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3175" r:id="rId2"/>
    <p:sldId id="2390" r:id="rId3"/>
    <p:sldId id="3276" r:id="rId4"/>
    <p:sldId id="3177" r:id="rId5"/>
    <p:sldId id="3277" r:id="rId6"/>
    <p:sldId id="3172" r:id="rId7"/>
    <p:sldId id="3174" r:id="rId8"/>
    <p:sldId id="3173" r:id="rId9"/>
    <p:sldId id="257" r:id="rId10"/>
    <p:sldId id="3270" r:id="rId11"/>
    <p:sldId id="3297" r:id="rId12"/>
    <p:sldId id="3293" r:id="rId13"/>
    <p:sldId id="3294" r:id="rId14"/>
    <p:sldId id="3295" r:id="rId15"/>
    <p:sldId id="3296" r:id="rId16"/>
    <p:sldId id="3261" r:id="rId17"/>
    <p:sldId id="3278" r:id="rId18"/>
    <p:sldId id="3279" r:id="rId19"/>
    <p:sldId id="3280" r:id="rId20"/>
    <p:sldId id="3281" r:id="rId21"/>
    <p:sldId id="3282" r:id="rId22"/>
    <p:sldId id="3283" r:id="rId23"/>
    <p:sldId id="3284" r:id="rId24"/>
    <p:sldId id="3285" r:id="rId25"/>
    <p:sldId id="3286" r:id="rId26"/>
    <p:sldId id="3289" r:id="rId27"/>
    <p:sldId id="3291" r:id="rId28"/>
    <p:sldId id="3292" r:id="rId29"/>
    <p:sldId id="3290" r:id="rId30"/>
    <p:sldId id="3298" r:id="rId31"/>
    <p:sldId id="3299" r:id="rId32"/>
    <p:sldId id="3300" r:id="rId33"/>
    <p:sldId id="3301" r:id="rId34"/>
    <p:sldId id="3302" r:id="rId35"/>
    <p:sldId id="3238" r:id="rId36"/>
  </p:sldIdLst>
  <p:sldSz cx="9144000" cy="5143500" type="screen16x9"/>
  <p:notesSz cx="6858000" cy="9144000"/>
  <p:defaultText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797"/>
    <a:srgbClr val="955115"/>
    <a:srgbClr val="FDE12F"/>
    <a:srgbClr val="88FA50"/>
    <a:srgbClr val="CCC176"/>
    <a:srgbClr val="F9CE85"/>
    <a:srgbClr val="EC9C10"/>
    <a:srgbClr val="152F55"/>
    <a:srgbClr val="17578A"/>
    <a:srgbClr val="84C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113" d="100"/>
          <a:sy n="113" d="100"/>
        </p:scale>
        <p:origin x="614" y="13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3FA7-DD39-48B7-B5BD-F3BFFD49749D}" type="datetimeFigureOut">
              <a:rPr lang="en-US" smtClean="0"/>
              <a:t>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4D43A-8A8F-4098-9A1A-78D0687D73C1}" type="slidenum">
              <a:rPr lang="en-US" smtClean="0"/>
              <a:t>‹#›</a:t>
            </a:fld>
            <a:endParaRPr lang="en-US"/>
          </a:p>
        </p:txBody>
      </p:sp>
    </p:spTree>
    <p:extLst>
      <p:ext uri="{BB962C8B-B14F-4D97-AF65-F5344CB8AC3E}">
        <p14:creationId xmlns:p14="http://schemas.microsoft.com/office/powerpoint/2010/main" val="238853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4D3BFB-D1C6-48C8-A46B-B7D0457C5E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899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079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50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2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7302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789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252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5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568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655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677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4454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2/7/2021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037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45" y="328952"/>
            <a:ext cx="4519461" cy="4519461"/>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848286" y="2205271"/>
            <a:ext cx="6582401" cy="790106"/>
          </a:xfrm>
        </p:spPr>
        <p:txBody>
          <a:bodyPr>
            <a:noAutofit/>
          </a:bodyPr>
          <a:lstStyle/>
          <a:p>
            <a:r>
              <a:rPr lang="en-US" sz="5500" dirty="0"/>
              <a:t>WELCOME!</a:t>
            </a:r>
          </a:p>
        </p:txBody>
      </p:sp>
    </p:spTree>
    <p:extLst>
      <p:ext uri="{BB962C8B-B14F-4D97-AF65-F5344CB8AC3E}">
        <p14:creationId xmlns:p14="http://schemas.microsoft.com/office/powerpoint/2010/main" val="18366632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LAST WEEK’S 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0" indent="0">
              <a:lnSpc>
                <a:spcPct val="100000"/>
              </a:lnSpc>
              <a:buNone/>
            </a:pPr>
            <a:r>
              <a:rPr lang="en-US" sz="2800" dirty="0">
                <a:solidFill>
                  <a:srgbClr val="000000"/>
                </a:solidFill>
                <a:effectLst/>
                <a:ea typeface="Calibri" panose="020F0502020204030204" pitchFamily="34" charset="0"/>
                <a:cs typeface="Times New Roman" panose="02020603050405020304" pitchFamily="18" charset="0"/>
              </a:rPr>
              <a:t>First, who do you need to seek relational harmony with? And what’s the first step you’ll take today?</a:t>
            </a:r>
          </a:p>
          <a:p>
            <a:pPr marL="0" indent="0">
              <a:lnSpc>
                <a:spcPct val="100000"/>
              </a:lnSpc>
              <a:buNone/>
            </a:pPr>
            <a:endParaRPr lang="en-US" sz="2800" dirty="0">
              <a:effectLst/>
              <a:ea typeface="Calibri" panose="020F0502020204030204" pitchFamily="34" charset="0"/>
              <a:cs typeface="Times New Roman" panose="02020603050405020304" pitchFamily="18" charset="0"/>
            </a:endParaRPr>
          </a:p>
          <a:p>
            <a:pPr marL="0" indent="0">
              <a:lnSpc>
                <a:spcPct val="100000"/>
              </a:lnSpc>
              <a:buNone/>
            </a:pPr>
            <a:endParaRPr lang="en-US" sz="2800" i="1" dirty="0"/>
          </a:p>
        </p:txBody>
      </p:sp>
    </p:spTree>
    <p:extLst>
      <p:ext uri="{BB962C8B-B14F-4D97-AF65-F5344CB8AC3E}">
        <p14:creationId xmlns:p14="http://schemas.microsoft.com/office/powerpoint/2010/main" val="16984502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LAST WEEK’S 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a:bodyPr>
          <a:lstStyle/>
          <a:p>
            <a:pPr marL="0" indent="0">
              <a:lnSpc>
                <a:spcPct val="100000"/>
              </a:lnSpc>
              <a:buNone/>
            </a:pPr>
            <a:r>
              <a:rPr lang="en-US" sz="2800" dirty="0">
                <a:solidFill>
                  <a:srgbClr val="000000"/>
                </a:solidFill>
                <a:effectLst/>
                <a:ea typeface="Calibri" panose="020F0502020204030204" pitchFamily="34" charset="0"/>
                <a:cs typeface="Times New Roman" panose="02020603050405020304" pitchFamily="18" charset="0"/>
              </a:rPr>
              <a:t>First, who do you need to seek relational harmony with? And what’s the first step you’ll take today?</a:t>
            </a:r>
          </a:p>
          <a:p>
            <a:pPr marL="0" indent="0">
              <a:lnSpc>
                <a:spcPct val="100000"/>
              </a:lnSpc>
              <a:buNone/>
            </a:pPr>
            <a:r>
              <a:rPr lang="en-US" sz="2800" dirty="0">
                <a:solidFill>
                  <a:srgbClr val="000000"/>
                </a:solidFill>
                <a:effectLst/>
                <a:ea typeface="Times New Roman" panose="02020603050405020304" pitchFamily="18" charset="0"/>
                <a:cs typeface="Calibri" panose="020F0502020204030204" pitchFamily="34" charset="0"/>
              </a:rPr>
              <a:t>Second, what will you surrender to the King?</a:t>
            </a:r>
            <a:endParaRPr lang="en-US" sz="2800" dirty="0">
              <a:effectLst/>
              <a:ea typeface="Calibri" panose="020F0502020204030204" pitchFamily="34" charset="0"/>
              <a:cs typeface="Times New Roman" panose="02020603050405020304" pitchFamily="18" charset="0"/>
            </a:endParaRPr>
          </a:p>
          <a:p>
            <a:pPr marL="0" indent="0">
              <a:lnSpc>
                <a:spcPct val="100000"/>
              </a:lnSpc>
              <a:buNone/>
            </a:pPr>
            <a:endParaRPr lang="en-US" sz="2800" dirty="0">
              <a:effectLst/>
              <a:ea typeface="Calibri" panose="020F0502020204030204" pitchFamily="34" charset="0"/>
              <a:cs typeface="Times New Roman" panose="02020603050405020304" pitchFamily="18" charset="0"/>
            </a:endParaRPr>
          </a:p>
          <a:p>
            <a:pPr marL="0" indent="0">
              <a:lnSpc>
                <a:spcPct val="100000"/>
              </a:lnSpc>
              <a:buNone/>
            </a:pPr>
            <a:endParaRPr lang="en-US" sz="2800" i="1" dirty="0"/>
          </a:p>
        </p:txBody>
      </p:sp>
    </p:spTree>
    <p:extLst>
      <p:ext uri="{BB962C8B-B14F-4D97-AF65-F5344CB8AC3E}">
        <p14:creationId xmlns:p14="http://schemas.microsoft.com/office/powerpoint/2010/main" val="22068583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10;&#10;Description automatically generated">
            <a:extLst>
              <a:ext uri="{FF2B5EF4-FFF2-40B4-BE49-F238E27FC236}">
                <a16:creationId xmlns:a16="http://schemas.microsoft.com/office/drawing/2014/main" id="{F830F1D7-CFA7-4D16-8FCF-211C207B0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22" y="113613"/>
            <a:ext cx="3642877" cy="4857169"/>
          </a:xfrm>
        </p:spPr>
      </p:pic>
      <p:sp>
        <p:nvSpPr>
          <p:cNvPr id="10" name="Content Placeholder 2">
            <a:extLst>
              <a:ext uri="{FF2B5EF4-FFF2-40B4-BE49-F238E27FC236}">
                <a16:creationId xmlns:a16="http://schemas.microsoft.com/office/drawing/2014/main" id="{BD9E017F-13B0-4F37-849D-01CE5918A1E3}"/>
              </a:ext>
            </a:extLst>
          </p:cNvPr>
          <p:cNvSpPr txBox="1">
            <a:spLocks/>
          </p:cNvSpPr>
          <p:nvPr/>
        </p:nvSpPr>
        <p:spPr>
          <a:xfrm>
            <a:off x="3989492" y="113613"/>
            <a:ext cx="4898355" cy="4857169"/>
          </a:xfrm>
          <a:prstGeom prst="rect">
            <a:avLst/>
          </a:prstGeom>
        </p:spPr>
        <p:txBody>
          <a:bodyPr vert="horz" lIns="91440" tIns="45720" rIns="91440" bIns="45720" rtlCol="0">
            <a:normAutofit fontScale="92500"/>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Approval and affirmation from 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Self-protection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Valuing my appearance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electronics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need to have control—accept grace and have patience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Anxiety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desire to constantly be entertained/distracted instead of being content with silence</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Clarity </a:t>
            </a:r>
            <a:endParaRPr lang="en-US" sz="2400" dirty="0">
              <a:ea typeface="Calibri" panose="020F0502020204030204" pitchFamily="34" charset="0"/>
              <a:cs typeface="Times New Roman" panose="02020603050405020304" pitchFamily="18" charset="0"/>
            </a:endParaRPr>
          </a:p>
          <a:p>
            <a:pPr marL="0" indent="0">
              <a:lnSpc>
                <a:spcPct val="100000"/>
              </a:lnSpc>
              <a:buFont typeface="Arial" panose="020B0604020202020204" pitchFamily="34" charset="0"/>
              <a:buNone/>
            </a:pPr>
            <a:endParaRPr lang="en-US" sz="2800" i="1" dirty="0"/>
          </a:p>
        </p:txBody>
      </p:sp>
    </p:spTree>
    <p:extLst>
      <p:ext uri="{BB962C8B-B14F-4D97-AF65-F5344CB8AC3E}">
        <p14:creationId xmlns:p14="http://schemas.microsoft.com/office/powerpoint/2010/main" val="18954254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10;&#10;Description automatically generated">
            <a:extLst>
              <a:ext uri="{FF2B5EF4-FFF2-40B4-BE49-F238E27FC236}">
                <a16:creationId xmlns:a16="http://schemas.microsoft.com/office/drawing/2014/main" id="{F830F1D7-CFA7-4D16-8FCF-211C207B0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22" y="113613"/>
            <a:ext cx="3642877" cy="4857169"/>
          </a:xfrm>
        </p:spPr>
      </p:pic>
      <p:sp>
        <p:nvSpPr>
          <p:cNvPr id="10" name="Content Placeholder 2">
            <a:extLst>
              <a:ext uri="{FF2B5EF4-FFF2-40B4-BE49-F238E27FC236}">
                <a16:creationId xmlns:a16="http://schemas.microsoft.com/office/drawing/2014/main" id="{BD9E017F-13B0-4F37-849D-01CE5918A1E3}"/>
              </a:ext>
            </a:extLst>
          </p:cNvPr>
          <p:cNvSpPr txBox="1">
            <a:spLocks/>
          </p:cNvSpPr>
          <p:nvPr/>
        </p:nvSpPr>
        <p:spPr>
          <a:xfrm>
            <a:off x="3989492" y="113613"/>
            <a:ext cx="4898355" cy="4857169"/>
          </a:xfrm>
          <a:prstGeom prst="rect">
            <a:avLst/>
          </a:prstGeom>
        </p:spPr>
        <p:txBody>
          <a:bodyPr vert="horz" lIns="91440" tIns="45720" rIns="91440" bIns="45720" rtlCol="0">
            <a:normAutofit lnSpcReduction="10000"/>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Hurt and resentment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America in my image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need for information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Wasting time watching TV, videos, and Facebook</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Timidness/Control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Letting fear be the biggest factor driving my decisions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a:t>
            </a:r>
            <a:endPar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Times New Roman" panose="02020603050405020304" pitchFamily="18" charset="0"/>
              </a:rPr>
              <a:t>Everything</a:t>
            </a: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doubt of your presence. May you give me the strength to put my faith and trust in You, Lord.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2200" i="1" dirty="0"/>
          </a:p>
        </p:txBody>
      </p:sp>
    </p:spTree>
    <p:extLst>
      <p:ext uri="{BB962C8B-B14F-4D97-AF65-F5344CB8AC3E}">
        <p14:creationId xmlns:p14="http://schemas.microsoft.com/office/powerpoint/2010/main" val="3097286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10;&#10;Description automatically generated">
            <a:extLst>
              <a:ext uri="{FF2B5EF4-FFF2-40B4-BE49-F238E27FC236}">
                <a16:creationId xmlns:a16="http://schemas.microsoft.com/office/drawing/2014/main" id="{F830F1D7-CFA7-4D16-8FCF-211C207B0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22" y="113613"/>
            <a:ext cx="3642877" cy="4857169"/>
          </a:xfrm>
        </p:spPr>
      </p:pic>
      <p:sp>
        <p:nvSpPr>
          <p:cNvPr id="10" name="Content Placeholder 2">
            <a:extLst>
              <a:ext uri="{FF2B5EF4-FFF2-40B4-BE49-F238E27FC236}">
                <a16:creationId xmlns:a16="http://schemas.microsoft.com/office/drawing/2014/main" id="{BD9E017F-13B0-4F37-849D-01CE5918A1E3}"/>
              </a:ext>
            </a:extLst>
          </p:cNvPr>
          <p:cNvSpPr txBox="1">
            <a:spLocks/>
          </p:cNvSpPr>
          <p:nvPr/>
        </p:nvSpPr>
        <p:spPr>
          <a:xfrm>
            <a:off x="3989492" y="113613"/>
            <a:ext cx="4898355" cy="4857169"/>
          </a:xfrm>
          <a:prstGeom prst="rect">
            <a:avLst/>
          </a:prstGeom>
        </p:spPr>
        <p:txBody>
          <a:bodyPr vert="horz" lIns="91440" tIns="45720" rIns="91440" bIns="45720" rtlCol="0">
            <a:normAutofit lnSpcReduction="10000"/>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need to control the future to protect myself</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Physical pain, anxiety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Fear of failing school, Fear of letting others down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Overthinking!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and ownership over what is God’s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Jealousy, status quo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Lingering anger and bitterness and resentment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Stress over things to be as I know I don’t want these before You</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2200" i="1" dirty="0"/>
          </a:p>
        </p:txBody>
      </p:sp>
    </p:spTree>
    <p:extLst>
      <p:ext uri="{BB962C8B-B14F-4D97-AF65-F5344CB8AC3E}">
        <p14:creationId xmlns:p14="http://schemas.microsoft.com/office/powerpoint/2010/main" val="38309008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10;&#10;Description automatically generated">
            <a:extLst>
              <a:ext uri="{FF2B5EF4-FFF2-40B4-BE49-F238E27FC236}">
                <a16:creationId xmlns:a16="http://schemas.microsoft.com/office/drawing/2014/main" id="{F830F1D7-CFA7-4D16-8FCF-211C207B04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22" y="113613"/>
            <a:ext cx="3642877" cy="4857169"/>
          </a:xfrm>
        </p:spPr>
      </p:pic>
      <p:sp>
        <p:nvSpPr>
          <p:cNvPr id="10" name="Content Placeholder 2">
            <a:extLst>
              <a:ext uri="{FF2B5EF4-FFF2-40B4-BE49-F238E27FC236}">
                <a16:creationId xmlns:a16="http://schemas.microsoft.com/office/drawing/2014/main" id="{BD9E017F-13B0-4F37-849D-01CE5918A1E3}"/>
              </a:ext>
            </a:extLst>
          </p:cNvPr>
          <p:cNvSpPr txBox="1">
            <a:spLocks/>
          </p:cNvSpPr>
          <p:nvPr/>
        </p:nvSpPr>
        <p:spPr>
          <a:xfrm>
            <a:off x="3989492" y="113613"/>
            <a:ext cx="4898355" cy="4857169"/>
          </a:xfrm>
          <a:prstGeom prst="rect">
            <a:avLst/>
          </a:prstGeom>
        </p:spPr>
        <p:txBody>
          <a:bodyPr vert="horz" lIns="91440" tIns="45720" rIns="91440" bIns="45720" rtlCol="0">
            <a:normAutofit/>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Being on my phone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Excuses (with a big list)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 and self</a:t>
            </a: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Bitterness and perfection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insecurities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Being judgmental and not an active listener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judgment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 and self</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others think of me in favor of vulnerability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endParaRPr lang="en-US" sz="2200" i="1" dirty="0"/>
          </a:p>
        </p:txBody>
      </p:sp>
    </p:spTree>
    <p:extLst>
      <p:ext uri="{BB962C8B-B14F-4D97-AF65-F5344CB8AC3E}">
        <p14:creationId xmlns:p14="http://schemas.microsoft.com/office/powerpoint/2010/main" val="2674490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RELATIONAL HARMONY</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rmAutofit lnSpcReduction="10000"/>
          </a:bodyPr>
          <a:lstStyle/>
          <a:p>
            <a:pPr marL="0" indent="0">
              <a:lnSpc>
                <a:spcPct val="100000"/>
              </a:lnSpc>
              <a:buNone/>
            </a:pPr>
            <a:r>
              <a:rPr lang="en-US" sz="2800" b="1" baseline="30000" dirty="0">
                <a:effectLst/>
                <a:ea typeface="Times New Roman" panose="02020603050405020304" pitchFamily="18" charset="0"/>
                <a:cs typeface="Calibri" panose="020F0502020204030204" pitchFamily="34" charset="0"/>
              </a:rPr>
              <a:t>1 </a:t>
            </a:r>
            <a:r>
              <a:rPr lang="en-US" sz="2800" dirty="0">
                <a:effectLst/>
                <a:ea typeface="Times New Roman" panose="02020603050405020304" pitchFamily="18" charset="0"/>
                <a:cs typeface="Calibri" panose="020F0502020204030204" pitchFamily="34" charset="0"/>
              </a:rPr>
              <a:t>Therefore, my brothers and sisters, whom I love and long for, my joy and crown, stand firm thus in the Lord, my beloved. </a:t>
            </a:r>
            <a:r>
              <a:rPr lang="en-US" sz="2800" b="1" baseline="30000" dirty="0">
                <a:effectLst/>
                <a:ea typeface="Times New Roman" panose="02020603050405020304" pitchFamily="18" charset="0"/>
                <a:cs typeface="Calibri" panose="020F0502020204030204" pitchFamily="34" charset="0"/>
              </a:rPr>
              <a:t>2 </a:t>
            </a:r>
            <a:r>
              <a:rPr lang="en-US" sz="2800" dirty="0">
                <a:effectLst/>
                <a:ea typeface="Times New Roman" panose="02020603050405020304" pitchFamily="18" charset="0"/>
                <a:cs typeface="Calibri" panose="020F0502020204030204" pitchFamily="34" charset="0"/>
              </a:rPr>
              <a:t>I entreat Euodia and I entreat </a:t>
            </a:r>
            <a:r>
              <a:rPr lang="en-US" sz="2800" dirty="0" err="1">
                <a:effectLst/>
                <a:ea typeface="Times New Roman" panose="02020603050405020304" pitchFamily="18" charset="0"/>
                <a:cs typeface="Calibri" panose="020F0502020204030204" pitchFamily="34" charset="0"/>
              </a:rPr>
              <a:t>Syntyche</a:t>
            </a:r>
            <a:r>
              <a:rPr lang="en-US" sz="2800" dirty="0">
                <a:effectLst/>
                <a:ea typeface="Times New Roman" panose="02020603050405020304" pitchFamily="18" charset="0"/>
                <a:cs typeface="Calibri" panose="020F0502020204030204" pitchFamily="34" charset="0"/>
              </a:rPr>
              <a:t> to </a:t>
            </a:r>
            <a:r>
              <a:rPr lang="en-US" sz="3200" dirty="0">
                <a:effectLst/>
                <a:latin typeface="Feeling Passionate Personal Use" panose="02000500000000000000" pitchFamily="2" charset="0"/>
                <a:ea typeface="Times New Roman" panose="02020603050405020304" pitchFamily="18" charset="0"/>
                <a:cs typeface="Calibri" panose="020F0502020204030204" pitchFamily="34" charset="0"/>
              </a:rPr>
              <a:t>live in harmony</a:t>
            </a:r>
            <a:r>
              <a:rPr lang="en-US" sz="3200" dirty="0">
                <a:effectLst/>
                <a:ea typeface="Times New Roman" panose="02020603050405020304" pitchFamily="18" charset="0"/>
                <a:cs typeface="Calibri" panose="020F0502020204030204" pitchFamily="34" charset="0"/>
              </a:rPr>
              <a:t> </a:t>
            </a:r>
            <a:r>
              <a:rPr lang="en-US" sz="2800" dirty="0">
                <a:effectLst/>
                <a:ea typeface="Times New Roman" panose="02020603050405020304" pitchFamily="18" charset="0"/>
                <a:cs typeface="Calibri" panose="020F0502020204030204" pitchFamily="34" charset="0"/>
              </a:rPr>
              <a:t>in the Lord. </a:t>
            </a:r>
            <a:r>
              <a:rPr lang="en-US" sz="2800" b="1" baseline="30000" dirty="0">
                <a:effectLst/>
                <a:ea typeface="Times New Roman" panose="02020603050405020304" pitchFamily="18" charset="0"/>
                <a:cs typeface="Calibri" panose="020F0502020204030204" pitchFamily="34" charset="0"/>
              </a:rPr>
              <a:t>3 </a:t>
            </a:r>
            <a:r>
              <a:rPr lang="en-US" sz="2800" dirty="0">
                <a:effectLst/>
                <a:ea typeface="Times New Roman" panose="02020603050405020304" pitchFamily="18" charset="0"/>
                <a:cs typeface="Calibri" panose="020F0502020204030204" pitchFamily="34" charset="0"/>
              </a:rPr>
              <a:t>Yes, I ask you also, true companion, help these women, who have labored side by side with me in the gospel together with Clement and the rest of my fellow workers, whose names are in the book of life.</a:t>
            </a:r>
          </a:p>
          <a:p>
            <a:pPr marL="0" indent="0" algn="r">
              <a:lnSpc>
                <a:spcPct val="100000"/>
              </a:lnSpc>
              <a:buNone/>
            </a:pPr>
            <a:r>
              <a:rPr lang="en-US" sz="2800" i="1" dirty="0"/>
              <a:t>Philippians 4:1-3</a:t>
            </a:r>
          </a:p>
        </p:txBody>
      </p:sp>
    </p:spTree>
    <p:extLst>
      <p:ext uri="{BB962C8B-B14F-4D97-AF65-F5344CB8AC3E}">
        <p14:creationId xmlns:p14="http://schemas.microsoft.com/office/powerpoint/2010/main" val="7473412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fontScale="90000"/>
          </a:bodyPr>
          <a:lstStyle/>
          <a:p>
            <a:r>
              <a:rPr lang="en-US" sz="5000" dirty="0"/>
              <a:t>WAYS TO DIVIDE THE CHURCH</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739928"/>
            <a:ext cx="8631696" cy="4166506"/>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should we take the Lord’s Supper? How often and who can?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 should be baptized and when?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women teach and lead in the church?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Should the church care about social justice issues? If so, how?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does the Bible teach about human sexuality?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should parents parent?</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kind of school should we send our kids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should we vote? Can I relate to someone votes differently?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mask or not to mask? To vaccinate or not to vaccinate?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am I missing?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5680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YOUR ENEMY</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Times New Roman" panose="02020603050405020304" pitchFamily="18" charset="0"/>
                <a:cs typeface="Calibri" panose="020F0502020204030204" pitchFamily="34" charset="0"/>
              </a:rPr>
              <a:t>Matthew 5:43-44a   </a:t>
            </a:r>
            <a:r>
              <a:rPr lang="en-US" sz="2400" b="1" baseline="30000" dirty="0">
                <a:solidFill>
                  <a:srgbClr val="000000"/>
                </a:solidFill>
                <a:effectLst/>
                <a:ea typeface="Calibri" panose="020F0502020204030204" pitchFamily="34" charset="0"/>
                <a:cs typeface="Calibri" panose="020F0502020204030204" pitchFamily="34" charset="0"/>
              </a:rPr>
              <a:t>43 </a:t>
            </a:r>
            <a:r>
              <a:rPr lang="en-US" sz="2400" dirty="0">
                <a:solidFill>
                  <a:srgbClr val="000000"/>
                </a:solidFill>
                <a:effectLst/>
                <a:ea typeface="Calibri" panose="020F0502020204030204" pitchFamily="34" charset="0"/>
                <a:cs typeface="Calibri" panose="020F0502020204030204" pitchFamily="34" charset="0"/>
              </a:rPr>
              <a:t>“You have heard that it was said, ‘You shall love your neighbor and hate your enemy.’ </a:t>
            </a:r>
            <a:r>
              <a:rPr lang="en-US" sz="2400" b="1" baseline="30000" dirty="0">
                <a:solidFill>
                  <a:srgbClr val="000000"/>
                </a:solidFill>
                <a:effectLst/>
                <a:ea typeface="Calibri" panose="020F0502020204030204" pitchFamily="34" charset="0"/>
                <a:cs typeface="Calibri" panose="020F0502020204030204" pitchFamily="34" charset="0"/>
              </a:rPr>
              <a:t>44a </a:t>
            </a:r>
            <a:r>
              <a:rPr lang="en-US" sz="2400" dirty="0">
                <a:solidFill>
                  <a:srgbClr val="000000"/>
                </a:solidFill>
                <a:effectLst/>
                <a:ea typeface="Calibri" panose="020F0502020204030204" pitchFamily="34" charset="0"/>
                <a:cs typeface="Calibri" panose="020F0502020204030204" pitchFamily="34" charset="0"/>
              </a:rPr>
              <a:t>But I say to you, Love your enemies…</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5159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ONE ANOTHER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Times New Roman" panose="02020603050405020304" pitchFamily="18" charset="0"/>
                <a:cs typeface="Calibri" panose="020F0502020204030204" pitchFamily="34" charset="0"/>
              </a:rPr>
              <a:t>John 13:34-35   </a:t>
            </a:r>
            <a:r>
              <a:rPr lang="en-US" sz="2400" b="1" baseline="30000" dirty="0">
                <a:solidFill>
                  <a:srgbClr val="000000"/>
                </a:solidFill>
                <a:effectLst/>
                <a:ea typeface="Calibri" panose="020F0502020204030204" pitchFamily="34" charset="0"/>
                <a:cs typeface="Calibri" panose="020F0502020204030204" pitchFamily="34" charset="0"/>
              </a:rPr>
              <a:t>34 </a:t>
            </a:r>
            <a:r>
              <a:rPr lang="en-US" sz="2400" dirty="0">
                <a:solidFill>
                  <a:srgbClr val="000000"/>
                </a:solidFill>
                <a:effectLst/>
                <a:ea typeface="Calibri" panose="020F0502020204030204" pitchFamily="34" charset="0"/>
                <a:cs typeface="Calibri" panose="020F0502020204030204" pitchFamily="34" charset="0"/>
              </a:rPr>
              <a:t>A new commandment I give to you, that you love one another: just as I have loved you, you also are to love one another. </a:t>
            </a:r>
            <a:r>
              <a:rPr lang="en-US" sz="2400" b="1" baseline="30000" dirty="0">
                <a:solidFill>
                  <a:srgbClr val="000000"/>
                </a:solidFill>
                <a:effectLst/>
                <a:ea typeface="Calibri" panose="020F0502020204030204" pitchFamily="34" charset="0"/>
                <a:cs typeface="Calibri" panose="020F0502020204030204" pitchFamily="34" charset="0"/>
              </a:rPr>
              <a:t>35 </a:t>
            </a:r>
            <a:r>
              <a:rPr lang="en-US" sz="2400" dirty="0">
                <a:solidFill>
                  <a:srgbClr val="000000"/>
                </a:solidFill>
                <a:effectLst/>
                <a:ea typeface="Calibri" panose="020F0502020204030204" pitchFamily="34" charset="0"/>
                <a:cs typeface="Calibri" panose="020F0502020204030204" pitchFamily="34" charset="0"/>
              </a:rPr>
              <a:t>By this all people will know that you are my disciples, if you have love for one another.”</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4961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44844" y="2778647"/>
            <a:ext cx="8180172" cy="2881094"/>
          </a:xfrm>
        </p:spPr>
        <p:txBody>
          <a:bodyPr>
            <a:noAutofit/>
          </a:bodyPr>
          <a:lstStyle/>
          <a:p>
            <a:pPr algn="ctr"/>
            <a:r>
              <a:rPr lang="en-US" sz="3375" dirty="0">
                <a:solidFill>
                  <a:srgbClr val="096D87"/>
                </a:solidFill>
              </a:rPr>
              <a:t>WELCOME TO </a:t>
            </a:r>
            <a:br>
              <a:rPr lang="en-US" sz="3375" dirty="0">
                <a:solidFill>
                  <a:srgbClr val="096D87"/>
                </a:solidFill>
              </a:rPr>
            </a:br>
            <a:r>
              <a:rPr lang="en-US" sz="3375" dirty="0">
                <a:solidFill>
                  <a:srgbClr val="096D87"/>
                </a:solidFill>
              </a:rPr>
              <a:t>TALLGRASS CHURCH’S CENTRAL GATHERING IN BOYS &amp; GIRLS CLUB!</a:t>
            </a:r>
          </a:p>
        </p:txBody>
      </p:sp>
      <p:pic>
        <p:nvPicPr>
          <p:cNvPr id="5" name="Picture 4" descr="A picture containing diagram&#10;&#10;Description automatically generated">
            <a:extLst>
              <a:ext uri="{FF2B5EF4-FFF2-40B4-BE49-F238E27FC236}">
                <a16:creationId xmlns:a16="http://schemas.microsoft.com/office/drawing/2014/main" id="{95A4D93C-FD13-4F76-A112-B3893C4CB4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144706" y="456746"/>
            <a:ext cx="8704211" cy="3225568"/>
          </a:xfrm>
          <a:prstGeom prst="rect">
            <a:avLst/>
          </a:prstGeom>
        </p:spPr>
      </p:pic>
    </p:spTree>
    <p:extLst>
      <p:ext uri="{BB962C8B-B14F-4D97-AF65-F5344CB8AC3E}">
        <p14:creationId xmlns:p14="http://schemas.microsoft.com/office/powerpoint/2010/main" val="26283073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ONE ANOTHER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Times New Roman" panose="02020603050405020304" pitchFamily="18" charset="0"/>
                <a:cs typeface="Calibri" panose="020F0502020204030204" pitchFamily="34" charset="0"/>
              </a:rPr>
              <a:t>Hebrews 12:14-15   </a:t>
            </a:r>
            <a:r>
              <a:rPr lang="en-US" sz="2400" b="1" baseline="30000" dirty="0">
                <a:solidFill>
                  <a:srgbClr val="000000"/>
                </a:solidFill>
                <a:effectLst/>
                <a:ea typeface="Calibri" panose="020F0502020204030204" pitchFamily="34" charset="0"/>
                <a:cs typeface="Calibri" panose="020F0502020204030204" pitchFamily="34" charset="0"/>
              </a:rPr>
              <a:t>14 </a:t>
            </a:r>
            <a:r>
              <a:rPr lang="en-US" sz="2400" dirty="0">
                <a:solidFill>
                  <a:srgbClr val="000000"/>
                </a:solidFill>
                <a:effectLst/>
                <a:ea typeface="Calibri" panose="020F0502020204030204" pitchFamily="34" charset="0"/>
                <a:cs typeface="Calibri" panose="020F0502020204030204" pitchFamily="34" charset="0"/>
              </a:rPr>
              <a:t>Strive for peace with everyone, and for the holiness without which no one will see the Lord. </a:t>
            </a:r>
            <a:r>
              <a:rPr lang="en-US" sz="2400" b="1" baseline="30000" dirty="0">
                <a:solidFill>
                  <a:srgbClr val="000000"/>
                </a:solidFill>
                <a:effectLst/>
                <a:ea typeface="Calibri" panose="020F0502020204030204" pitchFamily="34" charset="0"/>
                <a:cs typeface="Calibri" panose="020F0502020204030204" pitchFamily="34" charset="0"/>
              </a:rPr>
              <a:t>15 </a:t>
            </a:r>
            <a:r>
              <a:rPr lang="en-US" sz="2400" dirty="0">
                <a:solidFill>
                  <a:srgbClr val="000000"/>
                </a:solidFill>
                <a:effectLst/>
                <a:ea typeface="Calibri" panose="020F0502020204030204" pitchFamily="34" charset="0"/>
                <a:cs typeface="Calibri" panose="020F0502020204030204" pitchFamily="34" charset="0"/>
              </a:rPr>
              <a:t>See to it that no one fails to obtain the grace of God; that no “root of bitterness” springs up and causes trouble, and by it many become defiled…</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5425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ONE ANOTHER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Times New Roman" panose="02020603050405020304" pitchFamily="18" charset="0"/>
                <a:cs typeface="Calibri" panose="020F0502020204030204" pitchFamily="34" charset="0"/>
              </a:rPr>
              <a:t>Hebrews 12:14-15   </a:t>
            </a:r>
            <a:r>
              <a:rPr lang="en-US" sz="2400" b="1" baseline="30000" dirty="0">
                <a:solidFill>
                  <a:srgbClr val="000000"/>
                </a:solidFill>
                <a:effectLst/>
                <a:ea typeface="Calibri" panose="020F0502020204030204" pitchFamily="34" charset="0"/>
                <a:cs typeface="Calibri" panose="020F0502020204030204" pitchFamily="34" charset="0"/>
              </a:rPr>
              <a:t>14 </a:t>
            </a:r>
            <a:r>
              <a:rPr lang="en-US" sz="2400" dirty="0">
                <a:solidFill>
                  <a:srgbClr val="000000"/>
                </a:solidFill>
                <a:effectLst/>
                <a:ea typeface="Calibri" panose="020F0502020204030204" pitchFamily="34" charset="0"/>
                <a:cs typeface="Calibri" panose="020F0502020204030204" pitchFamily="34" charset="0"/>
              </a:rPr>
              <a:t>Strive for peace with everyone, and for the holiness without which no one will see the Lord. </a:t>
            </a:r>
            <a:r>
              <a:rPr lang="en-US" sz="2400" b="1" baseline="30000" dirty="0">
                <a:solidFill>
                  <a:srgbClr val="000000"/>
                </a:solidFill>
                <a:effectLst/>
                <a:ea typeface="Calibri" panose="020F0502020204030204" pitchFamily="34" charset="0"/>
                <a:cs typeface="Calibri" panose="020F0502020204030204" pitchFamily="34" charset="0"/>
              </a:rPr>
              <a:t>15 </a:t>
            </a:r>
            <a:r>
              <a:rPr lang="en-US" sz="2400" dirty="0">
                <a:solidFill>
                  <a:srgbClr val="000000"/>
                </a:solidFill>
                <a:effectLst/>
                <a:ea typeface="Calibri" panose="020F0502020204030204" pitchFamily="34" charset="0"/>
                <a:cs typeface="Calibri" panose="020F0502020204030204" pitchFamily="34" charset="0"/>
              </a:rPr>
              <a:t>See to it that no one fails to obtain the grace of God; that no “root of bitterness” springs up and causes trouble, and by it many become defiled…</a:t>
            </a:r>
          </a:p>
          <a:p>
            <a:pPr marL="0" marR="0" lvl="0" indent="0">
              <a:lnSpc>
                <a:spcPct val="115000"/>
              </a:lnSpc>
              <a:spcBef>
                <a:spcPts val="0"/>
              </a:spcBef>
              <a:spcAft>
                <a:spcPts val="0"/>
              </a:spcAft>
              <a:buNone/>
            </a:pPr>
            <a:endParaRPr lang="en-US" sz="1200" dirty="0">
              <a:solidFill>
                <a:srgbClr val="000000"/>
              </a:solidFill>
              <a:effectLst/>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None/>
            </a:pPr>
            <a:endParaRPr lang="en-US" sz="1200" dirty="0">
              <a:solidFill>
                <a:srgbClr val="000000"/>
              </a:solidFill>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None/>
            </a:pPr>
            <a:endParaRPr lang="en-US" sz="1200" dirty="0">
              <a:solidFill>
                <a:srgbClr val="000000"/>
              </a:solidFill>
              <a:effectLst/>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None/>
            </a:pPr>
            <a:endParaRPr lang="en-US" sz="1200" dirty="0">
              <a:solidFill>
                <a:srgbClr val="000000"/>
              </a:solidFill>
              <a:ea typeface="Calibri" panose="020F0502020204030204" pitchFamily="34" charset="0"/>
              <a:cs typeface="Calibri" panose="020F0502020204030204" pitchFamily="34" charset="0"/>
            </a:endParaRPr>
          </a:p>
          <a:p>
            <a:pPr marL="0" marR="0" lvl="0" indent="0">
              <a:lnSpc>
                <a:spcPct val="115000"/>
              </a:lnSpc>
              <a:spcBef>
                <a:spcPts val="0"/>
              </a:spcBef>
              <a:spcAft>
                <a:spcPts val="0"/>
              </a:spcAft>
              <a:buNone/>
            </a:pPr>
            <a:endParaRPr lang="en-US" sz="1200" dirty="0">
              <a:solidFill>
                <a:srgbClr val="000000"/>
              </a:solidFill>
              <a:effectLst/>
              <a:ea typeface="Calibri" panose="020F0502020204030204" pitchFamily="34" charset="0"/>
              <a:cs typeface="Calibri" panose="020F0502020204030204" pitchFamily="34" charset="0"/>
            </a:endParaRPr>
          </a:p>
          <a:p>
            <a:pPr marL="0" marR="0" lvl="0" indent="0" algn="ctr">
              <a:lnSpc>
                <a:spcPct val="115000"/>
              </a:lnSpc>
              <a:spcBef>
                <a:spcPts val="0"/>
              </a:spcBef>
              <a:spcAft>
                <a:spcPts val="0"/>
              </a:spcAft>
              <a:buNone/>
            </a:pPr>
            <a:r>
              <a:rPr lang="en-US" sz="2800" dirty="0">
                <a:solidFill>
                  <a:srgbClr val="000000"/>
                </a:solidFill>
                <a:ea typeface="Calibri" panose="020F0502020204030204" pitchFamily="34" charset="0"/>
                <a:cs typeface="Times New Roman" panose="02020603050405020304" pitchFamily="18" charset="0"/>
              </a:rPr>
              <a:t>Use </a:t>
            </a:r>
            <a:r>
              <a:rPr lang="en-US" sz="2800" i="1" dirty="0">
                <a:solidFill>
                  <a:srgbClr val="000000"/>
                </a:solidFill>
                <a:ea typeface="Calibri" panose="020F0502020204030204" pitchFamily="34" charset="0"/>
                <a:cs typeface="Times New Roman" panose="02020603050405020304" pitchFamily="18" charset="0"/>
              </a:rPr>
              <a:t>A Peacemaker’s Checklist</a:t>
            </a:r>
            <a:r>
              <a:rPr lang="en-US" sz="2800" dirty="0">
                <a:solidFill>
                  <a:srgbClr val="000000"/>
                </a:solidFill>
                <a:ea typeface="Calibri" panose="020F0502020204030204" pitchFamily="34" charset="0"/>
                <a:cs typeface="Times New Roman" panose="02020603050405020304" pitchFamily="18" charset="0"/>
              </a:rPr>
              <a:t> resource.</a:t>
            </a:r>
            <a:endParaRPr lang="en-US" sz="28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0910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ONE ANOTHER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Times New Roman" panose="02020603050405020304" pitchFamily="18" charset="0"/>
                <a:cs typeface="Calibri" panose="020F0502020204030204" pitchFamily="34" charset="0"/>
              </a:rPr>
              <a:t>Galatians 5:13-15   </a:t>
            </a:r>
            <a:r>
              <a:rPr lang="en-US" sz="2400" b="1" baseline="30000" dirty="0">
                <a:solidFill>
                  <a:srgbClr val="000000"/>
                </a:solidFill>
                <a:effectLst/>
                <a:ea typeface="Calibri" panose="020F0502020204030204" pitchFamily="34" charset="0"/>
                <a:cs typeface="Calibri" panose="020F0502020204030204" pitchFamily="34" charset="0"/>
              </a:rPr>
              <a:t>13 </a:t>
            </a:r>
            <a:r>
              <a:rPr lang="en-US" sz="2400" dirty="0">
                <a:solidFill>
                  <a:srgbClr val="000000"/>
                </a:solidFill>
                <a:effectLst/>
                <a:ea typeface="Calibri" panose="020F0502020204030204" pitchFamily="34" charset="0"/>
                <a:cs typeface="Calibri" panose="020F0502020204030204" pitchFamily="34" charset="0"/>
              </a:rPr>
              <a:t>For you were called to freedom, brothers and sisters. Only do not use your freedom as an opportunity for the flesh, but through love serve one another. </a:t>
            </a:r>
            <a:r>
              <a:rPr lang="en-US" sz="2400" b="1" baseline="30000" dirty="0">
                <a:solidFill>
                  <a:srgbClr val="000000"/>
                </a:solidFill>
                <a:effectLst/>
                <a:ea typeface="Calibri" panose="020F0502020204030204" pitchFamily="34" charset="0"/>
                <a:cs typeface="Calibri" panose="020F0502020204030204" pitchFamily="34" charset="0"/>
              </a:rPr>
              <a:t>14 </a:t>
            </a:r>
            <a:r>
              <a:rPr lang="en-US" sz="2400" dirty="0">
                <a:solidFill>
                  <a:srgbClr val="000000"/>
                </a:solidFill>
                <a:effectLst/>
                <a:ea typeface="Calibri" panose="020F0502020204030204" pitchFamily="34" charset="0"/>
                <a:cs typeface="Calibri" panose="020F0502020204030204" pitchFamily="34" charset="0"/>
              </a:rPr>
              <a:t>For the whole law is fulfilled in one word: “You shall love your neighbor as yourself.” </a:t>
            </a:r>
            <a:r>
              <a:rPr lang="en-US" sz="2400" b="1" baseline="30000" dirty="0">
                <a:solidFill>
                  <a:srgbClr val="000000"/>
                </a:solidFill>
                <a:effectLst/>
                <a:ea typeface="Calibri" panose="020F0502020204030204" pitchFamily="34" charset="0"/>
                <a:cs typeface="Calibri" panose="020F0502020204030204" pitchFamily="34" charset="0"/>
              </a:rPr>
              <a:t>15 </a:t>
            </a:r>
            <a:r>
              <a:rPr lang="en-US" sz="2400" dirty="0">
                <a:solidFill>
                  <a:srgbClr val="000000"/>
                </a:solidFill>
                <a:effectLst/>
                <a:ea typeface="Calibri" panose="020F0502020204030204" pitchFamily="34" charset="0"/>
                <a:cs typeface="Calibri" panose="020F0502020204030204" pitchFamily="34" charset="0"/>
              </a:rPr>
              <a:t>But if you bite and devour one another, watch out that you are not consumed by one another.</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7124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LAUNCH TEAM NOTES:</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342900" marR="0" lvl="0" indent="-342900" fontAlgn="base">
              <a:spcBef>
                <a:spcPts val="0"/>
              </a:spcBef>
              <a:spcAft>
                <a:spcPts val="0"/>
              </a:spcAft>
              <a:buFont typeface="+mj-lt"/>
              <a:buAutoNum type="arabicPeriod"/>
            </a:pPr>
            <a:r>
              <a:rPr lang="en-US" sz="2300" b="1" dirty="0">
                <a:solidFill>
                  <a:srgbClr val="000000"/>
                </a:solidFill>
                <a:effectLst/>
                <a:latin typeface="Calibri" panose="020F0502020204030204" pitchFamily="34" charset="0"/>
                <a:ea typeface="Times New Roman" panose="02020603050405020304" pitchFamily="18" charset="0"/>
              </a:rPr>
              <a:t>Intimacy.</a:t>
            </a:r>
            <a:r>
              <a:rPr lang="en-US" sz="2300" dirty="0">
                <a:solidFill>
                  <a:srgbClr val="000000"/>
                </a:solidFill>
                <a:effectLst/>
                <a:latin typeface="Calibri" panose="020F0502020204030204" pitchFamily="34" charset="0"/>
                <a:ea typeface="Times New Roman" panose="02020603050405020304" pitchFamily="18" charset="0"/>
              </a:rPr>
              <a:t> </a:t>
            </a:r>
            <a:r>
              <a:rPr lang="en-US" sz="2300" dirty="0" err="1">
                <a:solidFill>
                  <a:srgbClr val="000000"/>
                </a:solidFill>
                <a:effectLst/>
                <a:latin typeface="Calibri" panose="020F0502020204030204" pitchFamily="34" charset="0"/>
                <a:ea typeface="Times New Roman" panose="02020603050405020304" pitchFamily="18" charset="0"/>
              </a:rPr>
              <a:t>Tallgrassians</a:t>
            </a:r>
            <a:r>
              <a:rPr lang="en-US" sz="2300" dirty="0">
                <a:solidFill>
                  <a:srgbClr val="000000"/>
                </a:solidFill>
                <a:effectLst/>
                <a:latin typeface="Calibri" panose="020F0502020204030204" pitchFamily="34" charset="0"/>
                <a:ea typeface="Times New Roman" panose="02020603050405020304" pitchFamily="18" charset="0"/>
              </a:rPr>
              <a:t> want a grace-centered place to grow in relationship with Christ and others! We want a safe place where leaders speak truth in love, where there is close-knit community, a family, meaningful relationships. Where people can come and be known. Desire for intimacy.</a:t>
            </a:r>
          </a:p>
          <a:p>
            <a:pPr marL="0" indent="0" fontAlgn="base">
              <a:spcBef>
                <a:spcPts val="0"/>
              </a:spcBef>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endParaRPr lang="en-US" sz="1800" dirty="0">
              <a:solidFill>
                <a:srgbClr val="000000"/>
              </a:solidFill>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550C1BC-9EF7-44A7-94B3-16FFFECB79A0}"/>
              </a:ext>
            </a:extLst>
          </p:cNvPr>
          <p:cNvSpPr txBox="1"/>
          <p:nvPr/>
        </p:nvSpPr>
        <p:spPr>
          <a:xfrm>
            <a:off x="6854612" y="4629776"/>
            <a:ext cx="2770294" cy="400110"/>
          </a:xfrm>
          <a:prstGeom prst="rect">
            <a:avLst/>
          </a:prstGeom>
          <a:noFill/>
        </p:spPr>
        <p:txBody>
          <a:bodyPr wrap="square" rtlCol="0">
            <a:spAutoFit/>
          </a:bodyPr>
          <a:lstStyle/>
          <a:p>
            <a:r>
              <a:rPr lang="en-US" sz="2000" i="1" dirty="0"/>
              <a:t>February 18, 2018</a:t>
            </a:r>
          </a:p>
        </p:txBody>
      </p:sp>
    </p:spTree>
    <p:extLst>
      <p:ext uri="{BB962C8B-B14F-4D97-AF65-F5344CB8AC3E}">
        <p14:creationId xmlns:p14="http://schemas.microsoft.com/office/powerpoint/2010/main" val="36150734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LAUNCH TEAM NOTES:</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342900" marR="0" lvl="0" indent="-342900" fontAlgn="base">
              <a:spcBef>
                <a:spcPts val="0"/>
              </a:spcBef>
              <a:spcAft>
                <a:spcPts val="0"/>
              </a:spcAft>
              <a:buFont typeface="+mj-lt"/>
              <a:buAutoNum type="arabicPeriod"/>
            </a:pPr>
            <a:r>
              <a:rPr lang="en-US" sz="2300" b="1" dirty="0">
                <a:solidFill>
                  <a:srgbClr val="000000"/>
                </a:solidFill>
                <a:effectLst/>
                <a:latin typeface="Calibri" panose="020F0502020204030204" pitchFamily="34" charset="0"/>
                <a:ea typeface="Times New Roman" panose="02020603050405020304" pitchFamily="18" charset="0"/>
              </a:rPr>
              <a:t>Intimacy.</a:t>
            </a:r>
            <a:r>
              <a:rPr lang="en-US" sz="2300" dirty="0">
                <a:solidFill>
                  <a:srgbClr val="000000"/>
                </a:solidFill>
                <a:effectLst/>
                <a:latin typeface="Calibri" panose="020F0502020204030204" pitchFamily="34" charset="0"/>
                <a:ea typeface="Times New Roman" panose="02020603050405020304" pitchFamily="18" charset="0"/>
              </a:rPr>
              <a:t> </a:t>
            </a:r>
            <a:r>
              <a:rPr lang="en-US" sz="2300" dirty="0" err="1">
                <a:solidFill>
                  <a:srgbClr val="000000"/>
                </a:solidFill>
                <a:effectLst/>
                <a:latin typeface="Calibri" panose="020F0502020204030204" pitchFamily="34" charset="0"/>
                <a:ea typeface="Times New Roman" panose="02020603050405020304" pitchFamily="18" charset="0"/>
              </a:rPr>
              <a:t>Tallgrassians</a:t>
            </a:r>
            <a:r>
              <a:rPr lang="en-US" sz="2300" dirty="0">
                <a:solidFill>
                  <a:srgbClr val="000000"/>
                </a:solidFill>
                <a:effectLst/>
                <a:latin typeface="Calibri" panose="020F0502020204030204" pitchFamily="34" charset="0"/>
                <a:ea typeface="Times New Roman" panose="02020603050405020304" pitchFamily="18" charset="0"/>
              </a:rPr>
              <a:t> want a grace-centered place to grow in relationship with Christ and others! We want a safe place where leaders speak truth in love, where there is close-knit community, a family, meaningful relationships. Where people can come and be known. Desire for intimacy.</a:t>
            </a:r>
          </a:p>
          <a:p>
            <a:pPr marL="342900" indent="-342900" fontAlgn="base">
              <a:spcBef>
                <a:spcPts val="0"/>
              </a:spcBef>
              <a:buFont typeface="+mj-lt"/>
              <a:buAutoNum type="arabicPeriod"/>
            </a:pPr>
            <a:r>
              <a:rPr lang="en-US" sz="2300" b="1" dirty="0">
                <a:solidFill>
                  <a:srgbClr val="000000"/>
                </a:solidFill>
                <a:effectLst/>
                <a:latin typeface="Calibri" panose="020F0502020204030204" pitchFamily="34" charset="0"/>
                <a:ea typeface="Times New Roman" panose="02020603050405020304" pitchFamily="18" charset="0"/>
              </a:rPr>
              <a:t> </a:t>
            </a:r>
            <a:r>
              <a:rPr lang="en-US" sz="2300" b="1" strike="sngStrike" dirty="0">
                <a:solidFill>
                  <a:srgbClr val="000000"/>
                </a:solidFill>
                <a:effectLst/>
                <a:latin typeface="Calibri" panose="020F0502020204030204" pitchFamily="34" charset="0"/>
                <a:ea typeface="Times New Roman" panose="02020603050405020304" pitchFamily="18" charset="0"/>
              </a:rPr>
              <a:t>Comfort zone!</a:t>
            </a:r>
            <a:r>
              <a:rPr lang="en-US" sz="2300" dirty="0">
                <a:solidFill>
                  <a:srgbClr val="000000"/>
                </a:solidFill>
                <a:effectLst/>
                <a:latin typeface="Calibri" panose="020F0502020204030204" pitchFamily="34" charset="0"/>
                <a:ea typeface="Times New Roman" panose="02020603050405020304" pitchFamily="18" charset="0"/>
              </a:rPr>
              <a:t> At the same time, we want to get out of our comfort zones! We want disruption, a growth mindset, to be a part of something bigger than ourselves, to be a part of God’s thing, see the Holy Spirit move, high commitment, freedom to fail, messiness. Desire for growth. </a:t>
            </a:r>
          </a:p>
          <a:p>
            <a:pPr marL="0" indent="0" fontAlgn="base">
              <a:spcBef>
                <a:spcPts val="0"/>
              </a:spcBef>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endParaRPr lang="en-US" sz="1800" dirty="0">
              <a:solidFill>
                <a:srgbClr val="000000"/>
              </a:solidFill>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550C1BC-9EF7-44A7-94B3-16FFFECB79A0}"/>
              </a:ext>
            </a:extLst>
          </p:cNvPr>
          <p:cNvSpPr txBox="1"/>
          <p:nvPr/>
        </p:nvSpPr>
        <p:spPr>
          <a:xfrm>
            <a:off x="6854612" y="4629776"/>
            <a:ext cx="2770294" cy="400110"/>
          </a:xfrm>
          <a:prstGeom prst="rect">
            <a:avLst/>
          </a:prstGeom>
          <a:noFill/>
        </p:spPr>
        <p:txBody>
          <a:bodyPr wrap="square" rtlCol="0">
            <a:spAutoFit/>
          </a:bodyPr>
          <a:lstStyle/>
          <a:p>
            <a:r>
              <a:rPr lang="en-US" sz="2000" i="1" dirty="0"/>
              <a:t>February 18, 2018</a:t>
            </a:r>
          </a:p>
        </p:txBody>
      </p:sp>
    </p:spTree>
    <p:extLst>
      <p:ext uri="{BB962C8B-B14F-4D97-AF65-F5344CB8AC3E}">
        <p14:creationId xmlns:p14="http://schemas.microsoft.com/office/powerpoint/2010/main" val="41122169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LAUNCH TEAM NOTES:</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342900" marR="0" lvl="0" indent="-342900" fontAlgn="base">
              <a:spcBef>
                <a:spcPts val="0"/>
              </a:spcBef>
              <a:spcAft>
                <a:spcPts val="0"/>
              </a:spcAft>
              <a:buFont typeface="+mj-lt"/>
              <a:buAutoNum type="arabicPeriod"/>
            </a:pPr>
            <a:r>
              <a:rPr lang="en-US" sz="2300" b="1" dirty="0">
                <a:solidFill>
                  <a:srgbClr val="000000"/>
                </a:solidFill>
                <a:effectLst/>
                <a:latin typeface="Calibri" panose="020F0502020204030204" pitchFamily="34" charset="0"/>
                <a:ea typeface="Times New Roman" panose="02020603050405020304" pitchFamily="18" charset="0"/>
              </a:rPr>
              <a:t>Intimacy.</a:t>
            </a:r>
            <a:r>
              <a:rPr lang="en-US" sz="2300" dirty="0">
                <a:solidFill>
                  <a:srgbClr val="000000"/>
                </a:solidFill>
                <a:effectLst/>
                <a:latin typeface="Calibri" panose="020F0502020204030204" pitchFamily="34" charset="0"/>
                <a:ea typeface="Times New Roman" panose="02020603050405020304" pitchFamily="18" charset="0"/>
              </a:rPr>
              <a:t> </a:t>
            </a:r>
            <a:r>
              <a:rPr lang="en-US" sz="2300" dirty="0" err="1">
                <a:solidFill>
                  <a:srgbClr val="000000"/>
                </a:solidFill>
                <a:effectLst/>
                <a:latin typeface="Calibri" panose="020F0502020204030204" pitchFamily="34" charset="0"/>
                <a:ea typeface="Times New Roman" panose="02020603050405020304" pitchFamily="18" charset="0"/>
              </a:rPr>
              <a:t>Tallgrassians</a:t>
            </a:r>
            <a:r>
              <a:rPr lang="en-US" sz="2300" dirty="0">
                <a:solidFill>
                  <a:srgbClr val="000000"/>
                </a:solidFill>
                <a:effectLst/>
                <a:latin typeface="Calibri" panose="020F0502020204030204" pitchFamily="34" charset="0"/>
                <a:ea typeface="Times New Roman" panose="02020603050405020304" pitchFamily="18" charset="0"/>
              </a:rPr>
              <a:t> want a grace-centered place to grow in relationship with Christ and others! We want a safe place where leaders speak truth in love, where there is close-knit community, a family, meaningful relationships. Where people can come and be known. Desire for intimacy.</a:t>
            </a:r>
          </a:p>
          <a:p>
            <a:pPr marL="342900" indent="-342900" fontAlgn="base">
              <a:spcBef>
                <a:spcPts val="0"/>
              </a:spcBef>
              <a:buFont typeface="+mj-lt"/>
              <a:buAutoNum type="arabicPeriod"/>
            </a:pPr>
            <a:r>
              <a:rPr lang="en-US" sz="2300" b="1" dirty="0">
                <a:solidFill>
                  <a:srgbClr val="000000"/>
                </a:solidFill>
                <a:effectLst/>
                <a:latin typeface="Calibri" panose="020F0502020204030204" pitchFamily="34" charset="0"/>
                <a:ea typeface="Times New Roman" panose="02020603050405020304" pitchFamily="18" charset="0"/>
              </a:rPr>
              <a:t> </a:t>
            </a:r>
            <a:r>
              <a:rPr lang="en-US" sz="2300" b="1" strike="sngStrike" dirty="0">
                <a:solidFill>
                  <a:srgbClr val="000000"/>
                </a:solidFill>
                <a:effectLst/>
                <a:latin typeface="Calibri" panose="020F0502020204030204" pitchFamily="34" charset="0"/>
                <a:ea typeface="Times New Roman" panose="02020603050405020304" pitchFamily="18" charset="0"/>
              </a:rPr>
              <a:t>Comfort zone!</a:t>
            </a:r>
            <a:r>
              <a:rPr lang="en-US" sz="2300" dirty="0">
                <a:solidFill>
                  <a:srgbClr val="000000"/>
                </a:solidFill>
                <a:effectLst/>
                <a:latin typeface="Calibri" panose="020F0502020204030204" pitchFamily="34" charset="0"/>
                <a:ea typeface="Times New Roman" panose="02020603050405020304" pitchFamily="18" charset="0"/>
              </a:rPr>
              <a:t> At the same time, we want to get out of our comfort zones! We want disruption, a growth mindset, to be a part of something bigger than ourselves, to be a part of God’s thing, see the Holy Spirit move, high commitment, freedom to fail, messiness. Desire for growth. </a:t>
            </a:r>
          </a:p>
          <a:p>
            <a:pPr marL="342900" indent="-342900" fontAlgn="base">
              <a:spcBef>
                <a:spcPts val="0"/>
              </a:spcBef>
              <a:buFont typeface="+mj-lt"/>
              <a:buAutoNum type="arabicPeriod"/>
            </a:pPr>
            <a:r>
              <a:rPr lang="en-US" sz="2300" b="1" dirty="0">
                <a:solidFill>
                  <a:srgbClr val="000000"/>
                </a:solidFill>
                <a:effectLst/>
                <a:latin typeface="Calibri" panose="020F0502020204030204" pitchFamily="34" charset="0"/>
                <a:ea typeface="Times New Roman" panose="02020603050405020304" pitchFamily="18" charset="0"/>
              </a:rPr>
              <a:t>Neighboring.</a:t>
            </a:r>
            <a:r>
              <a:rPr lang="en-US" sz="2300" dirty="0">
                <a:solidFill>
                  <a:srgbClr val="000000"/>
                </a:solidFill>
                <a:effectLst/>
                <a:latin typeface="Calibri" panose="020F0502020204030204" pitchFamily="34" charset="0"/>
                <a:ea typeface="Times New Roman" panose="02020603050405020304" pitchFamily="18" charset="0"/>
              </a:rPr>
              <a:t> Reach communities, neighborhoods, multiplication at all levels, diversity, generations</a:t>
            </a:r>
            <a:endParaRPr lang="en-US" sz="2300" dirty="0">
              <a:effectLst/>
              <a:latin typeface="Times New Roman" panose="02020603050405020304" pitchFamily="18" charset="0"/>
              <a:ea typeface="Times New Roman" panose="02020603050405020304" pitchFamily="18" charset="0"/>
            </a:endParaRPr>
          </a:p>
          <a:p>
            <a:pPr marL="0" indent="0" fontAlgn="base">
              <a:spcBef>
                <a:spcPts val="0"/>
              </a:spcBef>
              <a:buNone/>
            </a:pP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endParaRPr lang="en-US" sz="1800" dirty="0">
              <a:solidFill>
                <a:srgbClr val="000000"/>
              </a:solidFill>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0"/>
              </a:spcAft>
              <a:buFont typeface="+mj-lt"/>
              <a:buAutoNum type="arabicPeriod"/>
            </a:pP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550C1BC-9EF7-44A7-94B3-16FFFECB79A0}"/>
              </a:ext>
            </a:extLst>
          </p:cNvPr>
          <p:cNvSpPr txBox="1"/>
          <p:nvPr/>
        </p:nvSpPr>
        <p:spPr>
          <a:xfrm>
            <a:off x="6854612" y="4629776"/>
            <a:ext cx="2770294" cy="400110"/>
          </a:xfrm>
          <a:prstGeom prst="rect">
            <a:avLst/>
          </a:prstGeom>
          <a:noFill/>
        </p:spPr>
        <p:txBody>
          <a:bodyPr wrap="square" rtlCol="0">
            <a:spAutoFit/>
          </a:bodyPr>
          <a:lstStyle/>
          <a:p>
            <a:r>
              <a:rPr lang="en-US" sz="2000" i="1" dirty="0"/>
              <a:t>February 18, 2018</a:t>
            </a:r>
          </a:p>
        </p:txBody>
      </p:sp>
    </p:spTree>
    <p:extLst>
      <p:ext uri="{BB962C8B-B14F-4D97-AF65-F5344CB8AC3E}">
        <p14:creationId xmlns:p14="http://schemas.microsoft.com/office/powerpoint/2010/main" val="22558097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THE 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Calibri" panose="020F0502020204030204" pitchFamily="34" charset="0"/>
                <a:cs typeface="Calibri" panose="020F0502020204030204" pitchFamily="34" charset="0"/>
              </a:rPr>
              <a:t>Colossians 4:5-6 </a:t>
            </a:r>
            <a:r>
              <a:rPr lang="en-US" sz="2400" dirty="0">
                <a:solidFill>
                  <a:srgbClr val="000000"/>
                </a:solidFill>
                <a:effectLst/>
                <a:ea typeface="Calibri" panose="020F0502020204030204" pitchFamily="34" charset="0"/>
                <a:cs typeface="Calibri" panose="020F0502020204030204" pitchFamily="34" charset="0"/>
              </a:rPr>
              <a:t>  </a:t>
            </a:r>
            <a:r>
              <a:rPr lang="en-US" sz="2400" b="1" baseline="30000" dirty="0">
                <a:solidFill>
                  <a:srgbClr val="000000"/>
                </a:solidFill>
                <a:effectLst/>
                <a:ea typeface="Times New Roman" panose="02020603050405020304" pitchFamily="18" charset="0"/>
                <a:cs typeface="Calibri" panose="020F0502020204030204" pitchFamily="34" charset="0"/>
              </a:rPr>
              <a:t>5 </a:t>
            </a:r>
            <a:r>
              <a:rPr lang="en-US" sz="2400" dirty="0">
                <a:solidFill>
                  <a:srgbClr val="000000"/>
                </a:solidFill>
                <a:effectLst/>
                <a:ea typeface="Times New Roman" panose="02020603050405020304" pitchFamily="18" charset="0"/>
                <a:cs typeface="Calibri" panose="020F0502020204030204" pitchFamily="34" charset="0"/>
              </a:rPr>
              <a:t>Walk in wisdom toward outsiders, making the best use of the time. </a:t>
            </a:r>
            <a:r>
              <a:rPr lang="en-US" sz="2400" b="1" baseline="30000" dirty="0">
                <a:solidFill>
                  <a:srgbClr val="000000"/>
                </a:solidFill>
                <a:effectLst/>
                <a:ea typeface="Times New Roman" panose="02020603050405020304" pitchFamily="18" charset="0"/>
                <a:cs typeface="Calibri" panose="020F0502020204030204" pitchFamily="34" charset="0"/>
              </a:rPr>
              <a:t>6 </a:t>
            </a:r>
            <a:r>
              <a:rPr lang="en-US" sz="2400" dirty="0">
                <a:solidFill>
                  <a:srgbClr val="000000"/>
                </a:solidFill>
                <a:effectLst/>
                <a:ea typeface="Times New Roman" panose="02020603050405020304" pitchFamily="18" charset="0"/>
                <a:cs typeface="Calibri" panose="020F0502020204030204" pitchFamily="34" charset="0"/>
              </a:rPr>
              <a:t>Let your speech always be gracious, seasoned with salt, so that you may know how you ought to answer each person.</a:t>
            </a:r>
          </a:p>
          <a:p>
            <a:pPr marL="0" marR="0" lvl="0" indent="0">
              <a:lnSpc>
                <a:spcPct val="115000"/>
              </a:lnSpc>
              <a:spcBef>
                <a:spcPts val="0"/>
              </a:spcBef>
              <a:spcAft>
                <a:spcPts val="0"/>
              </a:spcAft>
              <a:buNone/>
            </a:pPr>
            <a:endParaRPr lang="en-US" sz="1200" dirty="0">
              <a:solidFill>
                <a:srgbClr val="000000"/>
              </a:solidFill>
              <a:effectLst/>
              <a:ea typeface="Times New Roman" panose="02020603050405020304" pitchFamily="18" charset="0"/>
              <a:cs typeface="Calibri" panose="020F0502020204030204" pitchFamily="34" charset="0"/>
            </a:endParaRPr>
          </a:p>
          <a:p>
            <a:pPr marL="0" marR="0" lvl="0" indent="0">
              <a:lnSpc>
                <a:spcPct val="115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5178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THE 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marR="0" lvl="0" indent="0">
              <a:lnSpc>
                <a:spcPct val="115000"/>
              </a:lnSpc>
              <a:spcBef>
                <a:spcPts val="0"/>
              </a:spcBef>
              <a:spcAft>
                <a:spcPts val="0"/>
              </a:spcAft>
              <a:buNone/>
            </a:pPr>
            <a:r>
              <a:rPr lang="en-US" sz="2400" b="1" dirty="0">
                <a:solidFill>
                  <a:srgbClr val="000000"/>
                </a:solidFill>
                <a:effectLst/>
                <a:ea typeface="Calibri" panose="020F0502020204030204" pitchFamily="34" charset="0"/>
                <a:cs typeface="Calibri" panose="020F0502020204030204" pitchFamily="34" charset="0"/>
              </a:rPr>
              <a:t>Colossians 4:5-6 </a:t>
            </a:r>
            <a:r>
              <a:rPr lang="en-US" sz="2400" dirty="0">
                <a:solidFill>
                  <a:srgbClr val="000000"/>
                </a:solidFill>
                <a:effectLst/>
                <a:ea typeface="Calibri" panose="020F0502020204030204" pitchFamily="34" charset="0"/>
                <a:cs typeface="Calibri" panose="020F0502020204030204" pitchFamily="34" charset="0"/>
              </a:rPr>
              <a:t>  </a:t>
            </a:r>
            <a:r>
              <a:rPr lang="en-US" sz="2400" b="1" baseline="30000" dirty="0">
                <a:solidFill>
                  <a:srgbClr val="000000"/>
                </a:solidFill>
                <a:effectLst/>
                <a:ea typeface="Times New Roman" panose="02020603050405020304" pitchFamily="18" charset="0"/>
                <a:cs typeface="Calibri" panose="020F0502020204030204" pitchFamily="34" charset="0"/>
              </a:rPr>
              <a:t>5 </a:t>
            </a:r>
            <a:r>
              <a:rPr lang="en-US" sz="2400" dirty="0">
                <a:solidFill>
                  <a:srgbClr val="000000"/>
                </a:solidFill>
                <a:effectLst/>
                <a:ea typeface="Times New Roman" panose="02020603050405020304" pitchFamily="18" charset="0"/>
                <a:cs typeface="Calibri" panose="020F0502020204030204" pitchFamily="34" charset="0"/>
              </a:rPr>
              <a:t>Walk in wisdom toward outsiders, making the best use of the time. </a:t>
            </a:r>
            <a:r>
              <a:rPr lang="en-US" sz="2400" b="1" baseline="30000" dirty="0">
                <a:solidFill>
                  <a:srgbClr val="000000"/>
                </a:solidFill>
                <a:effectLst/>
                <a:ea typeface="Times New Roman" panose="02020603050405020304" pitchFamily="18" charset="0"/>
                <a:cs typeface="Calibri" panose="020F0502020204030204" pitchFamily="34" charset="0"/>
              </a:rPr>
              <a:t>6 </a:t>
            </a:r>
            <a:r>
              <a:rPr lang="en-US" sz="2400" dirty="0">
                <a:solidFill>
                  <a:srgbClr val="000000"/>
                </a:solidFill>
                <a:effectLst/>
                <a:ea typeface="Times New Roman" panose="02020603050405020304" pitchFamily="18" charset="0"/>
                <a:cs typeface="Calibri" panose="020F0502020204030204" pitchFamily="34" charset="0"/>
              </a:rPr>
              <a:t>Let your speech always be gracious, seasoned with salt, so that you may know how you ought to answer each person.</a:t>
            </a:r>
          </a:p>
          <a:p>
            <a:pPr marL="0" marR="0" lvl="0" indent="0">
              <a:lnSpc>
                <a:spcPct val="115000"/>
              </a:lnSpc>
              <a:spcBef>
                <a:spcPts val="0"/>
              </a:spcBef>
              <a:spcAft>
                <a:spcPts val="0"/>
              </a:spcAft>
              <a:buNone/>
            </a:pPr>
            <a:endParaRPr lang="en-US" sz="1200" dirty="0">
              <a:solidFill>
                <a:srgbClr val="000000"/>
              </a:solidFill>
              <a:effectLst/>
              <a:ea typeface="Times New Roman" panose="02020603050405020304" pitchFamily="18" charset="0"/>
              <a:cs typeface="Calibri" panose="020F0502020204030204" pitchFamily="34" charset="0"/>
            </a:endParaRPr>
          </a:p>
          <a:p>
            <a:pPr marL="0" indent="0">
              <a:lnSpc>
                <a:spcPct val="115000"/>
              </a:lnSpc>
              <a:spcBef>
                <a:spcPts val="0"/>
              </a:spcBef>
              <a:buNone/>
            </a:pPr>
            <a:r>
              <a:rPr lang="en-US" sz="2400" b="1" dirty="0">
                <a:solidFill>
                  <a:srgbClr val="000000"/>
                </a:solidFill>
                <a:effectLst/>
                <a:ea typeface="Calibri" panose="020F0502020204030204" pitchFamily="34" charset="0"/>
                <a:cs typeface="Calibri" panose="020F0502020204030204" pitchFamily="34" charset="0"/>
              </a:rPr>
              <a:t>2 Timothy 1:6-7   </a:t>
            </a:r>
            <a:r>
              <a:rPr lang="en-US" sz="2400" b="1" baseline="30000" dirty="0">
                <a:solidFill>
                  <a:srgbClr val="000000"/>
                </a:solidFill>
                <a:effectLst/>
                <a:ea typeface="Calibri" panose="020F0502020204030204" pitchFamily="34" charset="0"/>
                <a:cs typeface="Calibri" panose="020F0502020204030204" pitchFamily="34" charset="0"/>
              </a:rPr>
              <a:t>6 </a:t>
            </a:r>
            <a:r>
              <a:rPr lang="en-US" sz="2400" dirty="0">
                <a:solidFill>
                  <a:srgbClr val="000000"/>
                </a:solidFill>
                <a:effectLst/>
                <a:ea typeface="Calibri" panose="020F0502020204030204" pitchFamily="34" charset="0"/>
                <a:cs typeface="Calibri" panose="020F0502020204030204" pitchFamily="34" charset="0"/>
              </a:rPr>
              <a:t>For this reason I remind you to fan into flame the gift of God, which is in you through the laying on of my hands, </a:t>
            </a:r>
            <a:r>
              <a:rPr lang="en-US" sz="2400" b="1" baseline="30000" dirty="0">
                <a:solidFill>
                  <a:srgbClr val="000000"/>
                </a:solidFill>
                <a:effectLst/>
                <a:ea typeface="Calibri" panose="020F0502020204030204" pitchFamily="34" charset="0"/>
                <a:cs typeface="Calibri" panose="020F0502020204030204" pitchFamily="34" charset="0"/>
              </a:rPr>
              <a:t>7 </a:t>
            </a:r>
            <a:r>
              <a:rPr lang="en-US" sz="2400" dirty="0">
                <a:solidFill>
                  <a:srgbClr val="000000"/>
                </a:solidFill>
                <a:effectLst/>
                <a:ea typeface="Calibri" panose="020F0502020204030204" pitchFamily="34" charset="0"/>
                <a:cs typeface="Calibri" panose="020F0502020204030204" pitchFamily="34" charset="0"/>
              </a:rPr>
              <a:t>for God gave us a spirit not of fear but of power and love and self-control. </a:t>
            </a:r>
            <a:endParaRPr lang="en-US" sz="2400"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3998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THE OTHER</a:t>
            </a:r>
          </a:p>
        </p:txBody>
      </p:sp>
      <p:pic>
        <p:nvPicPr>
          <p:cNvPr id="7" name="Picture 6" descr="A person smiling for the picture&#10;&#10;Description automatically generated with low confidence">
            <a:extLst>
              <a:ext uri="{FF2B5EF4-FFF2-40B4-BE49-F238E27FC236}">
                <a16:creationId xmlns:a16="http://schemas.microsoft.com/office/drawing/2014/main" id="{C8857A7A-BE76-46D5-B568-2A61869B2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1"/>
            <a:ext cx="5143499" cy="5143499"/>
          </a:xfrm>
          <a:prstGeom prst="rect">
            <a:avLst/>
          </a:prstGeom>
        </p:spPr>
      </p:pic>
      <p:pic>
        <p:nvPicPr>
          <p:cNvPr id="9" name="Picture 8" descr="A person wearing glasses&#10;&#10;Description automatically generated with low confidence">
            <a:extLst>
              <a:ext uri="{FF2B5EF4-FFF2-40B4-BE49-F238E27FC236}">
                <a16:creationId xmlns:a16="http://schemas.microsoft.com/office/drawing/2014/main" id="{E6D66DA9-5719-4FF4-AD15-4C4EA7843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63" y="0"/>
            <a:ext cx="5143500" cy="5143500"/>
          </a:xfrm>
          <a:prstGeom prst="rect">
            <a:avLst/>
          </a:prstGeom>
        </p:spPr>
      </p:pic>
      <p:pic>
        <p:nvPicPr>
          <p:cNvPr id="5" name="Picture 4" descr="A person smiling for the camera&#10;&#10;Description automatically generated with low confidence">
            <a:extLst>
              <a:ext uri="{FF2B5EF4-FFF2-40B4-BE49-F238E27FC236}">
                <a16:creationId xmlns:a16="http://schemas.microsoft.com/office/drawing/2014/main" id="{B0F62582-F60D-470C-9A8D-50D2AAD5C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621" y="-51993"/>
            <a:ext cx="3719578" cy="5197664"/>
          </a:xfrm>
          <a:prstGeom prst="rect">
            <a:avLst/>
          </a:prstGeom>
        </p:spPr>
      </p:pic>
    </p:spTree>
    <p:extLst>
      <p:ext uri="{BB962C8B-B14F-4D97-AF65-F5344CB8AC3E}">
        <p14:creationId xmlns:p14="http://schemas.microsoft.com/office/powerpoint/2010/main" val="18387059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LOVE THE OTHER</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indent="0">
              <a:lnSpc>
                <a:spcPct val="115000"/>
              </a:lnSpc>
              <a:spcBef>
                <a:spcPts val="0"/>
              </a:spcBef>
              <a:buNone/>
            </a:pPr>
            <a:r>
              <a:rPr lang="en-US" sz="2400" b="1" dirty="0">
                <a:solidFill>
                  <a:srgbClr val="000000"/>
                </a:solidFill>
                <a:effectLst/>
                <a:ea typeface="Calibri" panose="020F0502020204030204" pitchFamily="34" charset="0"/>
                <a:cs typeface="Calibri" panose="020F0502020204030204" pitchFamily="34" charset="0"/>
              </a:rPr>
              <a:t>Colossians 4:2-4 </a:t>
            </a:r>
            <a:r>
              <a:rPr lang="en-US" sz="2400" dirty="0">
                <a:solidFill>
                  <a:srgbClr val="000000"/>
                </a:solidFill>
                <a:effectLst/>
                <a:ea typeface="Calibri" panose="020F0502020204030204" pitchFamily="34" charset="0"/>
                <a:cs typeface="Calibri" panose="020F0502020204030204" pitchFamily="34" charset="0"/>
              </a:rPr>
              <a:t>  </a:t>
            </a:r>
            <a:r>
              <a:rPr lang="en-US" sz="2400" b="1" baseline="30000" dirty="0">
                <a:solidFill>
                  <a:srgbClr val="000000"/>
                </a:solidFill>
                <a:effectLst/>
                <a:ea typeface="Calibri" panose="020F0502020204030204" pitchFamily="34" charset="0"/>
                <a:cs typeface="Calibri" panose="020F0502020204030204" pitchFamily="34" charset="0"/>
              </a:rPr>
              <a:t>2 </a:t>
            </a:r>
            <a:r>
              <a:rPr lang="en-US" sz="2400" dirty="0">
                <a:solidFill>
                  <a:srgbClr val="000000"/>
                </a:solidFill>
                <a:effectLst/>
                <a:ea typeface="Calibri" panose="020F0502020204030204" pitchFamily="34" charset="0"/>
                <a:cs typeface="Calibri" panose="020F0502020204030204" pitchFamily="34" charset="0"/>
              </a:rPr>
              <a:t>Continue steadfastly in prayer, being watchful in it with thanksgiving. </a:t>
            </a:r>
            <a:r>
              <a:rPr lang="en-US" sz="2400" b="1" baseline="30000" dirty="0">
                <a:solidFill>
                  <a:srgbClr val="000000"/>
                </a:solidFill>
                <a:effectLst/>
                <a:ea typeface="Calibri" panose="020F0502020204030204" pitchFamily="34" charset="0"/>
                <a:cs typeface="Calibri" panose="020F0502020204030204" pitchFamily="34" charset="0"/>
              </a:rPr>
              <a:t>3 </a:t>
            </a:r>
            <a:r>
              <a:rPr lang="en-US" sz="2400" dirty="0">
                <a:solidFill>
                  <a:srgbClr val="000000"/>
                </a:solidFill>
                <a:effectLst/>
                <a:ea typeface="Calibri" panose="020F0502020204030204" pitchFamily="34" charset="0"/>
                <a:cs typeface="Calibri" panose="020F0502020204030204" pitchFamily="34" charset="0"/>
              </a:rPr>
              <a:t>At the same time, pray also for us, that God may open to us a door for the word, to declare the mystery of Christ, on account of which I am in prison— </a:t>
            </a:r>
            <a:r>
              <a:rPr lang="en-US" sz="2400" b="1" baseline="30000" dirty="0">
                <a:solidFill>
                  <a:srgbClr val="000000"/>
                </a:solidFill>
                <a:effectLst/>
                <a:ea typeface="Calibri" panose="020F0502020204030204" pitchFamily="34" charset="0"/>
                <a:cs typeface="Calibri" panose="020F0502020204030204" pitchFamily="34" charset="0"/>
              </a:rPr>
              <a:t>4 </a:t>
            </a:r>
            <a:r>
              <a:rPr lang="en-US" sz="2400" dirty="0">
                <a:solidFill>
                  <a:srgbClr val="000000"/>
                </a:solidFill>
                <a:effectLst/>
                <a:ea typeface="Calibri" panose="020F0502020204030204" pitchFamily="34" charset="0"/>
                <a:cs typeface="Calibri" panose="020F0502020204030204" pitchFamily="34" charset="0"/>
              </a:rPr>
              <a:t>that I may make it clear, which is how I ought to speak.</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6346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3651-82DC-4BF2-8070-82391372994C}"/>
              </a:ext>
            </a:extLst>
          </p:cNvPr>
          <p:cNvSpPr>
            <a:spLocks noGrp="1"/>
          </p:cNvSpPr>
          <p:nvPr>
            <p:ph type="title"/>
          </p:nvPr>
        </p:nvSpPr>
        <p:spPr/>
        <p:txBody>
          <a:bodyPr/>
          <a:lstStyle/>
          <a:p>
            <a:endParaRPr lang="en-US"/>
          </a:p>
        </p:txBody>
      </p:sp>
      <p:pic>
        <p:nvPicPr>
          <p:cNvPr id="9" name="Content Placeholder 8" descr="Text&#10;&#10;Description automatically generated">
            <a:extLst>
              <a:ext uri="{FF2B5EF4-FFF2-40B4-BE49-F238E27FC236}">
                <a16:creationId xmlns:a16="http://schemas.microsoft.com/office/drawing/2014/main" id="{55C7B5A0-50DB-439F-8235-2E295E7244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8211" cy="3922295"/>
          </a:xfrm>
        </p:spPr>
      </p:pic>
      <p:sp>
        <p:nvSpPr>
          <p:cNvPr id="10" name="TextBox 9">
            <a:extLst>
              <a:ext uri="{FF2B5EF4-FFF2-40B4-BE49-F238E27FC236}">
                <a16:creationId xmlns:a16="http://schemas.microsoft.com/office/drawing/2014/main" id="{9B07E320-6A69-4CF0-B5AE-C3640EC35C03}"/>
              </a:ext>
            </a:extLst>
          </p:cNvPr>
          <p:cNvSpPr txBox="1"/>
          <p:nvPr/>
        </p:nvSpPr>
        <p:spPr>
          <a:xfrm>
            <a:off x="96253" y="3922295"/>
            <a:ext cx="9076011" cy="1169551"/>
          </a:xfrm>
          <a:prstGeom prst="rect">
            <a:avLst/>
          </a:prstGeom>
          <a:noFill/>
        </p:spPr>
        <p:txBody>
          <a:bodyPr wrap="none" rtlCol="0">
            <a:spAutoFit/>
          </a:bodyPr>
          <a:lstStyle/>
          <a:p>
            <a:r>
              <a:rPr lang="en-US" sz="2600" dirty="0"/>
              <a:t>Bring non-perishable food and hygiene items today or drop them</a:t>
            </a:r>
            <a:br>
              <a:rPr lang="en-US" sz="2600" dirty="0"/>
            </a:br>
            <a:r>
              <a:rPr lang="en-US" sz="2600" dirty="0"/>
              <a:t>off yourself at our Blessing Box located at 1231 </a:t>
            </a:r>
            <a:r>
              <a:rPr lang="en-US" sz="2600" dirty="0" err="1"/>
              <a:t>Poyntz</a:t>
            </a:r>
            <a:r>
              <a:rPr lang="en-US" sz="2600" dirty="0"/>
              <a:t> Avenue</a:t>
            </a:r>
            <a:br>
              <a:rPr lang="en-US" sz="2600" dirty="0"/>
            </a:br>
            <a:r>
              <a:rPr lang="en-US" sz="1800" dirty="0"/>
              <a:t>(in cooperation with First Free Methodist).</a:t>
            </a:r>
          </a:p>
        </p:txBody>
      </p:sp>
    </p:spTree>
    <p:extLst>
      <p:ext uri="{BB962C8B-B14F-4D97-AF65-F5344CB8AC3E}">
        <p14:creationId xmlns:p14="http://schemas.microsoft.com/office/powerpoint/2010/main" val="197354565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indent="0">
              <a:lnSpc>
                <a:spcPct val="115000"/>
              </a:lnSpc>
              <a:spcBef>
                <a:spcPts val="0"/>
              </a:spcBef>
              <a:buNone/>
            </a:pPr>
            <a:r>
              <a:rPr lang="en-US" sz="3600" dirty="0">
                <a:solidFill>
                  <a:srgbClr val="000000"/>
                </a:solidFill>
                <a:ea typeface="Calibri" panose="020F0502020204030204" pitchFamily="34" charset="0"/>
                <a:cs typeface="Calibri" panose="020F0502020204030204" pitchFamily="34" charset="0"/>
              </a:rPr>
              <a:t>Take on the </a:t>
            </a:r>
            <a:r>
              <a:rPr lang="en-US" sz="3600" i="1" dirty="0">
                <a:solidFill>
                  <a:srgbClr val="000000"/>
                </a:solidFill>
                <a:ea typeface="Calibri" panose="020F0502020204030204" pitchFamily="34" charset="0"/>
                <a:cs typeface="Calibri" panose="020F0502020204030204" pitchFamily="34" charset="0"/>
              </a:rPr>
              <a:t>Love the Other</a:t>
            </a:r>
            <a:r>
              <a:rPr lang="en-US" sz="3600" dirty="0">
                <a:solidFill>
                  <a:srgbClr val="000000"/>
                </a:solidFill>
                <a:ea typeface="Calibri" panose="020F0502020204030204" pitchFamily="34" charset="0"/>
                <a:cs typeface="Calibri" panose="020F0502020204030204" pitchFamily="34" charset="0"/>
              </a:rPr>
              <a:t> challenge!</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85844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indent="0">
              <a:lnSpc>
                <a:spcPct val="115000"/>
              </a:lnSpc>
              <a:spcBef>
                <a:spcPts val="0"/>
              </a:spcBef>
              <a:buNone/>
            </a:pPr>
            <a:r>
              <a:rPr lang="en-US" sz="3600" dirty="0">
                <a:solidFill>
                  <a:srgbClr val="000000"/>
                </a:solidFill>
                <a:ea typeface="Calibri" panose="020F0502020204030204" pitchFamily="34" charset="0"/>
                <a:cs typeface="Calibri" panose="020F0502020204030204" pitchFamily="34" charset="0"/>
              </a:rPr>
              <a:t>Take on the </a:t>
            </a:r>
            <a:r>
              <a:rPr lang="en-US" sz="3600" i="1" dirty="0">
                <a:solidFill>
                  <a:srgbClr val="000000"/>
                </a:solidFill>
                <a:ea typeface="Calibri" panose="020F0502020204030204" pitchFamily="34" charset="0"/>
                <a:cs typeface="Calibri" panose="020F0502020204030204" pitchFamily="34" charset="0"/>
              </a:rPr>
              <a:t>Love the Other</a:t>
            </a:r>
            <a:r>
              <a:rPr lang="en-US" sz="3600" dirty="0">
                <a:solidFill>
                  <a:srgbClr val="000000"/>
                </a:solidFill>
                <a:ea typeface="Calibri" panose="020F0502020204030204" pitchFamily="34" charset="0"/>
                <a:cs typeface="Calibri" panose="020F0502020204030204" pitchFamily="34" charset="0"/>
              </a:rPr>
              <a:t> challenge!</a:t>
            </a:r>
          </a:p>
          <a:p>
            <a:pPr marL="0" indent="0">
              <a:lnSpc>
                <a:spcPct val="115000"/>
              </a:lnSpc>
              <a:spcBef>
                <a:spcPts val="0"/>
              </a:spcBef>
              <a:buNone/>
            </a:pPr>
            <a:r>
              <a:rPr lang="en-US" sz="3600" dirty="0">
                <a:solidFill>
                  <a:srgbClr val="000000"/>
                </a:solidFill>
                <a:effectLst/>
                <a:ea typeface="Calibri" panose="020F0502020204030204" pitchFamily="34" charset="0"/>
                <a:cs typeface="Calibri" panose="020F0502020204030204" pitchFamily="34" charset="0"/>
              </a:rPr>
              <a:t>Let’s practice…now!</a:t>
            </a:r>
          </a:p>
        </p:txBody>
      </p:sp>
    </p:spTree>
    <p:extLst>
      <p:ext uri="{BB962C8B-B14F-4D97-AF65-F5344CB8AC3E}">
        <p14:creationId xmlns:p14="http://schemas.microsoft.com/office/powerpoint/2010/main" val="220629433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indent="0">
              <a:lnSpc>
                <a:spcPct val="115000"/>
              </a:lnSpc>
              <a:spcBef>
                <a:spcPts val="0"/>
              </a:spcBef>
              <a:buNone/>
            </a:pPr>
            <a:r>
              <a:rPr lang="en-US" sz="3600" dirty="0">
                <a:solidFill>
                  <a:srgbClr val="000000"/>
                </a:solidFill>
                <a:ea typeface="Calibri" panose="020F0502020204030204" pitchFamily="34" charset="0"/>
                <a:cs typeface="Calibri" panose="020F0502020204030204" pitchFamily="34" charset="0"/>
              </a:rPr>
              <a:t>Take on the </a:t>
            </a:r>
            <a:r>
              <a:rPr lang="en-US" sz="3600" i="1" dirty="0">
                <a:solidFill>
                  <a:srgbClr val="000000"/>
                </a:solidFill>
                <a:ea typeface="Calibri" panose="020F0502020204030204" pitchFamily="34" charset="0"/>
                <a:cs typeface="Calibri" panose="020F0502020204030204" pitchFamily="34" charset="0"/>
              </a:rPr>
              <a:t>Love the Other</a:t>
            </a:r>
            <a:r>
              <a:rPr lang="en-US" sz="3600" dirty="0">
                <a:solidFill>
                  <a:srgbClr val="000000"/>
                </a:solidFill>
                <a:ea typeface="Calibri" panose="020F0502020204030204" pitchFamily="34" charset="0"/>
                <a:cs typeface="Calibri" panose="020F0502020204030204" pitchFamily="34" charset="0"/>
              </a:rPr>
              <a:t> challenge!</a:t>
            </a:r>
          </a:p>
          <a:p>
            <a:pPr marL="0" indent="0">
              <a:lnSpc>
                <a:spcPct val="115000"/>
              </a:lnSpc>
              <a:spcBef>
                <a:spcPts val="0"/>
              </a:spcBef>
              <a:buNone/>
            </a:pPr>
            <a:r>
              <a:rPr lang="en-US" sz="3600" dirty="0">
                <a:solidFill>
                  <a:srgbClr val="000000"/>
                </a:solidFill>
                <a:effectLst/>
                <a:ea typeface="Calibri" panose="020F0502020204030204" pitchFamily="34" charset="0"/>
                <a:cs typeface="Calibri" panose="020F0502020204030204" pitchFamily="34" charset="0"/>
              </a:rPr>
              <a:t>Let’s practice…now!</a:t>
            </a:r>
          </a:p>
          <a:p>
            <a:pPr>
              <a:lnSpc>
                <a:spcPct val="115000"/>
              </a:lnSpc>
              <a:spcBef>
                <a:spcPts val="0"/>
              </a:spcBef>
            </a:pPr>
            <a:r>
              <a:rPr lang="en-US" sz="2800" dirty="0">
                <a:solidFill>
                  <a:srgbClr val="000000"/>
                </a:solidFill>
                <a:effectLst/>
                <a:ea typeface="Calibri" panose="020F0502020204030204" pitchFamily="34" charset="0"/>
                <a:cs typeface="Calibri" panose="020F0502020204030204" pitchFamily="34" charset="0"/>
              </a:rPr>
              <a:t>Find someone in this room who </a:t>
            </a:r>
            <a:r>
              <a:rPr lang="en-US" sz="2800" dirty="0">
                <a:solidFill>
                  <a:srgbClr val="000000"/>
                </a:solidFill>
                <a:ea typeface="Calibri" panose="020F0502020204030204" pitchFamily="34" charset="0"/>
                <a:cs typeface="Calibri" panose="020F0502020204030204" pitchFamily="34" charset="0"/>
              </a:rPr>
              <a:t>you don’t know and is the same gender as you.</a:t>
            </a:r>
          </a:p>
        </p:txBody>
      </p:sp>
    </p:spTree>
    <p:extLst>
      <p:ext uri="{BB962C8B-B14F-4D97-AF65-F5344CB8AC3E}">
        <p14:creationId xmlns:p14="http://schemas.microsoft.com/office/powerpoint/2010/main" val="259253482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indent="0">
              <a:lnSpc>
                <a:spcPct val="115000"/>
              </a:lnSpc>
              <a:spcBef>
                <a:spcPts val="0"/>
              </a:spcBef>
              <a:buNone/>
            </a:pPr>
            <a:r>
              <a:rPr lang="en-US" sz="3600" dirty="0">
                <a:solidFill>
                  <a:srgbClr val="000000"/>
                </a:solidFill>
                <a:ea typeface="Calibri" panose="020F0502020204030204" pitchFamily="34" charset="0"/>
                <a:cs typeface="Calibri" panose="020F0502020204030204" pitchFamily="34" charset="0"/>
              </a:rPr>
              <a:t>Take on the </a:t>
            </a:r>
            <a:r>
              <a:rPr lang="en-US" sz="3600" i="1" dirty="0">
                <a:solidFill>
                  <a:srgbClr val="000000"/>
                </a:solidFill>
                <a:ea typeface="Calibri" panose="020F0502020204030204" pitchFamily="34" charset="0"/>
                <a:cs typeface="Calibri" panose="020F0502020204030204" pitchFamily="34" charset="0"/>
              </a:rPr>
              <a:t>Love the Other</a:t>
            </a:r>
            <a:r>
              <a:rPr lang="en-US" sz="3600" dirty="0">
                <a:solidFill>
                  <a:srgbClr val="000000"/>
                </a:solidFill>
                <a:ea typeface="Calibri" panose="020F0502020204030204" pitchFamily="34" charset="0"/>
                <a:cs typeface="Calibri" panose="020F0502020204030204" pitchFamily="34" charset="0"/>
              </a:rPr>
              <a:t> challenge!</a:t>
            </a:r>
          </a:p>
          <a:p>
            <a:pPr marL="0" indent="0">
              <a:lnSpc>
                <a:spcPct val="115000"/>
              </a:lnSpc>
              <a:spcBef>
                <a:spcPts val="0"/>
              </a:spcBef>
              <a:buNone/>
            </a:pPr>
            <a:r>
              <a:rPr lang="en-US" sz="3600" dirty="0">
                <a:solidFill>
                  <a:srgbClr val="000000"/>
                </a:solidFill>
                <a:effectLst/>
                <a:ea typeface="Calibri" panose="020F0502020204030204" pitchFamily="34" charset="0"/>
                <a:cs typeface="Calibri" panose="020F0502020204030204" pitchFamily="34" charset="0"/>
              </a:rPr>
              <a:t>Let’s practice…now!</a:t>
            </a:r>
          </a:p>
          <a:p>
            <a:pPr>
              <a:lnSpc>
                <a:spcPct val="115000"/>
              </a:lnSpc>
              <a:spcBef>
                <a:spcPts val="0"/>
              </a:spcBef>
            </a:pPr>
            <a:r>
              <a:rPr lang="en-US" sz="2800" dirty="0">
                <a:solidFill>
                  <a:srgbClr val="000000"/>
                </a:solidFill>
                <a:effectLst/>
                <a:ea typeface="Calibri" panose="020F0502020204030204" pitchFamily="34" charset="0"/>
                <a:cs typeface="Calibri" panose="020F0502020204030204" pitchFamily="34" charset="0"/>
              </a:rPr>
              <a:t>Find someone in this room who </a:t>
            </a:r>
            <a:r>
              <a:rPr lang="en-US" sz="2800" dirty="0">
                <a:solidFill>
                  <a:srgbClr val="000000"/>
                </a:solidFill>
                <a:ea typeface="Calibri" panose="020F0502020204030204" pitchFamily="34" charset="0"/>
                <a:cs typeface="Calibri" panose="020F0502020204030204" pitchFamily="34" charset="0"/>
              </a:rPr>
              <a:t>you don’t know and is the same gender as you.</a:t>
            </a:r>
          </a:p>
          <a:p>
            <a:pPr>
              <a:lnSpc>
                <a:spcPct val="115000"/>
              </a:lnSpc>
              <a:spcBef>
                <a:spcPts val="0"/>
              </a:spcBef>
            </a:pPr>
            <a:r>
              <a:rPr lang="en-US" sz="2800" dirty="0">
                <a:solidFill>
                  <a:srgbClr val="000000"/>
                </a:solidFill>
                <a:ea typeface="Calibri" panose="020F0502020204030204" pitchFamily="34" charset="0"/>
                <a:cs typeface="Calibri" panose="020F0502020204030204" pitchFamily="34" charset="0"/>
              </a:rPr>
              <a:t>Spend 10 minutes answering a few of the questions on the </a:t>
            </a:r>
            <a:r>
              <a:rPr lang="en-US" sz="2800" i="1" dirty="0">
                <a:solidFill>
                  <a:srgbClr val="000000"/>
                </a:solidFill>
                <a:ea typeface="Calibri" panose="020F0502020204030204" pitchFamily="34" charset="0"/>
                <a:cs typeface="Calibri" panose="020F0502020204030204" pitchFamily="34" charset="0"/>
              </a:rPr>
              <a:t>Love the Other</a:t>
            </a:r>
            <a:r>
              <a:rPr lang="en-US" sz="2800" dirty="0">
                <a:solidFill>
                  <a:srgbClr val="000000"/>
                </a:solidFill>
                <a:ea typeface="Calibri" panose="020F0502020204030204" pitchFamily="34" charset="0"/>
                <a:cs typeface="Calibri" panose="020F0502020204030204" pitchFamily="34" charset="0"/>
              </a:rPr>
              <a:t> sheet.</a:t>
            </a:r>
          </a:p>
        </p:txBody>
      </p:sp>
    </p:spTree>
    <p:extLst>
      <p:ext uri="{BB962C8B-B14F-4D97-AF65-F5344CB8AC3E}">
        <p14:creationId xmlns:p14="http://schemas.microsoft.com/office/powerpoint/2010/main" val="341751808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normAutofit/>
          </a:bodyPr>
          <a:lstStyle/>
          <a:p>
            <a:r>
              <a:rPr lang="en-US" sz="5000" dirty="0"/>
              <a:t>HOMEWORK:</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2" y="976994"/>
            <a:ext cx="8631696" cy="4166506"/>
          </a:xfrm>
        </p:spPr>
        <p:txBody>
          <a:bodyPr>
            <a:noAutofit/>
          </a:bodyPr>
          <a:lstStyle/>
          <a:p>
            <a:pPr marL="0" indent="0">
              <a:lnSpc>
                <a:spcPct val="115000"/>
              </a:lnSpc>
              <a:spcBef>
                <a:spcPts val="0"/>
              </a:spcBef>
              <a:buNone/>
            </a:pPr>
            <a:r>
              <a:rPr lang="en-US" sz="3600" dirty="0">
                <a:solidFill>
                  <a:srgbClr val="000000"/>
                </a:solidFill>
                <a:ea typeface="Calibri" panose="020F0502020204030204" pitchFamily="34" charset="0"/>
                <a:cs typeface="Calibri" panose="020F0502020204030204" pitchFamily="34" charset="0"/>
              </a:rPr>
              <a:t>Take on the </a:t>
            </a:r>
            <a:r>
              <a:rPr lang="en-US" sz="3600" i="1" dirty="0">
                <a:solidFill>
                  <a:srgbClr val="000000"/>
                </a:solidFill>
                <a:ea typeface="Calibri" panose="020F0502020204030204" pitchFamily="34" charset="0"/>
                <a:cs typeface="Calibri" panose="020F0502020204030204" pitchFamily="34" charset="0"/>
              </a:rPr>
              <a:t>Love the Other</a:t>
            </a:r>
            <a:r>
              <a:rPr lang="en-US" sz="3600" dirty="0">
                <a:solidFill>
                  <a:srgbClr val="000000"/>
                </a:solidFill>
                <a:ea typeface="Calibri" panose="020F0502020204030204" pitchFamily="34" charset="0"/>
                <a:cs typeface="Calibri" panose="020F0502020204030204" pitchFamily="34" charset="0"/>
              </a:rPr>
              <a:t> challenge!</a:t>
            </a:r>
          </a:p>
          <a:p>
            <a:pPr marL="0" indent="0">
              <a:lnSpc>
                <a:spcPct val="115000"/>
              </a:lnSpc>
              <a:spcBef>
                <a:spcPts val="0"/>
              </a:spcBef>
              <a:buNone/>
            </a:pPr>
            <a:r>
              <a:rPr lang="en-US" sz="3600" dirty="0">
                <a:solidFill>
                  <a:srgbClr val="000000"/>
                </a:solidFill>
                <a:effectLst/>
                <a:ea typeface="Calibri" panose="020F0502020204030204" pitchFamily="34" charset="0"/>
                <a:cs typeface="Calibri" panose="020F0502020204030204" pitchFamily="34" charset="0"/>
              </a:rPr>
              <a:t>Let’s practice…now!</a:t>
            </a:r>
          </a:p>
          <a:p>
            <a:pPr>
              <a:lnSpc>
                <a:spcPct val="115000"/>
              </a:lnSpc>
              <a:spcBef>
                <a:spcPts val="0"/>
              </a:spcBef>
            </a:pPr>
            <a:r>
              <a:rPr lang="en-US" sz="2800" dirty="0">
                <a:solidFill>
                  <a:srgbClr val="000000"/>
                </a:solidFill>
                <a:effectLst/>
                <a:ea typeface="Calibri" panose="020F0502020204030204" pitchFamily="34" charset="0"/>
                <a:cs typeface="Calibri" panose="020F0502020204030204" pitchFamily="34" charset="0"/>
              </a:rPr>
              <a:t>Find someone in this room who </a:t>
            </a:r>
            <a:r>
              <a:rPr lang="en-US" sz="2800" dirty="0">
                <a:solidFill>
                  <a:srgbClr val="000000"/>
                </a:solidFill>
                <a:ea typeface="Calibri" panose="020F0502020204030204" pitchFamily="34" charset="0"/>
                <a:cs typeface="Calibri" panose="020F0502020204030204" pitchFamily="34" charset="0"/>
              </a:rPr>
              <a:t>you don’t know and is the same gender as you.</a:t>
            </a:r>
          </a:p>
          <a:p>
            <a:pPr>
              <a:lnSpc>
                <a:spcPct val="115000"/>
              </a:lnSpc>
              <a:spcBef>
                <a:spcPts val="0"/>
              </a:spcBef>
            </a:pPr>
            <a:r>
              <a:rPr lang="en-US" sz="2800" dirty="0">
                <a:solidFill>
                  <a:srgbClr val="000000"/>
                </a:solidFill>
                <a:ea typeface="Calibri" panose="020F0502020204030204" pitchFamily="34" charset="0"/>
                <a:cs typeface="Calibri" panose="020F0502020204030204" pitchFamily="34" charset="0"/>
              </a:rPr>
              <a:t>Spend 10 minutes answering a few of the questions on the </a:t>
            </a:r>
            <a:r>
              <a:rPr lang="en-US" sz="2800" i="1" dirty="0">
                <a:solidFill>
                  <a:srgbClr val="000000"/>
                </a:solidFill>
                <a:ea typeface="Calibri" panose="020F0502020204030204" pitchFamily="34" charset="0"/>
                <a:cs typeface="Calibri" panose="020F0502020204030204" pitchFamily="34" charset="0"/>
              </a:rPr>
              <a:t>Love the Other</a:t>
            </a:r>
            <a:r>
              <a:rPr lang="en-US" sz="2800" dirty="0">
                <a:solidFill>
                  <a:srgbClr val="000000"/>
                </a:solidFill>
                <a:ea typeface="Calibri" panose="020F0502020204030204" pitchFamily="34" charset="0"/>
                <a:cs typeface="Calibri" panose="020F0502020204030204" pitchFamily="34" charset="0"/>
              </a:rPr>
              <a:t> sheet.</a:t>
            </a:r>
          </a:p>
          <a:p>
            <a:pPr>
              <a:lnSpc>
                <a:spcPct val="115000"/>
              </a:lnSpc>
              <a:spcBef>
                <a:spcPts val="0"/>
              </a:spcBef>
            </a:pPr>
            <a:r>
              <a:rPr lang="en-US" sz="2800" dirty="0">
                <a:solidFill>
                  <a:srgbClr val="000000"/>
                </a:solidFill>
                <a:effectLst/>
                <a:ea typeface="Calibri" panose="020F0502020204030204" pitchFamily="34" charset="0"/>
                <a:cs typeface="Calibri" panose="020F0502020204030204" pitchFamily="34" charset="0"/>
              </a:rPr>
              <a:t>Consider who you’ll </a:t>
            </a:r>
            <a:r>
              <a:rPr lang="en-US" sz="2800" dirty="0">
                <a:solidFill>
                  <a:srgbClr val="000000"/>
                </a:solidFill>
                <a:ea typeface="Calibri" panose="020F0502020204030204" pitchFamily="34" charset="0"/>
                <a:cs typeface="Calibri" panose="020F0502020204030204" pitchFamily="34" charset="0"/>
              </a:rPr>
              <a:t>connect with next!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7334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30349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16F24E-549A-491A-8F6A-832E8EEC49CA}"/>
              </a:ext>
            </a:extLst>
          </p:cNvPr>
          <p:cNvSpPr txBox="1"/>
          <p:nvPr/>
        </p:nvSpPr>
        <p:spPr>
          <a:xfrm>
            <a:off x="298125" y="1424676"/>
            <a:ext cx="8427430" cy="3277820"/>
          </a:xfrm>
          <a:prstGeom prst="rect">
            <a:avLst/>
          </a:prstGeom>
          <a:noFill/>
        </p:spPr>
        <p:txBody>
          <a:bodyPr wrap="square" rtlCol="0">
            <a:spAutoFit/>
          </a:bodyPr>
          <a:lstStyle/>
          <a:p>
            <a:r>
              <a:rPr lang="en-US" sz="2900" dirty="0"/>
              <a:t>You’re invited to send nominations</a:t>
            </a:r>
            <a:br>
              <a:rPr lang="en-US" sz="2900" dirty="0"/>
            </a:br>
            <a:r>
              <a:rPr lang="en-US" sz="2900" dirty="0"/>
              <a:t>for the Elder Team this week to:</a:t>
            </a:r>
          </a:p>
          <a:p>
            <a:endParaRPr lang="en-US" sz="2900" dirty="0">
              <a:solidFill>
                <a:srgbClr val="2E5797"/>
              </a:solidFill>
            </a:endParaRPr>
          </a:p>
          <a:p>
            <a:r>
              <a:rPr lang="en-US" sz="3600" b="1" dirty="0">
                <a:solidFill>
                  <a:srgbClr val="2E5797"/>
                </a:solidFill>
              </a:rPr>
              <a:t>elders@tallgrass.church</a:t>
            </a:r>
          </a:p>
          <a:p>
            <a:endParaRPr lang="en-US" sz="2000" i="1" dirty="0"/>
          </a:p>
          <a:p>
            <a:endParaRPr lang="en-US" sz="2000" i="1" dirty="0"/>
          </a:p>
          <a:p>
            <a:r>
              <a:rPr lang="en-US" sz="2200" i="1" dirty="0"/>
              <a:t>Make sure to review our elder qualifications first</a:t>
            </a:r>
            <a:br>
              <a:rPr lang="en-US" sz="2200" i="1" dirty="0"/>
            </a:br>
            <a:r>
              <a:rPr lang="en-US" sz="2200" i="1" dirty="0"/>
              <a:t>online at </a:t>
            </a:r>
            <a:r>
              <a:rPr lang="en-US" sz="2200" i="1" dirty="0" err="1"/>
              <a:t>tallgrass.church</a:t>
            </a:r>
            <a:r>
              <a:rPr lang="en-US" sz="2200" i="1" dirty="0"/>
              <a:t>/elder-qualifications</a:t>
            </a:r>
          </a:p>
        </p:txBody>
      </p:sp>
      <p:pic>
        <p:nvPicPr>
          <p:cNvPr id="5" name="Picture 4" descr="A picture containing icon&#10;&#10;Description automatically generated">
            <a:extLst>
              <a:ext uri="{FF2B5EF4-FFF2-40B4-BE49-F238E27FC236}">
                <a16:creationId xmlns:a16="http://schemas.microsoft.com/office/drawing/2014/main" id="{CB660C86-92FA-43BB-ADBE-E934F5C84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950" y="903720"/>
            <a:ext cx="3077270" cy="3311912"/>
          </a:xfrm>
          <a:prstGeom prst="rect">
            <a:avLst/>
          </a:prstGeom>
        </p:spPr>
      </p:pic>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rot="20969179">
            <a:off x="6234845" y="2361009"/>
            <a:ext cx="8141450" cy="790106"/>
          </a:xfrm>
        </p:spPr>
        <p:txBody>
          <a:bodyPr>
            <a:noAutofit/>
          </a:bodyPr>
          <a:lstStyle/>
          <a:p>
            <a:r>
              <a:rPr lang="en-US" sz="2700" dirty="0">
                <a:solidFill>
                  <a:schemeClr val="bg1"/>
                </a:solidFill>
              </a:rPr>
              <a:t>LEADERSHIP</a:t>
            </a:r>
          </a:p>
        </p:txBody>
      </p:sp>
      <p:sp>
        <p:nvSpPr>
          <p:cNvPr id="17" name="Title 6">
            <a:extLst>
              <a:ext uri="{FF2B5EF4-FFF2-40B4-BE49-F238E27FC236}">
                <a16:creationId xmlns:a16="http://schemas.microsoft.com/office/drawing/2014/main" id="{D6193D19-F6BC-4845-B887-D8C0605A38E4}"/>
              </a:ext>
            </a:extLst>
          </p:cNvPr>
          <p:cNvSpPr txBox="1">
            <a:spLocks/>
          </p:cNvSpPr>
          <p:nvPr/>
        </p:nvSpPr>
        <p:spPr>
          <a:xfrm>
            <a:off x="282011" y="113614"/>
            <a:ext cx="8776535" cy="790106"/>
          </a:xfrm>
          <a:prstGeom prst="rect">
            <a:avLst/>
          </a:prstGeom>
        </p:spPr>
        <p:txBody>
          <a:bodyPr vert="horz" lIns="91440" tIns="45720" rIns="91440" bIns="45720" rtlCol="0" anchor="ctr">
            <a:normAutofit/>
          </a:bodyPr>
          <a:lstStyle>
            <a:lvl1pPr algn="l" defTabSz="685773" rtl="0" eaLnBrk="1" latinLnBrk="0" hangingPunct="1">
              <a:lnSpc>
                <a:spcPct val="90000"/>
              </a:lnSpc>
              <a:spcBef>
                <a:spcPct val="0"/>
              </a:spcBef>
              <a:buNone/>
              <a:defRPr sz="4125" b="1" i="0" kern="1200" baseline="0">
                <a:solidFill>
                  <a:srgbClr val="2E5797"/>
                </a:solidFill>
                <a:latin typeface="Ubuntu" panose="020B0504030602030204" pitchFamily="34" charset="0"/>
                <a:ea typeface="+mj-ea"/>
                <a:cs typeface="+mj-cs"/>
              </a:defRPr>
            </a:lvl1pPr>
          </a:lstStyle>
          <a:p>
            <a:r>
              <a:rPr lang="en-US" sz="4500" dirty="0"/>
              <a:t>ELDER NOMINATIONS</a:t>
            </a:r>
          </a:p>
        </p:txBody>
      </p:sp>
    </p:spTree>
    <p:extLst>
      <p:ext uri="{BB962C8B-B14F-4D97-AF65-F5344CB8AC3E}">
        <p14:creationId xmlns:p14="http://schemas.microsoft.com/office/powerpoint/2010/main" val="195788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7905-6B0B-4C42-979C-668744E6FA4F}"/>
              </a:ext>
            </a:extLst>
          </p:cNvPr>
          <p:cNvSpPr>
            <a:spLocks noGrp="1"/>
          </p:cNvSpPr>
          <p:nvPr>
            <p:ph type="title"/>
          </p:nvPr>
        </p:nvSpPr>
        <p:spPr/>
        <p:txBody>
          <a:bodyPr/>
          <a:lstStyle/>
          <a:p>
            <a:endParaRPr lang="en-US">
              <a:solidFill>
                <a:schemeClr val="bg1"/>
              </a:solidFill>
            </a:endParaRPr>
          </a:p>
        </p:txBody>
      </p:sp>
      <p:pic>
        <p:nvPicPr>
          <p:cNvPr id="10" name="Content Placeholder 9">
            <a:extLst>
              <a:ext uri="{FF2B5EF4-FFF2-40B4-BE49-F238E27FC236}">
                <a16:creationId xmlns:a16="http://schemas.microsoft.com/office/drawing/2014/main" id="{9B93E346-8197-4C7F-851D-2904F5E2B2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2" y="0"/>
            <a:ext cx="9144000" cy="5143500"/>
          </a:xfrm>
        </p:spPr>
      </p:pic>
      <p:sp>
        <p:nvSpPr>
          <p:cNvPr id="3" name="Oval 2">
            <a:extLst>
              <a:ext uri="{FF2B5EF4-FFF2-40B4-BE49-F238E27FC236}">
                <a16:creationId xmlns:a16="http://schemas.microsoft.com/office/drawing/2014/main" id="{69EC4920-3969-42DD-82C8-DD44A678373D}"/>
              </a:ext>
            </a:extLst>
          </p:cNvPr>
          <p:cNvSpPr/>
          <p:nvPr/>
        </p:nvSpPr>
        <p:spPr>
          <a:xfrm>
            <a:off x="-293468" y="4439652"/>
            <a:ext cx="5190318" cy="667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3297B1-2FB8-470E-B3E5-034D2EC8D90D}"/>
              </a:ext>
            </a:extLst>
          </p:cNvPr>
          <p:cNvSpPr txBox="1"/>
          <p:nvPr/>
        </p:nvSpPr>
        <p:spPr>
          <a:xfrm>
            <a:off x="-221276" y="3893462"/>
            <a:ext cx="9564268" cy="1141979"/>
          </a:xfrm>
          <a:prstGeom prst="rect">
            <a:avLst/>
          </a:prstGeom>
          <a:noFill/>
        </p:spPr>
        <p:txBody>
          <a:bodyPr wrap="square">
            <a:spAutoFit/>
          </a:bodyPr>
          <a:lstStyle/>
          <a:p>
            <a:pPr marL="0" marR="0" lvl="0" indent="0" algn="ctr" defTabSz="411480" rtl="0" eaLnBrk="1" fontAlgn="auto" latinLnBrk="0" hangingPunct="1">
              <a:lnSpc>
                <a:spcPct val="85000"/>
              </a:lnSpc>
              <a:spcBef>
                <a:spcPts val="0"/>
              </a:spcBef>
              <a:spcAft>
                <a:spcPts val="0"/>
              </a:spcAft>
              <a:buClrTx/>
              <a:buSzTx/>
              <a:buFontTx/>
              <a:buNone/>
              <a:tabLst/>
              <a:defRPr/>
            </a:pPr>
            <a:r>
              <a:rPr kumimoji="0" lang="en-US" sz="2600" b="1" u="none" strike="noStrike" kern="1200" cap="none" spc="0" normalizeH="0" baseline="0" noProof="0" dirty="0">
                <a:ln>
                  <a:noFill/>
                </a:ln>
                <a:solidFill>
                  <a:schemeClr val="bg1"/>
                </a:solidFill>
                <a:effectLst/>
                <a:uLnTx/>
                <a:uFillTx/>
                <a:latin typeface="Calibri"/>
                <a:ea typeface="+mn-ea"/>
                <a:cs typeface="+mn-cs"/>
              </a:rPr>
              <a:t>A </a:t>
            </a:r>
            <a:r>
              <a:rPr kumimoji="0" lang="en-US" sz="2600" b="1" u="sng" strike="noStrike" kern="1200" cap="none" spc="0" normalizeH="0" baseline="0" noProof="0" dirty="0">
                <a:ln>
                  <a:noFill/>
                </a:ln>
                <a:solidFill>
                  <a:schemeClr val="bg1"/>
                </a:solidFill>
                <a:effectLst/>
                <a:uLnTx/>
                <a:uFillTx/>
                <a:latin typeface="Calibri"/>
                <a:ea typeface="+mn-ea"/>
                <a:cs typeface="+mn-cs"/>
              </a:rPr>
              <a:t>FREE</a:t>
            </a:r>
            <a:r>
              <a:rPr kumimoji="0" lang="en-US" sz="2600" b="1" u="none" strike="noStrike" kern="1200" cap="none" spc="0" normalizeH="0" baseline="0" noProof="0" dirty="0">
                <a:ln>
                  <a:noFill/>
                </a:ln>
                <a:solidFill>
                  <a:schemeClr val="bg1"/>
                </a:solidFill>
                <a:effectLst/>
                <a:uLnTx/>
                <a:uFillTx/>
                <a:latin typeface="Calibri"/>
                <a:ea typeface="+mn-ea"/>
                <a:cs typeface="+mn-cs"/>
              </a:rPr>
              <a:t> ZOOM EQUIPPING COURSE </a:t>
            </a:r>
            <a:r>
              <a:rPr kumimoji="0" lang="en-US" sz="2600" b="1" u="sng" strike="noStrike" kern="1200" cap="none" spc="0" normalizeH="0" baseline="0" noProof="0" dirty="0">
                <a:ln>
                  <a:noFill/>
                </a:ln>
                <a:solidFill>
                  <a:schemeClr val="bg1"/>
                </a:solidFill>
                <a:effectLst/>
                <a:uLnTx/>
                <a:uFillTx/>
                <a:latin typeface="Calibri"/>
                <a:ea typeface="+mn-ea"/>
                <a:cs typeface="+mn-cs"/>
              </a:rPr>
              <a:t>FOR ALL</a:t>
            </a:r>
            <a:r>
              <a:rPr kumimoji="0" lang="en-US" sz="2600" b="1" u="none" strike="noStrike" kern="1200" cap="none" spc="0" normalizeH="0" baseline="0" noProof="0" dirty="0">
                <a:ln>
                  <a:noFill/>
                </a:ln>
                <a:solidFill>
                  <a:schemeClr val="bg1"/>
                </a:solidFill>
                <a:effectLst/>
                <a:uLnTx/>
                <a:uFillTx/>
                <a:latin typeface="Calibri"/>
                <a:ea typeface="+mn-ea"/>
                <a:cs typeface="+mn-cs"/>
              </a:rPr>
              <a:t> TALLGRASS ADULTS</a:t>
            </a:r>
            <a:br>
              <a:rPr kumimoji="0" lang="en-US" sz="2600" b="1" u="none" strike="noStrike" kern="1200" cap="none" spc="0" normalizeH="0" baseline="0" noProof="0" dirty="0">
                <a:ln>
                  <a:noFill/>
                </a:ln>
                <a:solidFill>
                  <a:schemeClr val="bg1"/>
                </a:solidFill>
                <a:effectLst/>
                <a:uLnTx/>
                <a:uFillTx/>
                <a:latin typeface="Calibri"/>
                <a:ea typeface="+mn-ea"/>
                <a:cs typeface="+mn-cs"/>
              </a:rPr>
            </a:br>
            <a:br>
              <a:rPr kumimoji="0" lang="en-US" sz="2600" b="1" u="none" strike="noStrike" kern="1200" cap="none" spc="0" normalizeH="0" baseline="0" noProof="0" dirty="0">
                <a:ln>
                  <a:noFill/>
                </a:ln>
                <a:solidFill>
                  <a:schemeClr val="bg1"/>
                </a:solidFill>
                <a:effectLst/>
                <a:uLnTx/>
                <a:uFillTx/>
                <a:latin typeface="Calibri"/>
                <a:ea typeface="+mn-ea"/>
                <a:cs typeface="+mn-cs"/>
              </a:rPr>
            </a:br>
            <a:r>
              <a:rPr kumimoji="0" lang="en-US" sz="2800" b="1" i="1" u="none" strike="noStrike" kern="1200" cap="none" spc="0" normalizeH="0" baseline="0" noProof="0" dirty="0">
                <a:ln>
                  <a:noFill/>
                </a:ln>
                <a:solidFill>
                  <a:srgbClr val="FBDA66"/>
                </a:solidFill>
                <a:effectLst/>
                <a:uLnTx/>
                <a:uFillTx/>
                <a:latin typeface="Calibri"/>
                <a:ea typeface="+mn-ea"/>
                <a:cs typeface="+mn-cs"/>
              </a:rPr>
              <a:t>REGISTER BY THIS TUESDAY </a:t>
            </a:r>
            <a:r>
              <a:rPr kumimoji="0" lang="en-US" sz="2200" i="1" u="none" strike="noStrike" kern="1200" cap="none" spc="0" normalizeH="0" baseline="0" noProof="0" dirty="0">
                <a:ln>
                  <a:noFill/>
                </a:ln>
                <a:solidFill>
                  <a:schemeClr val="bg1"/>
                </a:solidFill>
                <a:effectLst/>
                <a:uLnTx/>
                <a:uFillTx/>
                <a:latin typeface="Calibri"/>
                <a:ea typeface="+mn-ea"/>
                <a:cs typeface="+mn-cs"/>
              </a:rPr>
              <a:t>TO DAVEGELDART@TALLGRASS.CHURCH</a:t>
            </a:r>
          </a:p>
        </p:txBody>
      </p:sp>
      <p:sp>
        <p:nvSpPr>
          <p:cNvPr id="14" name="TextBox 13">
            <a:extLst>
              <a:ext uri="{FF2B5EF4-FFF2-40B4-BE49-F238E27FC236}">
                <a16:creationId xmlns:a16="http://schemas.microsoft.com/office/drawing/2014/main" id="{00106E32-0D20-468A-8B41-5DAC10318F69}"/>
              </a:ext>
            </a:extLst>
          </p:cNvPr>
          <p:cNvSpPr txBox="1"/>
          <p:nvPr/>
        </p:nvSpPr>
        <p:spPr>
          <a:xfrm>
            <a:off x="85454" y="262027"/>
            <a:ext cx="8973092" cy="661720"/>
          </a:xfrm>
          <a:prstGeom prst="rect">
            <a:avLst/>
          </a:prstGeom>
          <a:noFill/>
        </p:spPr>
        <p:txBody>
          <a:bodyPr wrap="square">
            <a:spAutoFit/>
          </a:bodyPr>
          <a:lstStyle/>
          <a:p>
            <a:pPr algn="ctr"/>
            <a:r>
              <a:rPr kumimoji="0" lang="en-US" sz="3700" b="1" i="0" u="none" strike="noStrike" kern="1200" cap="none" spc="0" normalizeH="0" baseline="0" noProof="0" dirty="0">
                <a:ln>
                  <a:noFill/>
                </a:ln>
                <a:solidFill>
                  <a:prstClr val="white"/>
                </a:solidFill>
                <a:effectLst/>
                <a:uLnTx/>
                <a:uFillTx/>
                <a:latin typeface="Calibri"/>
                <a:ea typeface="+mn-ea"/>
                <a:cs typeface="+mn-cs"/>
              </a:rPr>
              <a:t>STARTS THIS THURSDAY FEB 11</a:t>
            </a:r>
            <a:endParaRPr lang="en-US" dirty="0"/>
          </a:p>
        </p:txBody>
      </p:sp>
    </p:spTree>
    <p:extLst>
      <p:ext uri="{BB962C8B-B14F-4D97-AF65-F5344CB8AC3E}">
        <p14:creationId xmlns:p14="http://schemas.microsoft.com/office/powerpoint/2010/main" val="41574568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6FFD-7DCD-450C-85B8-51717B7BB9FB}"/>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EE74A8CC-E68A-4359-9382-8AB3CE2AB0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38669" cy="3196742"/>
          </a:xfrm>
        </p:spPr>
      </p:pic>
      <p:sp>
        <p:nvSpPr>
          <p:cNvPr id="6" name="TextBox 5">
            <a:extLst>
              <a:ext uri="{FF2B5EF4-FFF2-40B4-BE49-F238E27FC236}">
                <a16:creationId xmlns:a16="http://schemas.microsoft.com/office/drawing/2014/main" id="{CE3214C1-C479-48B6-9375-1E42BDDB721B}"/>
              </a:ext>
            </a:extLst>
          </p:cNvPr>
          <p:cNvSpPr txBox="1"/>
          <p:nvPr/>
        </p:nvSpPr>
        <p:spPr>
          <a:xfrm>
            <a:off x="0" y="3228129"/>
            <a:ext cx="9143999" cy="1858329"/>
          </a:xfrm>
          <a:prstGeom prst="rect">
            <a:avLst/>
          </a:prstGeom>
          <a:noFill/>
        </p:spPr>
        <p:txBody>
          <a:bodyPr wrap="square" rtlCol="0">
            <a:spAutoFit/>
          </a:bodyPr>
          <a:lstStyle/>
          <a:p>
            <a:pPr algn="ctr">
              <a:lnSpc>
                <a:spcPct val="80000"/>
              </a:lnSpc>
            </a:pPr>
            <a:r>
              <a:rPr lang="en-US" sz="5500" b="1" dirty="0">
                <a:solidFill>
                  <a:srgbClr val="347B7D"/>
                </a:solidFill>
              </a:rPr>
              <a:t>“LADIES NIGHT”</a:t>
            </a:r>
            <a:br>
              <a:rPr lang="en-US" sz="5500" b="1" dirty="0">
                <a:solidFill>
                  <a:srgbClr val="347B7D"/>
                </a:solidFill>
              </a:rPr>
            </a:br>
            <a:r>
              <a:rPr lang="en-US" sz="3500" dirty="0"/>
              <a:t>-- ENJOYING JESUS STUDY --</a:t>
            </a:r>
            <a:br>
              <a:rPr lang="en-US" sz="3500" dirty="0"/>
            </a:br>
            <a:r>
              <a:rPr lang="en-US" sz="3500" b="1" dirty="0"/>
              <a:t>THIS TUESDAY FEB 9, 730-9PM ON ZOOM</a:t>
            </a:r>
            <a:br>
              <a:rPr lang="en-US" sz="3500" dirty="0"/>
            </a:br>
            <a:r>
              <a:rPr lang="en-US" sz="1900" i="1" dirty="0"/>
              <a:t>contact Edie </a:t>
            </a:r>
            <a:r>
              <a:rPr lang="en-US" sz="1900" i="1" dirty="0" err="1"/>
              <a:t>Doane</a:t>
            </a:r>
            <a:r>
              <a:rPr lang="en-US" sz="1900" i="1" dirty="0"/>
              <a:t> for the link: ediedoane@gmail.com</a:t>
            </a:r>
          </a:p>
        </p:txBody>
      </p:sp>
    </p:spTree>
    <p:extLst>
      <p:ext uri="{BB962C8B-B14F-4D97-AF65-F5344CB8AC3E}">
        <p14:creationId xmlns:p14="http://schemas.microsoft.com/office/powerpoint/2010/main" val="17849527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6FFD-7DCD-450C-85B8-51717B7BB9FB}"/>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CE3214C1-C479-48B6-9375-1E42BDDB721B}"/>
              </a:ext>
            </a:extLst>
          </p:cNvPr>
          <p:cNvSpPr txBox="1"/>
          <p:nvPr/>
        </p:nvSpPr>
        <p:spPr>
          <a:xfrm>
            <a:off x="0" y="3480795"/>
            <a:ext cx="9143999" cy="1858970"/>
          </a:xfrm>
          <a:prstGeom prst="rect">
            <a:avLst/>
          </a:prstGeom>
          <a:noFill/>
        </p:spPr>
        <p:txBody>
          <a:bodyPr wrap="square" rtlCol="0">
            <a:spAutoFit/>
          </a:bodyPr>
          <a:lstStyle/>
          <a:p>
            <a:pPr algn="ctr">
              <a:lnSpc>
                <a:spcPct val="80000"/>
              </a:lnSpc>
            </a:pPr>
            <a:r>
              <a:rPr lang="en-US" sz="2400" b="1" i="0" dirty="0">
                <a:solidFill>
                  <a:srgbClr val="333333"/>
                </a:solidFill>
                <a:effectLst/>
                <a:latin typeface="Ubuntu" panose="020B0504030602030204" pitchFamily="34" charset="0"/>
              </a:rPr>
              <a:t>Tallgrass women</a:t>
            </a:r>
            <a:r>
              <a:rPr lang="en-US" sz="2400" b="0" i="0" dirty="0">
                <a:solidFill>
                  <a:srgbClr val="333333"/>
                </a:solidFill>
                <a:effectLst/>
                <a:latin typeface="Ubuntu" panose="020B0504030602030204" pitchFamily="34" charset="0"/>
              </a:rPr>
              <a:t>, celebrate women and friendship with us on Monday, February 15. We'll enjoy </a:t>
            </a:r>
            <a:r>
              <a:rPr lang="en-US" sz="2400" b="1" i="0" dirty="0">
                <a:solidFill>
                  <a:srgbClr val="333333"/>
                </a:solidFill>
                <a:effectLst/>
                <a:latin typeface="Ubuntu" panose="020B0504030602030204" pitchFamily="34" charset="0"/>
              </a:rPr>
              <a:t>dinner</a:t>
            </a:r>
            <a:r>
              <a:rPr lang="en-US" sz="2400" b="0" i="0" dirty="0">
                <a:solidFill>
                  <a:srgbClr val="333333"/>
                </a:solidFill>
                <a:effectLst/>
                <a:latin typeface="Ubuntu" panose="020B0504030602030204" pitchFamily="34" charset="0"/>
              </a:rPr>
              <a:t>, exchange small </a:t>
            </a:r>
            <a:r>
              <a:rPr lang="en-US" sz="2400" b="1" i="0" dirty="0">
                <a:solidFill>
                  <a:srgbClr val="333333"/>
                </a:solidFill>
                <a:effectLst/>
                <a:latin typeface="Ubuntu" panose="020B0504030602030204" pitchFamily="34" charset="0"/>
              </a:rPr>
              <a:t>gifts</a:t>
            </a:r>
            <a:r>
              <a:rPr lang="en-US" sz="2400" b="0" i="0" dirty="0">
                <a:solidFill>
                  <a:srgbClr val="333333"/>
                </a:solidFill>
                <a:effectLst/>
                <a:latin typeface="Ubuntu" panose="020B0504030602030204" pitchFamily="34" charset="0"/>
              </a:rPr>
              <a:t> and grow in our </a:t>
            </a:r>
            <a:r>
              <a:rPr lang="en-US" sz="2400" b="1" i="0" dirty="0">
                <a:solidFill>
                  <a:srgbClr val="333333"/>
                </a:solidFill>
                <a:effectLst/>
                <a:latin typeface="Ubuntu" panose="020B0504030602030204" pitchFamily="34" charset="0"/>
              </a:rPr>
              <a:t>connection</a:t>
            </a:r>
            <a:r>
              <a:rPr lang="en-US" sz="2400" b="0" i="0" dirty="0">
                <a:solidFill>
                  <a:srgbClr val="333333"/>
                </a:solidFill>
                <a:effectLst/>
                <a:latin typeface="Ubuntu" panose="020B0504030602030204" pitchFamily="34" charset="0"/>
              </a:rPr>
              <a:t> to one another.  Bring money for dinner and a wrapped gift valued at $15 or less. </a:t>
            </a:r>
            <a:br>
              <a:rPr lang="en-US" sz="2400" b="0" i="0" dirty="0">
                <a:solidFill>
                  <a:srgbClr val="333333"/>
                </a:solidFill>
                <a:effectLst/>
                <a:latin typeface="Ubuntu" panose="020B0504030602030204" pitchFamily="34" charset="0"/>
              </a:rPr>
            </a:br>
            <a:br>
              <a:rPr lang="en-US" sz="700" b="0" i="0" dirty="0">
                <a:solidFill>
                  <a:srgbClr val="333333"/>
                </a:solidFill>
                <a:effectLst/>
                <a:latin typeface="Ubuntu" panose="020B0504030602030204" pitchFamily="34" charset="0"/>
              </a:rPr>
            </a:br>
            <a:r>
              <a:rPr lang="en-US" sz="2000" b="0" i="1" dirty="0">
                <a:solidFill>
                  <a:srgbClr val="333333"/>
                </a:solidFill>
                <a:effectLst/>
                <a:latin typeface="Ubuntu" panose="020B0504030602030204" pitchFamily="34" charset="0"/>
              </a:rPr>
              <a:t>Funds available to cover expenses for those in financial difficulty.</a:t>
            </a:r>
            <a:br>
              <a:rPr lang="en-US" sz="2000" b="0" i="1" dirty="0">
                <a:solidFill>
                  <a:srgbClr val="333333"/>
                </a:solidFill>
                <a:effectLst/>
                <a:latin typeface="-apple-system"/>
              </a:rPr>
            </a:br>
            <a:endParaRPr lang="en-US" sz="2000" i="1" dirty="0"/>
          </a:p>
        </p:txBody>
      </p:sp>
      <p:pic>
        <p:nvPicPr>
          <p:cNvPr id="2050" name="Picture 2">
            <a:extLst>
              <a:ext uri="{FF2B5EF4-FFF2-40B4-BE49-F238E27FC236}">
                <a16:creationId xmlns:a16="http://schemas.microsoft.com/office/drawing/2014/main" id="{FF01CD32-D8C4-4057-9DCF-59C3CC414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2593" cy="34169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E8BB34-DFA5-42C0-883A-51CF4D4F47DB}"/>
              </a:ext>
            </a:extLst>
          </p:cNvPr>
          <p:cNvSpPr txBox="1"/>
          <p:nvPr/>
        </p:nvSpPr>
        <p:spPr>
          <a:xfrm>
            <a:off x="6021806" y="2702664"/>
            <a:ext cx="4656220" cy="1107996"/>
          </a:xfrm>
          <a:prstGeom prst="rect">
            <a:avLst/>
          </a:prstGeom>
          <a:noFill/>
        </p:spPr>
        <p:txBody>
          <a:bodyPr wrap="square">
            <a:spAutoFit/>
          </a:bodyPr>
          <a:lstStyle/>
          <a:p>
            <a:r>
              <a:rPr lang="en-US" sz="3300" b="1" dirty="0"/>
              <a:t>FEB. 15, 630pm</a:t>
            </a:r>
            <a:br>
              <a:rPr lang="en-US" sz="3300" dirty="0"/>
            </a:br>
            <a:endParaRPr lang="en-US" sz="3300" dirty="0"/>
          </a:p>
        </p:txBody>
      </p:sp>
    </p:spTree>
    <p:extLst>
      <p:ext uri="{BB962C8B-B14F-4D97-AF65-F5344CB8AC3E}">
        <p14:creationId xmlns:p14="http://schemas.microsoft.com/office/powerpoint/2010/main" val="34454138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6FFD-7DCD-450C-85B8-51717B7BB9FB}"/>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0391E75F-4CC0-45F3-B152-E340FA3F45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000"/>
                    </a14:imgEffect>
                    <a14:imgEffect>
                      <a14:saturation sat="111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C3D24E-B296-4708-8A23-F43669E792BD}"/>
              </a:ext>
            </a:extLst>
          </p:cNvPr>
          <p:cNvSpPr txBox="1"/>
          <p:nvPr/>
        </p:nvSpPr>
        <p:spPr>
          <a:xfrm>
            <a:off x="1023496" y="4010177"/>
            <a:ext cx="7097007" cy="430887"/>
          </a:xfrm>
          <a:prstGeom prst="rect">
            <a:avLst/>
          </a:prstGeom>
          <a:noFill/>
        </p:spPr>
        <p:txBody>
          <a:bodyPr wrap="none" rtlCol="0">
            <a:spAutoFit/>
          </a:bodyPr>
          <a:lstStyle/>
          <a:p>
            <a:r>
              <a:rPr lang="en-US" sz="2200" b="0" i="1" dirty="0">
                <a:solidFill>
                  <a:schemeClr val="bg1"/>
                </a:solidFill>
                <a:effectLst/>
                <a:latin typeface="Montserrat"/>
              </a:rPr>
              <a:t>“there is a God who has a plan in the middle of the ‘even if’” </a:t>
            </a:r>
            <a:endParaRPr lang="en-US" sz="2200" dirty="0">
              <a:solidFill>
                <a:schemeClr val="bg1"/>
              </a:solidFill>
            </a:endParaRPr>
          </a:p>
        </p:txBody>
      </p:sp>
      <p:sp>
        <p:nvSpPr>
          <p:cNvPr id="8" name="TextBox 7">
            <a:extLst>
              <a:ext uri="{FF2B5EF4-FFF2-40B4-BE49-F238E27FC236}">
                <a16:creationId xmlns:a16="http://schemas.microsoft.com/office/drawing/2014/main" id="{7B9115FC-C230-43CE-9CC3-061295141E1C}"/>
              </a:ext>
            </a:extLst>
          </p:cNvPr>
          <p:cNvSpPr txBox="1"/>
          <p:nvPr/>
        </p:nvSpPr>
        <p:spPr>
          <a:xfrm>
            <a:off x="469127" y="102374"/>
            <a:ext cx="8197795" cy="323165"/>
          </a:xfrm>
          <a:prstGeom prst="rect">
            <a:avLst/>
          </a:prstGeom>
          <a:noFill/>
        </p:spPr>
        <p:txBody>
          <a:bodyPr wrap="square" rtlCol="0">
            <a:spAutoFit/>
          </a:bodyPr>
          <a:lstStyle/>
          <a:p>
            <a:pPr algn="ctr"/>
            <a:r>
              <a:rPr lang="en-US" sz="1500" dirty="0">
                <a:solidFill>
                  <a:schemeClr val="bg1"/>
                </a:solidFill>
                <a:latin typeface="Ubuntu" panose="020B0504030602030204" pitchFamily="34" charset="0"/>
              </a:rPr>
              <a:t>an annual women’s virtual conference founded by Jennie Allen</a:t>
            </a:r>
          </a:p>
        </p:txBody>
      </p:sp>
    </p:spTree>
    <p:extLst>
      <p:ext uri="{BB962C8B-B14F-4D97-AF65-F5344CB8AC3E}">
        <p14:creationId xmlns:p14="http://schemas.microsoft.com/office/powerpoint/2010/main" val="40766187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13F4-9336-4884-A902-69B2616C16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42D317-7B6B-4409-9D9E-A01328A07622}"/>
              </a:ext>
            </a:extLst>
          </p:cNvPr>
          <p:cNvSpPr>
            <a:spLocks noGrp="1"/>
          </p:cNvSpPr>
          <p:nvPr>
            <p:ph type="subTitle" idx="1"/>
          </p:nvPr>
        </p:nvSpPr>
        <p:spPr/>
        <p:txBody>
          <a:bodyPr/>
          <a:lstStyle/>
          <a:p>
            <a:endParaRPr lang="en-US"/>
          </a:p>
        </p:txBody>
      </p:sp>
      <p:pic>
        <p:nvPicPr>
          <p:cNvPr id="6" name="Picture 5" descr="Background pattern&#10;&#10;Description automatically generated">
            <a:extLst>
              <a:ext uri="{FF2B5EF4-FFF2-40B4-BE49-F238E27FC236}">
                <a16:creationId xmlns:a16="http://schemas.microsoft.com/office/drawing/2014/main" id="{FBBB6B2D-4EC5-4246-B343-01E18DF3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E54ACC2-8510-4717-BDAC-5AF47B5E4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3391199"/>
      </p:ext>
    </p:extLst>
  </p:cSld>
  <p:clrMapOvr>
    <a:masterClrMapping/>
  </p:clrMapOvr>
  <p:transition>
    <p:fade/>
  </p:transition>
</p:sld>
</file>

<file path=ppt/theme/theme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1686</Words>
  <Application>Microsoft Office PowerPoint</Application>
  <PresentationFormat>On-screen Show (16:9)</PresentationFormat>
  <Paragraphs>132</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-apple-system</vt:lpstr>
      <vt:lpstr>Arial</vt:lpstr>
      <vt:lpstr>Calibri</vt:lpstr>
      <vt:lpstr>Calibri Light</vt:lpstr>
      <vt:lpstr>Feeling Passionate Personal Use</vt:lpstr>
      <vt:lpstr>Montserrat</vt:lpstr>
      <vt:lpstr>Symbol</vt:lpstr>
      <vt:lpstr>Times New Roman</vt:lpstr>
      <vt:lpstr>Ubuntu</vt:lpstr>
      <vt:lpstr>10_Office Theme</vt:lpstr>
      <vt:lpstr>WELCOME!</vt:lpstr>
      <vt:lpstr>WELCOME TO  TALLGRASS CHURCH’S CENTRAL GATHERING IN BOYS &amp; GIRLS CLUB!</vt:lpstr>
      <vt:lpstr>PowerPoint Presentation</vt:lpstr>
      <vt:lpstr>LEADERSHIP</vt:lpstr>
      <vt:lpstr>PowerPoint Presentation</vt:lpstr>
      <vt:lpstr>PowerPoint Presentation</vt:lpstr>
      <vt:lpstr>PowerPoint Presentation</vt:lpstr>
      <vt:lpstr>PowerPoint Presentation</vt:lpstr>
      <vt:lpstr>PowerPoint Presentation</vt:lpstr>
      <vt:lpstr>LAST WEEK’S HOMEWORK:</vt:lpstr>
      <vt:lpstr>LAST WEEK’S HOMEWORK:</vt:lpstr>
      <vt:lpstr>PowerPoint Presentation</vt:lpstr>
      <vt:lpstr>PowerPoint Presentation</vt:lpstr>
      <vt:lpstr>PowerPoint Presentation</vt:lpstr>
      <vt:lpstr>PowerPoint Presentation</vt:lpstr>
      <vt:lpstr>RELATIONAL HARMONY</vt:lpstr>
      <vt:lpstr>WAYS TO DIVIDE THE CHURCH</vt:lpstr>
      <vt:lpstr>LOVE YOUR ENEMY</vt:lpstr>
      <vt:lpstr>LOVE ONE ANOTHER</vt:lpstr>
      <vt:lpstr>LOVE ONE ANOTHER</vt:lpstr>
      <vt:lpstr>LOVE ONE ANOTHER</vt:lpstr>
      <vt:lpstr>LOVE ONE ANOTHER</vt:lpstr>
      <vt:lpstr>LAUNCH TEAM NOTES:</vt:lpstr>
      <vt:lpstr>LAUNCH TEAM NOTES:</vt:lpstr>
      <vt:lpstr>LAUNCH TEAM NOTES:</vt:lpstr>
      <vt:lpstr>LOVE THE OTHER</vt:lpstr>
      <vt:lpstr>LOVE THE OTHER</vt:lpstr>
      <vt:lpstr>LOVE THE OTHER</vt:lpstr>
      <vt:lpstr>LOVE THE OTHER</vt:lpstr>
      <vt:lpstr>HOMEWORK:</vt:lpstr>
      <vt:lpstr>HOMEWORK:</vt:lpstr>
      <vt:lpstr>HOMEWORK:</vt:lpstr>
      <vt:lpstr>HOMEWORK:</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NEW HOPE COMMUNITY CHURCH</dc:creator>
  <cp:lastModifiedBy>NEW HOPE COMMUNITY CHURCH</cp:lastModifiedBy>
  <cp:revision>15</cp:revision>
  <dcterms:created xsi:type="dcterms:W3CDTF">2021-01-31T12:18:42Z</dcterms:created>
  <dcterms:modified xsi:type="dcterms:W3CDTF">2021-02-07T15:04:24Z</dcterms:modified>
</cp:coreProperties>
</file>