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9"/>
  </p:notesMasterIdLst>
  <p:sldIdLst>
    <p:sldId id="3175" r:id="rId2"/>
    <p:sldId id="2390" r:id="rId3"/>
    <p:sldId id="3171" r:id="rId4"/>
    <p:sldId id="3170" r:id="rId5"/>
    <p:sldId id="3167" r:id="rId6"/>
    <p:sldId id="3271" r:id="rId7"/>
    <p:sldId id="3272" r:id="rId8"/>
    <p:sldId id="2109" r:id="rId9"/>
    <p:sldId id="257" r:id="rId10"/>
    <p:sldId id="3257" r:id="rId11"/>
    <p:sldId id="3260" r:id="rId12"/>
    <p:sldId id="3190" r:id="rId13"/>
    <p:sldId id="3261" r:id="rId14"/>
    <p:sldId id="3263" r:id="rId15"/>
    <p:sldId id="3262" r:id="rId16"/>
    <p:sldId id="3264" r:id="rId17"/>
    <p:sldId id="3265" r:id="rId18"/>
    <p:sldId id="3266" r:id="rId19"/>
    <p:sldId id="3273" r:id="rId20"/>
    <p:sldId id="3274" r:id="rId21"/>
    <p:sldId id="3275" r:id="rId22"/>
    <p:sldId id="3268" r:id="rId23"/>
    <p:sldId id="3269" r:id="rId24"/>
    <p:sldId id="3270" r:id="rId25"/>
    <p:sldId id="3252" r:id="rId26"/>
    <p:sldId id="3253" r:id="rId27"/>
    <p:sldId id="3238" r:id="rId28"/>
  </p:sldIdLst>
  <p:sldSz cx="9144000" cy="5143500" type="screen16x9"/>
  <p:notesSz cx="6858000" cy="9144000"/>
  <p:defaultText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5797"/>
    <a:srgbClr val="955115"/>
    <a:srgbClr val="FDE12F"/>
    <a:srgbClr val="88FA50"/>
    <a:srgbClr val="CCC176"/>
    <a:srgbClr val="F9CE85"/>
    <a:srgbClr val="EC9C10"/>
    <a:srgbClr val="152F55"/>
    <a:srgbClr val="17578A"/>
    <a:srgbClr val="84C2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8" autoAdjust="0"/>
    <p:restoredTop sz="94660"/>
  </p:normalViewPr>
  <p:slideViewPr>
    <p:cSldViewPr snapToGrid="0">
      <p:cViewPr varScale="1">
        <p:scale>
          <a:sx n="128" d="100"/>
          <a:sy n="128" d="100"/>
        </p:scale>
        <p:origin x="90" y="12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C23FA7-DD39-48B7-B5BD-F3BFFD49749D}" type="datetimeFigureOut">
              <a:rPr lang="en-US" smtClean="0"/>
              <a:t>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4D43A-8A8F-4098-9A1A-78D0687D73C1}" type="slidenum">
              <a:rPr lang="en-US" smtClean="0"/>
              <a:t>‹#›</a:t>
            </a:fld>
            <a:endParaRPr lang="en-US"/>
          </a:p>
        </p:txBody>
      </p:sp>
    </p:spTree>
    <p:extLst>
      <p:ext uri="{BB962C8B-B14F-4D97-AF65-F5344CB8AC3E}">
        <p14:creationId xmlns:p14="http://schemas.microsoft.com/office/powerpoint/2010/main" val="2388531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D3BFB-D1C6-48C8-A46B-B7D0457C5E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4001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39844" cy="5143501"/>
          </a:xfrm>
          <a:prstGeom prst="rect">
            <a:avLst/>
          </a:prstGeom>
        </p:spPr>
      </p:pic>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7" indent="0" algn="ctr">
              <a:buNone/>
              <a:defRPr sz="1500"/>
            </a:lvl2pPr>
            <a:lvl3pPr marL="685773" indent="0" algn="ctr">
              <a:buNone/>
              <a:defRPr sz="1350"/>
            </a:lvl3pPr>
            <a:lvl4pPr marL="1028659" indent="0" algn="ctr">
              <a:buNone/>
              <a:defRPr sz="1200"/>
            </a:lvl4pPr>
            <a:lvl5pPr marL="1371545" indent="0" algn="ctr">
              <a:buNone/>
              <a:defRPr sz="1200"/>
            </a:lvl5pPr>
            <a:lvl6pPr marL="1714432" indent="0" algn="ctr">
              <a:buNone/>
              <a:defRPr sz="1200"/>
            </a:lvl6pPr>
            <a:lvl7pPr marL="2057318" indent="0" algn="ctr">
              <a:buNone/>
              <a:defRPr sz="1200"/>
            </a:lvl7pPr>
            <a:lvl8pPr marL="2400204" indent="0" algn="ctr">
              <a:buNone/>
              <a:defRPr sz="1200"/>
            </a:lvl8pPr>
            <a:lvl9pPr marL="274309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00793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40508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4"/>
            <a:ext cx="5800725" cy="435887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94277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4B91A0E0-42F3-49BA-8B76-3CF834EE41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282011" y="113614"/>
            <a:ext cx="8776535" cy="790106"/>
          </a:xfrm>
        </p:spPr>
        <p:txBody>
          <a:bodyPr/>
          <a:lstStyle>
            <a:lvl1pPr>
              <a:defRPr sz="4125" b="1" i="0" baseline="0">
                <a:solidFill>
                  <a:srgbClr val="2E5797"/>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282011" y="1044724"/>
            <a:ext cx="8776535" cy="4038667"/>
          </a:xfrm>
        </p:spPr>
        <p:txBody>
          <a:bodyPr/>
          <a:lstStyle>
            <a:lvl1pPr>
              <a:defRPr>
                <a:latin typeface="Ubuntu" panose="020B0504030602030204" pitchFamily="34" charset="0"/>
              </a:defRPr>
            </a:lvl1pPr>
            <a:lvl2pPr>
              <a:defRPr>
                <a:latin typeface="Ubuntu" panose="020B0504030602030204" pitchFamily="34" charset="0"/>
              </a:defRPr>
            </a:lvl2pPr>
            <a:lvl3pPr>
              <a:defRPr>
                <a:latin typeface="Ubuntu" panose="020B0504030602030204" pitchFamily="34" charset="0"/>
              </a:defRPr>
            </a:lvl3pPr>
            <a:lvl4pPr>
              <a:defRPr>
                <a:latin typeface="Ubuntu" panose="020B0504030602030204" pitchFamily="34" charset="0"/>
              </a:defRPr>
            </a:lvl4pPr>
            <a:lvl5pPr>
              <a:defRPr>
                <a:latin typeface="Ubuntu" panose="020B0504030602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673024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887" indent="0">
              <a:buNone/>
              <a:defRPr sz="1500">
                <a:solidFill>
                  <a:schemeClr val="tx1">
                    <a:tint val="75000"/>
                  </a:schemeClr>
                </a:solidFill>
              </a:defRPr>
            </a:lvl2pPr>
            <a:lvl3pPr marL="685773" indent="0">
              <a:buNone/>
              <a:defRPr sz="1350">
                <a:solidFill>
                  <a:schemeClr val="tx1">
                    <a:tint val="75000"/>
                  </a:schemeClr>
                </a:solidFill>
              </a:defRPr>
            </a:lvl3pPr>
            <a:lvl4pPr marL="1028659" indent="0">
              <a:buNone/>
              <a:defRPr sz="1200">
                <a:solidFill>
                  <a:schemeClr val="tx1">
                    <a:tint val="75000"/>
                  </a:schemeClr>
                </a:solidFill>
              </a:defRPr>
            </a:lvl4pPr>
            <a:lvl5pPr marL="1371545" indent="0">
              <a:buNone/>
              <a:defRPr sz="1200">
                <a:solidFill>
                  <a:schemeClr val="tx1">
                    <a:tint val="75000"/>
                  </a:schemeClr>
                </a:solidFill>
              </a:defRPr>
            </a:lvl5pPr>
            <a:lvl6pPr marL="1714432" indent="0">
              <a:buNone/>
              <a:defRPr sz="1200">
                <a:solidFill>
                  <a:schemeClr val="tx1">
                    <a:tint val="75000"/>
                  </a:schemeClr>
                </a:solidFill>
              </a:defRPr>
            </a:lvl6pPr>
            <a:lvl7pPr marL="2057318" indent="0">
              <a:buNone/>
              <a:defRPr sz="1200">
                <a:solidFill>
                  <a:schemeClr val="tx1">
                    <a:tint val="75000"/>
                  </a:schemeClr>
                </a:solidFill>
              </a:defRPr>
            </a:lvl7pPr>
            <a:lvl8pPr marL="2400204" indent="0">
              <a:buNone/>
              <a:defRPr sz="1200">
                <a:solidFill>
                  <a:schemeClr val="tx1">
                    <a:tint val="75000"/>
                  </a:schemeClr>
                </a:solidFill>
              </a:defRPr>
            </a:lvl8pPr>
            <a:lvl9pPr marL="274309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2/1/2021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97890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02526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7" indent="0">
              <a:buNone/>
              <a:defRPr sz="1500" b="1"/>
            </a:lvl2pPr>
            <a:lvl3pPr marL="685773"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87" indent="0">
              <a:buNone/>
              <a:defRPr sz="1500" b="1"/>
            </a:lvl2pPr>
            <a:lvl3pPr marL="685773" indent="0">
              <a:buNone/>
              <a:defRPr sz="1350" b="1"/>
            </a:lvl3pPr>
            <a:lvl4pPr marL="1028659" indent="0">
              <a:buNone/>
              <a:defRPr sz="1200" b="1"/>
            </a:lvl4pPr>
            <a:lvl5pPr marL="1371545" indent="0">
              <a:buNone/>
              <a:defRPr sz="1200" b="1"/>
            </a:lvl5pPr>
            <a:lvl6pPr marL="1714432" indent="0">
              <a:buNone/>
              <a:defRPr sz="1200" b="1"/>
            </a:lvl6pPr>
            <a:lvl7pPr marL="2057318" indent="0">
              <a:buNone/>
              <a:defRPr sz="1200" b="1"/>
            </a:lvl7pPr>
            <a:lvl8pPr marL="2400204" indent="0">
              <a:buNone/>
              <a:defRPr sz="1200" b="1"/>
            </a:lvl8pPr>
            <a:lvl9pPr marL="2743090"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2/1/2021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2507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2/1/2021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65681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2/1/2021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46555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887" indent="0">
              <a:buNone/>
              <a:defRPr sz="1050"/>
            </a:lvl2pPr>
            <a:lvl3pPr marL="685773" indent="0">
              <a:buNone/>
              <a:defRPr sz="900"/>
            </a:lvl3pPr>
            <a:lvl4pPr marL="1028659" indent="0">
              <a:buNone/>
              <a:defRPr sz="750"/>
            </a:lvl4pPr>
            <a:lvl5pPr marL="1371545" indent="0">
              <a:buNone/>
              <a:defRPr sz="750"/>
            </a:lvl5pPr>
            <a:lvl6pPr marL="1714432" indent="0">
              <a:buNone/>
              <a:defRPr sz="750"/>
            </a:lvl6pPr>
            <a:lvl7pPr marL="2057318" indent="0">
              <a:buNone/>
              <a:defRPr sz="750"/>
            </a:lvl7pPr>
            <a:lvl8pPr marL="2400204" indent="0">
              <a:buNone/>
              <a:defRPr sz="750"/>
            </a:lvl8pPr>
            <a:lvl9pPr marL="274309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26777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87" indent="0">
              <a:buNone/>
              <a:defRPr sz="2100"/>
            </a:lvl2pPr>
            <a:lvl3pPr marL="685773" indent="0">
              <a:buNone/>
              <a:defRPr sz="1800"/>
            </a:lvl3pPr>
            <a:lvl4pPr marL="1028659" indent="0">
              <a:buNone/>
              <a:defRPr sz="1500"/>
            </a:lvl4pPr>
            <a:lvl5pPr marL="1371545" indent="0">
              <a:buNone/>
              <a:defRPr sz="1500"/>
            </a:lvl5pPr>
            <a:lvl6pPr marL="1714432" indent="0">
              <a:buNone/>
              <a:defRPr sz="1500"/>
            </a:lvl6pPr>
            <a:lvl7pPr marL="2057318" indent="0">
              <a:buNone/>
              <a:defRPr sz="1500"/>
            </a:lvl7pPr>
            <a:lvl8pPr marL="2400204" indent="0">
              <a:buNone/>
              <a:defRPr sz="1500"/>
            </a:lvl8pPr>
            <a:lvl9pPr marL="274309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887" indent="0">
              <a:buNone/>
              <a:defRPr sz="1050"/>
            </a:lvl2pPr>
            <a:lvl3pPr marL="685773" indent="0">
              <a:buNone/>
              <a:defRPr sz="900"/>
            </a:lvl3pPr>
            <a:lvl4pPr marL="1028659" indent="0">
              <a:buNone/>
              <a:defRPr sz="750"/>
            </a:lvl4pPr>
            <a:lvl5pPr marL="1371545" indent="0">
              <a:buNone/>
              <a:defRPr sz="750"/>
            </a:lvl5pPr>
            <a:lvl6pPr marL="1714432" indent="0">
              <a:buNone/>
              <a:defRPr sz="750"/>
            </a:lvl6pPr>
            <a:lvl7pPr marL="2057318" indent="0">
              <a:buNone/>
              <a:defRPr sz="750"/>
            </a:lvl7pPr>
            <a:lvl8pPr marL="2400204" indent="0">
              <a:buNone/>
              <a:defRPr sz="750"/>
            </a:lvl8pPr>
            <a:lvl9pPr marL="274309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2/1/2021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44541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CF4CEE4-815D-451B-96FB-9D21C7BDC208}" type="datetimeFigureOut">
              <a:rPr lang="en-US" smtClean="0">
                <a:solidFill>
                  <a:prstClr val="black">
                    <a:tint val="75000"/>
                  </a:prstClr>
                </a:solidFill>
              </a:rPr>
              <a:pPr/>
              <a:t>2/1/2021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03716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fade/>
  </p:transition>
  <p:txStyles>
    <p:titleStyle>
      <a:lvl1pPr algn="l" defTabSz="68577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3" indent="-171443" algn="l" defTabSz="68577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9" indent="-171443" algn="l" defTabSz="68577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6" indent="-171443" algn="l" defTabSz="68577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02"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88"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74"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61"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47"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33"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73" rtl="0" eaLnBrk="1" latinLnBrk="0" hangingPunct="1">
        <a:defRPr sz="1350" kern="1200">
          <a:solidFill>
            <a:schemeClr val="tx1"/>
          </a:solidFill>
          <a:latin typeface="+mn-lt"/>
          <a:ea typeface="+mn-ea"/>
          <a:cs typeface="+mn-cs"/>
        </a:defRPr>
      </a:lvl1pPr>
      <a:lvl2pPr marL="342887" algn="l" defTabSz="685773" rtl="0" eaLnBrk="1" latinLnBrk="0" hangingPunct="1">
        <a:defRPr sz="1350" kern="1200">
          <a:solidFill>
            <a:schemeClr val="tx1"/>
          </a:solidFill>
          <a:latin typeface="+mn-lt"/>
          <a:ea typeface="+mn-ea"/>
          <a:cs typeface="+mn-cs"/>
        </a:defRPr>
      </a:lvl2pPr>
      <a:lvl3pPr marL="685773" algn="l" defTabSz="685773" rtl="0" eaLnBrk="1" latinLnBrk="0" hangingPunct="1">
        <a:defRPr sz="1350" kern="1200">
          <a:solidFill>
            <a:schemeClr val="tx1"/>
          </a:solidFill>
          <a:latin typeface="+mn-lt"/>
          <a:ea typeface="+mn-ea"/>
          <a:cs typeface="+mn-cs"/>
        </a:defRPr>
      </a:lvl3pPr>
      <a:lvl4pPr marL="1028659" algn="l" defTabSz="685773" rtl="0" eaLnBrk="1" latinLnBrk="0" hangingPunct="1">
        <a:defRPr sz="1350" kern="1200">
          <a:solidFill>
            <a:schemeClr val="tx1"/>
          </a:solidFill>
          <a:latin typeface="+mn-lt"/>
          <a:ea typeface="+mn-ea"/>
          <a:cs typeface="+mn-cs"/>
        </a:defRPr>
      </a:lvl4pPr>
      <a:lvl5pPr marL="1371545" algn="l" defTabSz="685773" rtl="0" eaLnBrk="1" latinLnBrk="0" hangingPunct="1">
        <a:defRPr sz="1350" kern="1200">
          <a:solidFill>
            <a:schemeClr val="tx1"/>
          </a:solidFill>
          <a:latin typeface="+mn-lt"/>
          <a:ea typeface="+mn-ea"/>
          <a:cs typeface="+mn-cs"/>
        </a:defRPr>
      </a:lvl5pPr>
      <a:lvl6pPr marL="1714432" algn="l" defTabSz="685773" rtl="0" eaLnBrk="1" latinLnBrk="0" hangingPunct="1">
        <a:defRPr sz="1350" kern="1200">
          <a:solidFill>
            <a:schemeClr val="tx1"/>
          </a:solidFill>
          <a:latin typeface="+mn-lt"/>
          <a:ea typeface="+mn-ea"/>
          <a:cs typeface="+mn-cs"/>
        </a:defRPr>
      </a:lvl6pPr>
      <a:lvl7pPr marL="2057318" algn="l" defTabSz="685773" rtl="0" eaLnBrk="1" latinLnBrk="0" hangingPunct="1">
        <a:defRPr sz="1350" kern="1200">
          <a:solidFill>
            <a:schemeClr val="tx1"/>
          </a:solidFill>
          <a:latin typeface="+mn-lt"/>
          <a:ea typeface="+mn-ea"/>
          <a:cs typeface="+mn-cs"/>
        </a:defRPr>
      </a:lvl7pPr>
      <a:lvl8pPr marL="2400204" algn="l" defTabSz="685773" rtl="0" eaLnBrk="1" latinLnBrk="0" hangingPunct="1">
        <a:defRPr sz="1350" kern="1200">
          <a:solidFill>
            <a:schemeClr val="tx1"/>
          </a:solidFill>
          <a:latin typeface="+mn-lt"/>
          <a:ea typeface="+mn-ea"/>
          <a:cs typeface="+mn-cs"/>
        </a:defRPr>
      </a:lvl8pPr>
      <a:lvl9pPr marL="2743090" algn="l" defTabSz="68577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7.jpg"/><Relationship Id="rId5" Type="http://schemas.openxmlformats.org/officeDocument/2006/relationships/image" Target="../media/image12.jpeg"/><Relationship Id="rId10" Type="http://schemas.microsoft.com/office/2007/relationships/hdphoto" Target="../media/hdphoto2.wdp"/><Relationship Id="rId4" Type="http://schemas.openxmlformats.org/officeDocument/2006/relationships/image" Target="../media/image11.jpe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sign&#10;&#10;Description automatically generated">
            <a:extLst>
              <a:ext uri="{FF2B5EF4-FFF2-40B4-BE49-F238E27FC236}">
                <a16:creationId xmlns:a16="http://schemas.microsoft.com/office/drawing/2014/main" id="{33B666FC-7291-42B5-B142-7898B1FAEDD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245" y="328952"/>
            <a:ext cx="4519461" cy="4519461"/>
          </a:xfrm>
        </p:spPr>
      </p:pic>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4848286" y="2205271"/>
            <a:ext cx="6582401" cy="790106"/>
          </a:xfrm>
        </p:spPr>
        <p:txBody>
          <a:bodyPr>
            <a:noAutofit/>
          </a:bodyPr>
          <a:lstStyle/>
          <a:p>
            <a:r>
              <a:rPr lang="en-US" sz="5500" dirty="0"/>
              <a:t>WELCOME!</a:t>
            </a:r>
          </a:p>
        </p:txBody>
      </p:sp>
    </p:spTree>
    <p:extLst>
      <p:ext uri="{BB962C8B-B14F-4D97-AF65-F5344CB8AC3E}">
        <p14:creationId xmlns:p14="http://schemas.microsoft.com/office/powerpoint/2010/main" val="183666323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Autofit/>
          </a:bodyPr>
          <a:lstStyle/>
          <a:p>
            <a:r>
              <a:rPr lang="en-US" sz="4350" dirty="0"/>
              <a:t>ENCOUNTERING</a:t>
            </a:r>
            <a:r>
              <a:rPr lang="en-US" sz="4350" baseline="30000" dirty="0"/>
              <a:t> 3 KINDS OF</a:t>
            </a:r>
            <a:r>
              <a:rPr lang="en-US" sz="4350" dirty="0"/>
              <a:t> DOUBT</a:t>
            </a:r>
          </a:p>
        </p:txBody>
      </p:sp>
      <p:sp>
        <p:nvSpPr>
          <p:cNvPr id="7" name="Content Placeholder 2">
            <a:extLst>
              <a:ext uri="{FF2B5EF4-FFF2-40B4-BE49-F238E27FC236}">
                <a16:creationId xmlns:a16="http://schemas.microsoft.com/office/drawing/2014/main" id="{EE10474E-E18C-4045-B6E9-FC7A3D1C5ED8}"/>
              </a:ext>
            </a:extLst>
          </p:cNvPr>
          <p:cNvSpPr>
            <a:spLocks noGrp="1"/>
          </p:cNvSpPr>
          <p:nvPr>
            <p:ph idx="1"/>
          </p:nvPr>
        </p:nvSpPr>
        <p:spPr>
          <a:xfrm>
            <a:off x="282012" y="1044724"/>
            <a:ext cx="8631696" cy="4038667"/>
          </a:xfrm>
        </p:spPr>
        <p:txBody>
          <a:bodyPr>
            <a:normAutofit/>
          </a:bodyPr>
          <a:lstStyle/>
          <a:p>
            <a:pPr marL="514350" marR="0" indent="-514350">
              <a:lnSpc>
                <a:spcPct val="115000"/>
              </a:lnSpc>
              <a:spcBef>
                <a:spcPts val="0"/>
              </a:spcBef>
              <a:spcAft>
                <a:spcPts val="0"/>
              </a:spcAft>
              <a:buFont typeface="+mj-lt"/>
              <a:buAutoNum type="arabicPeriod"/>
            </a:pPr>
            <a:r>
              <a:rPr lang="en-US" sz="3600" dirty="0">
                <a:solidFill>
                  <a:srgbClr val="000000"/>
                </a:solidFill>
                <a:effectLst/>
                <a:ea typeface="Calibri" panose="020F0502020204030204" pitchFamily="34" charset="0"/>
                <a:cs typeface="Calibri" panose="020F0502020204030204" pitchFamily="34" charset="0"/>
              </a:rPr>
              <a:t>Intellectual Doubt</a:t>
            </a:r>
          </a:p>
          <a:p>
            <a:pPr marL="514350" marR="0" indent="-514350">
              <a:lnSpc>
                <a:spcPct val="115000"/>
              </a:lnSpc>
              <a:spcBef>
                <a:spcPts val="0"/>
              </a:spcBef>
              <a:spcAft>
                <a:spcPts val="0"/>
              </a:spcAft>
              <a:buFont typeface="+mj-lt"/>
              <a:buAutoNum type="arabicPeriod"/>
            </a:pPr>
            <a:r>
              <a:rPr lang="en-US" sz="3600" dirty="0">
                <a:solidFill>
                  <a:srgbClr val="000000"/>
                </a:solidFill>
                <a:ea typeface="Calibri" panose="020F0502020204030204" pitchFamily="34" charset="0"/>
                <a:cs typeface="Calibri" panose="020F0502020204030204" pitchFamily="34" charset="0"/>
              </a:rPr>
              <a:t>Emotional Doubt</a:t>
            </a:r>
          </a:p>
          <a:p>
            <a:pPr marL="514350" marR="0" indent="-514350">
              <a:lnSpc>
                <a:spcPct val="115000"/>
              </a:lnSpc>
              <a:spcBef>
                <a:spcPts val="0"/>
              </a:spcBef>
              <a:spcAft>
                <a:spcPts val="0"/>
              </a:spcAft>
              <a:buFont typeface="+mj-lt"/>
              <a:buAutoNum type="arabicPeriod"/>
            </a:pPr>
            <a:r>
              <a:rPr lang="en-US" sz="3600" dirty="0">
                <a:solidFill>
                  <a:srgbClr val="000000"/>
                </a:solidFill>
                <a:effectLst/>
                <a:ea typeface="Calibri" panose="020F0502020204030204" pitchFamily="34" charset="0"/>
                <a:cs typeface="Calibri" panose="020F0502020204030204" pitchFamily="34" charset="0"/>
              </a:rPr>
              <a:t>Volitional Doubt</a:t>
            </a:r>
            <a:endParaRPr lang="en-US" sz="3600" dirty="0">
              <a:effectLst/>
              <a:ea typeface="Calibri" panose="020F0502020204030204" pitchFamily="34" charset="0"/>
              <a:cs typeface="Times New Roman" panose="02020603050405020304" pitchFamily="18" charset="0"/>
            </a:endParaRPr>
          </a:p>
          <a:p>
            <a:pPr marL="0" indent="0">
              <a:lnSpc>
                <a:spcPct val="100000"/>
              </a:lnSpc>
              <a:buNone/>
            </a:pPr>
            <a:endParaRPr lang="en-US" sz="2800" i="1" dirty="0"/>
          </a:p>
        </p:txBody>
      </p:sp>
    </p:spTree>
    <p:extLst>
      <p:ext uri="{BB962C8B-B14F-4D97-AF65-F5344CB8AC3E}">
        <p14:creationId xmlns:p14="http://schemas.microsoft.com/office/powerpoint/2010/main" val="1573328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Autofit/>
          </a:bodyPr>
          <a:lstStyle/>
          <a:p>
            <a:r>
              <a:rPr lang="en-US" sz="4350" dirty="0"/>
              <a:t>ENCOUNTERING</a:t>
            </a:r>
            <a:r>
              <a:rPr lang="en-US" sz="4350" baseline="30000" dirty="0"/>
              <a:t> 3 KINDS OF</a:t>
            </a:r>
            <a:r>
              <a:rPr lang="en-US" sz="4350" dirty="0"/>
              <a:t> DOUBT</a:t>
            </a:r>
          </a:p>
        </p:txBody>
      </p:sp>
      <p:sp>
        <p:nvSpPr>
          <p:cNvPr id="7" name="Content Placeholder 2">
            <a:extLst>
              <a:ext uri="{FF2B5EF4-FFF2-40B4-BE49-F238E27FC236}">
                <a16:creationId xmlns:a16="http://schemas.microsoft.com/office/drawing/2014/main" id="{EE10474E-E18C-4045-B6E9-FC7A3D1C5ED8}"/>
              </a:ext>
            </a:extLst>
          </p:cNvPr>
          <p:cNvSpPr>
            <a:spLocks noGrp="1"/>
          </p:cNvSpPr>
          <p:nvPr>
            <p:ph idx="1"/>
          </p:nvPr>
        </p:nvSpPr>
        <p:spPr>
          <a:xfrm>
            <a:off x="282012" y="1044724"/>
            <a:ext cx="8631696" cy="4245249"/>
          </a:xfrm>
        </p:spPr>
        <p:txBody>
          <a:bodyPr>
            <a:normAutofit/>
          </a:bodyPr>
          <a:lstStyle/>
          <a:p>
            <a:pPr marL="514350" marR="0" indent="-514350">
              <a:lnSpc>
                <a:spcPct val="115000"/>
              </a:lnSpc>
              <a:spcBef>
                <a:spcPts val="0"/>
              </a:spcBef>
              <a:spcAft>
                <a:spcPts val="0"/>
              </a:spcAft>
              <a:buFont typeface="+mj-lt"/>
              <a:buAutoNum type="arabicPeriod"/>
            </a:pPr>
            <a:r>
              <a:rPr lang="en-US" sz="3600" dirty="0">
                <a:solidFill>
                  <a:srgbClr val="000000"/>
                </a:solidFill>
                <a:effectLst/>
                <a:ea typeface="Calibri" panose="020F0502020204030204" pitchFamily="34" charset="0"/>
                <a:cs typeface="Calibri" panose="020F0502020204030204" pitchFamily="34" charset="0"/>
              </a:rPr>
              <a:t>Intellectual Doubt</a:t>
            </a:r>
          </a:p>
          <a:p>
            <a:pPr marL="514350" marR="0" indent="-514350">
              <a:lnSpc>
                <a:spcPct val="115000"/>
              </a:lnSpc>
              <a:spcBef>
                <a:spcPts val="0"/>
              </a:spcBef>
              <a:spcAft>
                <a:spcPts val="0"/>
              </a:spcAft>
              <a:buFont typeface="+mj-lt"/>
              <a:buAutoNum type="arabicPeriod"/>
            </a:pPr>
            <a:r>
              <a:rPr lang="en-US" sz="3600" dirty="0">
                <a:solidFill>
                  <a:srgbClr val="000000"/>
                </a:solidFill>
                <a:ea typeface="Calibri" panose="020F0502020204030204" pitchFamily="34" charset="0"/>
                <a:cs typeface="Calibri" panose="020F0502020204030204" pitchFamily="34" charset="0"/>
              </a:rPr>
              <a:t>Emotional Doubt</a:t>
            </a:r>
          </a:p>
          <a:p>
            <a:pPr marL="514350" marR="0" indent="-514350">
              <a:lnSpc>
                <a:spcPct val="115000"/>
              </a:lnSpc>
              <a:spcBef>
                <a:spcPts val="0"/>
              </a:spcBef>
              <a:spcAft>
                <a:spcPts val="0"/>
              </a:spcAft>
              <a:buFont typeface="+mj-lt"/>
              <a:buAutoNum type="arabicPeriod"/>
            </a:pPr>
            <a:r>
              <a:rPr lang="en-US" sz="3600" dirty="0">
                <a:solidFill>
                  <a:srgbClr val="000000"/>
                </a:solidFill>
                <a:effectLst/>
                <a:ea typeface="Calibri" panose="020F0502020204030204" pitchFamily="34" charset="0"/>
                <a:cs typeface="Calibri" panose="020F0502020204030204" pitchFamily="34" charset="0"/>
              </a:rPr>
              <a:t>Volitional Doubt</a:t>
            </a:r>
            <a:endParaRPr lang="en-US" sz="900" dirty="0"/>
          </a:p>
          <a:p>
            <a:pPr marL="0" indent="0">
              <a:buNone/>
            </a:pPr>
            <a:r>
              <a:rPr lang="en-US" sz="2700" dirty="0"/>
              <a:t>Modern “Faith” = belief despite evidence </a:t>
            </a:r>
            <a:br>
              <a:rPr lang="en-US" sz="2700" dirty="0"/>
            </a:br>
            <a:r>
              <a:rPr lang="en-US" sz="2700" i="1" dirty="0"/>
              <a:t>“Take a blind leap of faith.”</a:t>
            </a:r>
          </a:p>
          <a:p>
            <a:pPr marL="0" indent="0">
              <a:buNone/>
            </a:pPr>
            <a:endParaRPr lang="en-US" sz="400" dirty="0"/>
          </a:p>
          <a:p>
            <a:pPr marL="0" indent="0">
              <a:buNone/>
            </a:pPr>
            <a:r>
              <a:rPr lang="en-US" sz="2700" dirty="0"/>
              <a:t>Biblical Faith = reasoned response based on evidence </a:t>
            </a:r>
            <a:br>
              <a:rPr lang="en-US" sz="2700" dirty="0"/>
            </a:br>
            <a:r>
              <a:rPr lang="en-US" sz="2700" i="1" dirty="0"/>
              <a:t>“Take a step of faith where the evidence leads.”</a:t>
            </a:r>
          </a:p>
          <a:p>
            <a:pPr marL="0" marR="0" indent="0">
              <a:lnSpc>
                <a:spcPct val="115000"/>
              </a:lnSpc>
              <a:spcBef>
                <a:spcPts val="0"/>
              </a:spcBef>
              <a:spcAft>
                <a:spcPts val="0"/>
              </a:spcAft>
              <a:buNone/>
            </a:pPr>
            <a:endParaRPr lang="en-US" sz="3600" dirty="0">
              <a:effectLst/>
              <a:ea typeface="Calibri" panose="020F0502020204030204" pitchFamily="34" charset="0"/>
              <a:cs typeface="Times New Roman" panose="02020603050405020304" pitchFamily="18" charset="0"/>
            </a:endParaRPr>
          </a:p>
          <a:p>
            <a:pPr marL="0" indent="0">
              <a:lnSpc>
                <a:spcPct val="100000"/>
              </a:lnSpc>
              <a:buNone/>
            </a:pPr>
            <a:endParaRPr lang="en-US" sz="2800" i="1" dirty="0"/>
          </a:p>
        </p:txBody>
      </p:sp>
    </p:spTree>
    <p:extLst>
      <p:ext uri="{BB962C8B-B14F-4D97-AF65-F5344CB8AC3E}">
        <p14:creationId xmlns:p14="http://schemas.microsoft.com/office/powerpoint/2010/main" val="3778950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RELATIONAL HARMONY</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76994"/>
            <a:ext cx="8631696" cy="4038667"/>
          </a:xfrm>
        </p:spPr>
        <p:txBody>
          <a:bodyPr>
            <a:normAutofit/>
          </a:bodyPr>
          <a:lstStyle/>
          <a:p>
            <a:pPr marL="0" indent="0">
              <a:lnSpc>
                <a:spcPct val="100000"/>
              </a:lnSpc>
              <a:buNone/>
            </a:pPr>
            <a:r>
              <a:rPr lang="en-US" sz="2800" b="1" baseline="30000" dirty="0">
                <a:effectLst/>
                <a:ea typeface="Times New Roman" panose="02020603050405020304" pitchFamily="18" charset="0"/>
                <a:cs typeface="Calibri" panose="020F0502020204030204" pitchFamily="34" charset="0"/>
              </a:rPr>
              <a:t>1 </a:t>
            </a:r>
            <a:r>
              <a:rPr lang="en-US" sz="2800" dirty="0">
                <a:effectLst/>
                <a:ea typeface="Times New Roman" panose="02020603050405020304" pitchFamily="18" charset="0"/>
                <a:cs typeface="Calibri" panose="020F0502020204030204" pitchFamily="34" charset="0"/>
              </a:rPr>
              <a:t>Therefore, my brothers and sisters, whom I love and long for, my joy and crown, stand firm thus in the Lord, my beloved. </a:t>
            </a:r>
            <a:r>
              <a:rPr lang="en-US" sz="2800" b="1" baseline="30000" dirty="0">
                <a:effectLst/>
                <a:ea typeface="Times New Roman" panose="02020603050405020304" pitchFamily="18" charset="0"/>
                <a:cs typeface="Calibri" panose="020F0502020204030204" pitchFamily="34" charset="0"/>
              </a:rPr>
              <a:t>2 </a:t>
            </a:r>
            <a:r>
              <a:rPr lang="en-US" sz="2800" dirty="0">
                <a:effectLst/>
                <a:ea typeface="Times New Roman" panose="02020603050405020304" pitchFamily="18" charset="0"/>
                <a:cs typeface="Calibri" panose="020F0502020204030204" pitchFamily="34" charset="0"/>
              </a:rPr>
              <a:t>I entreat Euodia and I entreat </a:t>
            </a:r>
            <a:r>
              <a:rPr lang="en-US" sz="2800" dirty="0" err="1">
                <a:effectLst/>
                <a:ea typeface="Times New Roman" panose="02020603050405020304" pitchFamily="18" charset="0"/>
                <a:cs typeface="Calibri" panose="020F0502020204030204" pitchFamily="34" charset="0"/>
              </a:rPr>
              <a:t>Syntyche</a:t>
            </a:r>
            <a:r>
              <a:rPr lang="en-US" sz="2800" dirty="0">
                <a:effectLst/>
                <a:ea typeface="Times New Roman" panose="02020603050405020304" pitchFamily="18" charset="0"/>
                <a:cs typeface="Calibri" panose="020F0502020204030204" pitchFamily="34" charset="0"/>
              </a:rPr>
              <a:t> to agree in the Lord. </a:t>
            </a:r>
            <a:r>
              <a:rPr lang="en-US" sz="2800" b="1" baseline="30000" dirty="0">
                <a:effectLst/>
                <a:ea typeface="Times New Roman" panose="02020603050405020304" pitchFamily="18" charset="0"/>
                <a:cs typeface="Calibri" panose="020F0502020204030204" pitchFamily="34" charset="0"/>
              </a:rPr>
              <a:t>3 </a:t>
            </a:r>
            <a:r>
              <a:rPr lang="en-US" sz="2800" dirty="0">
                <a:effectLst/>
                <a:ea typeface="Times New Roman" panose="02020603050405020304" pitchFamily="18" charset="0"/>
                <a:cs typeface="Calibri" panose="020F0502020204030204" pitchFamily="34" charset="0"/>
              </a:rPr>
              <a:t>Yes, I ask you also, true companion, help these women, who have labored side by side with me in the gospel together with Clement and the rest of my fellow workers, whose names are in the book of life.</a:t>
            </a:r>
          </a:p>
          <a:p>
            <a:pPr marL="0" indent="0" algn="r">
              <a:lnSpc>
                <a:spcPct val="100000"/>
              </a:lnSpc>
              <a:buNone/>
            </a:pPr>
            <a:r>
              <a:rPr lang="en-US" sz="2800" i="1" dirty="0"/>
              <a:t>Philippians 4:1-3</a:t>
            </a:r>
          </a:p>
        </p:txBody>
      </p:sp>
    </p:spTree>
    <p:extLst>
      <p:ext uri="{BB962C8B-B14F-4D97-AF65-F5344CB8AC3E}">
        <p14:creationId xmlns:p14="http://schemas.microsoft.com/office/powerpoint/2010/main" val="158784183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RELATIONAL HARMONY</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76994"/>
            <a:ext cx="8631696" cy="4166506"/>
          </a:xfrm>
        </p:spPr>
        <p:txBody>
          <a:bodyPr>
            <a:normAutofit lnSpcReduction="10000"/>
          </a:bodyPr>
          <a:lstStyle/>
          <a:p>
            <a:pPr marL="0" indent="0">
              <a:lnSpc>
                <a:spcPct val="100000"/>
              </a:lnSpc>
              <a:buNone/>
            </a:pPr>
            <a:r>
              <a:rPr lang="en-US" sz="2800" b="1" baseline="30000" dirty="0">
                <a:effectLst/>
                <a:ea typeface="Times New Roman" panose="02020603050405020304" pitchFamily="18" charset="0"/>
                <a:cs typeface="Calibri" panose="020F0502020204030204" pitchFamily="34" charset="0"/>
              </a:rPr>
              <a:t>1 </a:t>
            </a:r>
            <a:r>
              <a:rPr lang="en-US" sz="2800" dirty="0">
                <a:effectLst/>
                <a:ea typeface="Times New Roman" panose="02020603050405020304" pitchFamily="18" charset="0"/>
                <a:cs typeface="Calibri" panose="020F0502020204030204" pitchFamily="34" charset="0"/>
              </a:rPr>
              <a:t>Therefore, my brothers and sisters, whom I love and long for, my joy and crown, stand firm thus in the Lord, my beloved. </a:t>
            </a:r>
            <a:r>
              <a:rPr lang="en-US" sz="2800" b="1" baseline="30000" dirty="0">
                <a:effectLst/>
                <a:ea typeface="Times New Roman" panose="02020603050405020304" pitchFamily="18" charset="0"/>
                <a:cs typeface="Calibri" panose="020F0502020204030204" pitchFamily="34" charset="0"/>
              </a:rPr>
              <a:t>2 </a:t>
            </a:r>
            <a:r>
              <a:rPr lang="en-US" sz="2800" dirty="0">
                <a:effectLst/>
                <a:ea typeface="Times New Roman" panose="02020603050405020304" pitchFamily="18" charset="0"/>
                <a:cs typeface="Calibri" panose="020F0502020204030204" pitchFamily="34" charset="0"/>
              </a:rPr>
              <a:t>I entreat Euodia and I entreat </a:t>
            </a:r>
            <a:r>
              <a:rPr lang="en-US" sz="2800" dirty="0" err="1">
                <a:effectLst/>
                <a:ea typeface="Times New Roman" panose="02020603050405020304" pitchFamily="18" charset="0"/>
                <a:cs typeface="Calibri" panose="020F0502020204030204" pitchFamily="34" charset="0"/>
              </a:rPr>
              <a:t>Syntyche</a:t>
            </a:r>
            <a:r>
              <a:rPr lang="en-US" sz="2800" dirty="0">
                <a:effectLst/>
                <a:ea typeface="Times New Roman" panose="02020603050405020304" pitchFamily="18" charset="0"/>
                <a:cs typeface="Calibri" panose="020F0502020204030204" pitchFamily="34" charset="0"/>
              </a:rPr>
              <a:t> to </a:t>
            </a:r>
            <a:r>
              <a:rPr lang="en-US" sz="3200" dirty="0">
                <a:effectLst/>
                <a:latin typeface="Feeling Passionate Personal Use" panose="02000500000000000000" pitchFamily="2" charset="0"/>
                <a:ea typeface="Times New Roman" panose="02020603050405020304" pitchFamily="18" charset="0"/>
                <a:cs typeface="Calibri" panose="020F0502020204030204" pitchFamily="34" charset="0"/>
              </a:rPr>
              <a:t>live in harmony</a:t>
            </a:r>
            <a:r>
              <a:rPr lang="en-US" sz="3200" dirty="0">
                <a:effectLst/>
                <a:ea typeface="Times New Roman" panose="02020603050405020304" pitchFamily="18" charset="0"/>
                <a:cs typeface="Calibri" panose="020F0502020204030204" pitchFamily="34" charset="0"/>
              </a:rPr>
              <a:t> </a:t>
            </a:r>
            <a:r>
              <a:rPr lang="en-US" sz="2800" dirty="0">
                <a:effectLst/>
                <a:ea typeface="Times New Roman" panose="02020603050405020304" pitchFamily="18" charset="0"/>
                <a:cs typeface="Calibri" panose="020F0502020204030204" pitchFamily="34" charset="0"/>
              </a:rPr>
              <a:t>in the Lord. </a:t>
            </a:r>
            <a:r>
              <a:rPr lang="en-US" sz="2800" b="1" baseline="30000" dirty="0">
                <a:effectLst/>
                <a:ea typeface="Times New Roman" panose="02020603050405020304" pitchFamily="18" charset="0"/>
                <a:cs typeface="Calibri" panose="020F0502020204030204" pitchFamily="34" charset="0"/>
              </a:rPr>
              <a:t>3 </a:t>
            </a:r>
            <a:r>
              <a:rPr lang="en-US" sz="2800" dirty="0">
                <a:effectLst/>
                <a:ea typeface="Times New Roman" panose="02020603050405020304" pitchFamily="18" charset="0"/>
                <a:cs typeface="Calibri" panose="020F0502020204030204" pitchFamily="34" charset="0"/>
              </a:rPr>
              <a:t>Yes, I ask you also, true companion, help these women, who have labored side by side with me in the gospel together with Clement and the rest of my fellow workers, whose names are in the book of life.</a:t>
            </a:r>
          </a:p>
          <a:p>
            <a:pPr marL="0" indent="0" algn="r">
              <a:lnSpc>
                <a:spcPct val="100000"/>
              </a:lnSpc>
              <a:buNone/>
            </a:pPr>
            <a:r>
              <a:rPr lang="en-US" sz="2800" i="1" dirty="0"/>
              <a:t>Philippians 4:1-3</a:t>
            </a:r>
          </a:p>
        </p:txBody>
      </p:sp>
    </p:spTree>
    <p:extLst>
      <p:ext uri="{BB962C8B-B14F-4D97-AF65-F5344CB8AC3E}">
        <p14:creationId xmlns:p14="http://schemas.microsoft.com/office/powerpoint/2010/main" val="74734120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RELATIONAL HARMONY</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76994"/>
            <a:ext cx="8631696" cy="4166506"/>
          </a:xfrm>
        </p:spPr>
        <p:txBody>
          <a:bodyPr>
            <a:normAutofit lnSpcReduction="10000"/>
          </a:bodyPr>
          <a:lstStyle/>
          <a:p>
            <a:pPr marL="0" indent="0">
              <a:lnSpc>
                <a:spcPct val="100000"/>
              </a:lnSpc>
              <a:buNone/>
            </a:pPr>
            <a:r>
              <a:rPr lang="en-US" sz="2800" b="1" baseline="30000" dirty="0">
                <a:effectLst/>
                <a:ea typeface="Times New Roman" panose="02020603050405020304" pitchFamily="18" charset="0"/>
                <a:cs typeface="Calibri" panose="020F0502020204030204" pitchFamily="34" charset="0"/>
              </a:rPr>
              <a:t>1 </a:t>
            </a:r>
            <a:r>
              <a:rPr lang="en-US" sz="2800" dirty="0">
                <a:effectLst/>
                <a:ea typeface="Times New Roman" panose="02020603050405020304" pitchFamily="18" charset="0"/>
                <a:cs typeface="Calibri" panose="020F0502020204030204" pitchFamily="34" charset="0"/>
              </a:rPr>
              <a:t>Therefore, my brothers and sisters, whom I love and long for, my joy and crown, stand firm thus in the Lord, my beloved. </a:t>
            </a:r>
            <a:r>
              <a:rPr lang="en-US" sz="2800" b="1" baseline="30000" dirty="0">
                <a:effectLst/>
                <a:ea typeface="Times New Roman" panose="02020603050405020304" pitchFamily="18" charset="0"/>
                <a:cs typeface="Calibri" panose="020F0502020204030204" pitchFamily="34" charset="0"/>
              </a:rPr>
              <a:t>2 </a:t>
            </a:r>
            <a:r>
              <a:rPr lang="en-US" sz="2800" dirty="0">
                <a:effectLst/>
                <a:ea typeface="Times New Roman" panose="02020603050405020304" pitchFamily="18" charset="0"/>
                <a:cs typeface="Calibri" panose="020F0502020204030204" pitchFamily="34" charset="0"/>
              </a:rPr>
              <a:t>I entreat Euodia and I entreat </a:t>
            </a:r>
            <a:r>
              <a:rPr lang="en-US" sz="2800" dirty="0" err="1">
                <a:effectLst/>
                <a:ea typeface="Times New Roman" panose="02020603050405020304" pitchFamily="18" charset="0"/>
                <a:cs typeface="Calibri" panose="020F0502020204030204" pitchFamily="34" charset="0"/>
              </a:rPr>
              <a:t>Syntyche</a:t>
            </a:r>
            <a:r>
              <a:rPr lang="en-US" sz="2800" dirty="0">
                <a:effectLst/>
                <a:ea typeface="Times New Roman" panose="02020603050405020304" pitchFamily="18" charset="0"/>
                <a:cs typeface="Calibri" panose="020F0502020204030204" pitchFamily="34" charset="0"/>
              </a:rPr>
              <a:t> to </a:t>
            </a:r>
            <a:r>
              <a:rPr lang="en-US" sz="3200" dirty="0">
                <a:effectLst/>
                <a:latin typeface="Feeling Passionate Personal Use" panose="02000500000000000000" pitchFamily="2" charset="0"/>
                <a:ea typeface="Times New Roman" panose="02020603050405020304" pitchFamily="18" charset="0"/>
                <a:cs typeface="Calibri" panose="020F0502020204030204" pitchFamily="34" charset="0"/>
              </a:rPr>
              <a:t>live in harmony</a:t>
            </a:r>
            <a:r>
              <a:rPr lang="en-US" sz="3200" dirty="0">
                <a:effectLst/>
                <a:ea typeface="Times New Roman" panose="02020603050405020304" pitchFamily="18" charset="0"/>
                <a:cs typeface="Calibri" panose="020F0502020204030204" pitchFamily="34" charset="0"/>
              </a:rPr>
              <a:t> </a:t>
            </a:r>
            <a:r>
              <a:rPr lang="en-US" sz="2800" dirty="0">
                <a:effectLst/>
                <a:ea typeface="Times New Roman" panose="02020603050405020304" pitchFamily="18" charset="0"/>
                <a:cs typeface="Calibri" panose="020F0502020204030204" pitchFamily="34" charset="0"/>
              </a:rPr>
              <a:t>in the Lord. </a:t>
            </a:r>
            <a:r>
              <a:rPr lang="en-US" sz="2800" b="1" baseline="30000" dirty="0">
                <a:effectLst/>
                <a:ea typeface="Times New Roman" panose="02020603050405020304" pitchFamily="18" charset="0"/>
                <a:cs typeface="Calibri" panose="020F0502020204030204" pitchFamily="34" charset="0"/>
              </a:rPr>
              <a:t>3 </a:t>
            </a:r>
            <a:r>
              <a:rPr lang="en-US" sz="2800" dirty="0">
                <a:effectLst/>
                <a:ea typeface="Times New Roman" panose="02020603050405020304" pitchFamily="18" charset="0"/>
                <a:cs typeface="Calibri" panose="020F0502020204030204" pitchFamily="34" charset="0"/>
              </a:rPr>
              <a:t>Yes, I ask you also, true companion, help these women, who have labored </a:t>
            </a:r>
            <a:r>
              <a:rPr lang="en-US" sz="3200" dirty="0">
                <a:effectLst/>
                <a:latin typeface="Feeling Passionate Personal Use" panose="02000500000000000000" pitchFamily="2" charset="0"/>
                <a:ea typeface="Times New Roman" panose="02020603050405020304" pitchFamily="18" charset="0"/>
                <a:cs typeface="Calibri" panose="020F0502020204030204" pitchFamily="34" charset="0"/>
              </a:rPr>
              <a:t>side by side </a:t>
            </a:r>
            <a:r>
              <a:rPr lang="en-US" sz="2800" dirty="0">
                <a:effectLst/>
                <a:ea typeface="Times New Roman" panose="02020603050405020304" pitchFamily="18" charset="0"/>
                <a:cs typeface="Calibri" panose="020F0502020204030204" pitchFamily="34" charset="0"/>
              </a:rPr>
              <a:t>with me in the gospel together with Clement and the rest of my fellow workers, whose names are in the book of life.</a:t>
            </a:r>
          </a:p>
          <a:p>
            <a:pPr marL="0" indent="0" algn="r">
              <a:lnSpc>
                <a:spcPct val="100000"/>
              </a:lnSpc>
              <a:buNone/>
            </a:pPr>
            <a:r>
              <a:rPr lang="en-US" sz="2800" i="1" dirty="0"/>
              <a:t>Philippians 4:1-3</a:t>
            </a:r>
          </a:p>
        </p:txBody>
      </p:sp>
    </p:spTree>
    <p:extLst>
      <p:ext uri="{BB962C8B-B14F-4D97-AF65-F5344CB8AC3E}">
        <p14:creationId xmlns:p14="http://schemas.microsoft.com/office/powerpoint/2010/main" val="136671536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300phalanx.jpg">
            <a:extLst>
              <a:ext uri="{FF2B5EF4-FFF2-40B4-BE49-F238E27FC236}">
                <a16:creationId xmlns:a16="http://schemas.microsoft.com/office/drawing/2014/main" id="{E73E7983-3D9A-4F46-9BFA-03C1C9470E9B}"/>
              </a:ext>
            </a:extLst>
          </p:cNvPr>
          <p:cNvPicPr>
            <a:picLocks noChangeAspect="1"/>
          </p:cNvPicPr>
          <p:nvPr/>
        </p:nvPicPr>
        <p:blipFill rotWithShape="1">
          <a:blip r:embed="rId2" cstate="print"/>
          <a:srcRect l="7094" r="-2" b="-2"/>
          <a:stretch/>
        </p:blipFill>
        <p:spPr>
          <a:xfrm>
            <a:off x="20" y="961"/>
            <a:ext cx="9143980" cy="5142539"/>
          </a:xfrm>
          <a:prstGeom prst="rect">
            <a:avLst/>
          </a:prstGeom>
        </p:spPr>
      </p:pic>
      <p:sp>
        <p:nvSpPr>
          <p:cNvPr id="4" name="Title 1">
            <a:extLst>
              <a:ext uri="{FF2B5EF4-FFF2-40B4-BE49-F238E27FC236}">
                <a16:creationId xmlns:a16="http://schemas.microsoft.com/office/drawing/2014/main" id="{7F6ADB5E-FFB5-464D-9D64-D3E668622D96}"/>
              </a:ext>
            </a:extLst>
          </p:cNvPr>
          <p:cNvSpPr txBox="1">
            <a:spLocks/>
          </p:cNvSpPr>
          <p:nvPr/>
        </p:nvSpPr>
        <p:spPr>
          <a:xfrm>
            <a:off x="282009" y="151486"/>
            <a:ext cx="8776535" cy="1053474"/>
          </a:xfrm>
          <a:prstGeom prst="rect">
            <a:avLst/>
          </a:prstGeom>
        </p:spPr>
        <p:txBody>
          <a:bodyPr>
            <a:normAutofit/>
          </a:bodyPr>
          <a:lstStyle>
            <a:lvl1pPr algn="l" rtl="0" eaLnBrk="0" fontAlgn="base" hangingPunct="0">
              <a:spcBef>
                <a:spcPct val="0"/>
              </a:spcBef>
              <a:spcAft>
                <a:spcPct val="0"/>
              </a:spcAft>
              <a:defRPr sz="4400" b="1" kern="1200">
                <a:solidFill>
                  <a:schemeClr val="tx1"/>
                </a:solidFill>
                <a:uFillTx/>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1"/>
                </a:solidFill>
                <a:uFillTx/>
                <a:latin typeface="Tw Cen MT" pitchFamily="34"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1"/>
                </a:solidFill>
                <a:uFillTx/>
                <a:latin typeface="Tw Cen MT" pitchFamily="34"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1"/>
                </a:solidFill>
                <a:uFillTx/>
                <a:latin typeface="Tw Cen MT" pitchFamily="34"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1"/>
                </a:solidFill>
                <a:uFillTx/>
                <a:latin typeface="Tw Cen MT" pitchFamily="34" charset="0"/>
                <a:ea typeface="ＭＳ Ｐゴシック" pitchFamily="34" charset="-128"/>
                <a:cs typeface="ＭＳ Ｐゴシック" charset="-128"/>
              </a:defRPr>
            </a:lvl5pPr>
            <a:lvl6pPr marL="457200" algn="l" rtl="0" fontAlgn="base">
              <a:spcBef>
                <a:spcPct val="0"/>
              </a:spcBef>
              <a:spcAft>
                <a:spcPct val="0"/>
              </a:spcAft>
              <a:defRPr sz="4400">
                <a:solidFill>
                  <a:schemeClr val="tx2"/>
                </a:solidFill>
                <a:uFillTx/>
                <a:latin typeface="Tw Cen MT" pitchFamily="34" charset="0"/>
                <a:ea typeface="ＭＳ Ｐゴシック" pitchFamily="34" charset="-128"/>
              </a:defRPr>
            </a:lvl6pPr>
            <a:lvl7pPr marL="914400" algn="l" rtl="0" fontAlgn="base">
              <a:spcBef>
                <a:spcPct val="0"/>
              </a:spcBef>
              <a:spcAft>
                <a:spcPct val="0"/>
              </a:spcAft>
              <a:defRPr sz="4400">
                <a:solidFill>
                  <a:schemeClr val="tx2"/>
                </a:solidFill>
                <a:uFillTx/>
                <a:latin typeface="Tw Cen MT" pitchFamily="34" charset="0"/>
                <a:ea typeface="ＭＳ Ｐゴシック" pitchFamily="34" charset="-128"/>
              </a:defRPr>
            </a:lvl7pPr>
            <a:lvl8pPr marL="1371600" algn="l" rtl="0" fontAlgn="base">
              <a:spcBef>
                <a:spcPct val="0"/>
              </a:spcBef>
              <a:spcAft>
                <a:spcPct val="0"/>
              </a:spcAft>
              <a:defRPr sz="4400">
                <a:solidFill>
                  <a:schemeClr val="tx2"/>
                </a:solidFill>
                <a:uFillTx/>
                <a:latin typeface="Tw Cen MT" pitchFamily="34" charset="0"/>
                <a:ea typeface="ＭＳ Ｐゴシック" pitchFamily="34" charset="-128"/>
              </a:defRPr>
            </a:lvl8pPr>
            <a:lvl9pPr marL="1828800" algn="l" rtl="0" fontAlgn="base">
              <a:spcBef>
                <a:spcPct val="0"/>
              </a:spcBef>
              <a:spcAft>
                <a:spcPct val="0"/>
              </a:spcAft>
              <a:defRPr sz="4400">
                <a:solidFill>
                  <a:schemeClr val="tx2"/>
                </a:solidFill>
                <a:uFillTx/>
                <a:latin typeface="Tw Cen MT" pitchFamily="34" charset="0"/>
                <a:ea typeface="ＭＳ Ｐゴシック" pitchFamily="34" charset="-128"/>
              </a:defRPr>
            </a:lvl9pPr>
          </a:lstStyle>
          <a:p>
            <a:pPr defTabSz="914400"/>
            <a:r>
              <a:rPr lang="en-US" sz="6100" dirty="0">
                <a:solidFill>
                  <a:srgbClr val="FEFEFE"/>
                </a:solidFill>
                <a:latin typeface="Ubuntu" panose="020B0504030602030204" pitchFamily="34" charset="0"/>
              </a:rPr>
              <a:t>THE PHALANX</a:t>
            </a:r>
            <a:endParaRPr lang="en-US" sz="5000" dirty="0">
              <a:solidFill>
                <a:srgbClr val="FEFEFE"/>
              </a:solidFill>
              <a:latin typeface="Ubuntu" panose="020B0504030602030204" pitchFamily="34" charset="0"/>
            </a:endParaRPr>
          </a:p>
        </p:txBody>
      </p:sp>
    </p:spTree>
    <p:extLst>
      <p:ext uri="{BB962C8B-B14F-4D97-AF65-F5344CB8AC3E}">
        <p14:creationId xmlns:p14="http://schemas.microsoft.com/office/powerpoint/2010/main" val="185106283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HOMEWORK:</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76994"/>
            <a:ext cx="8631696" cy="4166506"/>
          </a:xfrm>
        </p:spPr>
        <p:txBody>
          <a:bodyPr>
            <a:normAutofit/>
          </a:bodyPr>
          <a:lstStyle/>
          <a:p>
            <a:pPr marL="0" indent="0">
              <a:lnSpc>
                <a:spcPct val="100000"/>
              </a:lnSpc>
              <a:buNone/>
            </a:pPr>
            <a:r>
              <a:rPr lang="en-US" sz="2800" dirty="0">
                <a:solidFill>
                  <a:srgbClr val="000000"/>
                </a:solidFill>
                <a:effectLst/>
                <a:ea typeface="Calibri" panose="020F0502020204030204" pitchFamily="34" charset="0"/>
                <a:cs typeface="Times New Roman" panose="02020603050405020304" pitchFamily="18" charset="0"/>
              </a:rPr>
              <a:t>First, who do you need to seek relational harmony with? And what’s the first step you’ll take today?</a:t>
            </a:r>
            <a:endParaRPr lang="en-US" sz="2800" dirty="0">
              <a:effectLst/>
              <a:ea typeface="Calibri" panose="020F0502020204030204" pitchFamily="34" charset="0"/>
              <a:cs typeface="Times New Roman" panose="02020603050405020304" pitchFamily="18" charset="0"/>
            </a:endParaRPr>
          </a:p>
          <a:p>
            <a:pPr marL="0" indent="0">
              <a:lnSpc>
                <a:spcPct val="100000"/>
              </a:lnSpc>
              <a:buNone/>
            </a:pPr>
            <a:endParaRPr lang="en-US" sz="2800" i="1" dirty="0"/>
          </a:p>
        </p:txBody>
      </p:sp>
    </p:spTree>
    <p:extLst>
      <p:ext uri="{BB962C8B-B14F-4D97-AF65-F5344CB8AC3E}">
        <p14:creationId xmlns:p14="http://schemas.microsoft.com/office/powerpoint/2010/main" val="12947133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HOMEWORK:</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76994"/>
            <a:ext cx="8631696" cy="4166506"/>
          </a:xfrm>
        </p:spPr>
        <p:txBody>
          <a:bodyPr>
            <a:normAutofit/>
          </a:bodyPr>
          <a:lstStyle/>
          <a:p>
            <a:pPr marL="0" indent="0">
              <a:lnSpc>
                <a:spcPct val="100000"/>
              </a:lnSpc>
              <a:buNone/>
            </a:pPr>
            <a:r>
              <a:rPr lang="en-US" sz="2800" dirty="0">
                <a:solidFill>
                  <a:srgbClr val="000000"/>
                </a:solidFill>
                <a:effectLst/>
                <a:ea typeface="Calibri" panose="020F0502020204030204" pitchFamily="34" charset="0"/>
                <a:cs typeface="Times New Roman" panose="02020603050405020304" pitchFamily="18" charset="0"/>
              </a:rPr>
              <a:t>First, who do you need to seek relational harmony with? And what’s the first step you’ll take today?</a:t>
            </a:r>
          </a:p>
          <a:p>
            <a:pPr marL="0" marR="0" indent="0">
              <a:lnSpc>
                <a:spcPct val="115000"/>
              </a:lnSpc>
              <a:spcBef>
                <a:spcPts val="0"/>
              </a:spcBef>
              <a:spcAft>
                <a:spcPts val="0"/>
              </a:spcAft>
              <a:buNone/>
            </a:pPr>
            <a:endParaRPr lang="en-US" sz="1100" dirty="0">
              <a:solidFill>
                <a:srgbClr val="000000"/>
              </a:solidFill>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2800" dirty="0">
                <a:effectLst/>
                <a:ea typeface="Calibri" panose="020F0502020204030204" pitchFamily="34" charset="0"/>
                <a:cs typeface="Calibri" panose="020F0502020204030204" pitchFamily="34" charset="0"/>
              </a:rPr>
              <a:t>Four Steps towards Relational Harmony:</a:t>
            </a:r>
            <a:endParaRPr lang="en-US" sz="2800" dirty="0">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800" dirty="0">
                <a:effectLst/>
                <a:ea typeface="Calibri" panose="020F0502020204030204" pitchFamily="34" charset="0"/>
                <a:cs typeface="Calibri" panose="020F0502020204030204" pitchFamily="34" charset="0"/>
              </a:rPr>
              <a:t>Glorify God</a:t>
            </a:r>
            <a:endParaRPr lang="en-US" sz="2800" dirty="0">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800" dirty="0">
                <a:effectLst/>
                <a:ea typeface="Calibri" panose="020F0502020204030204" pitchFamily="34" charset="0"/>
                <a:cs typeface="Calibri" panose="020F0502020204030204" pitchFamily="34" charset="0"/>
              </a:rPr>
              <a:t>Get the log out</a:t>
            </a:r>
            <a:endParaRPr lang="en-US" sz="2800" dirty="0">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800" dirty="0">
                <a:effectLst/>
                <a:ea typeface="Calibri" panose="020F0502020204030204" pitchFamily="34" charset="0"/>
                <a:cs typeface="Calibri" panose="020F0502020204030204" pitchFamily="34" charset="0"/>
              </a:rPr>
              <a:t>Gently restore</a:t>
            </a:r>
            <a:endParaRPr lang="en-US" sz="2800" dirty="0">
              <a:effectLst/>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2800" dirty="0">
                <a:effectLst/>
                <a:ea typeface="Calibri" panose="020F0502020204030204" pitchFamily="34" charset="0"/>
                <a:cs typeface="Calibri" panose="020F0502020204030204" pitchFamily="34" charset="0"/>
              </a:rPr>
              <a:t>Go and be reconciled</a:t>
            </a:r>
            <a:endParaRPr lang="en-US" sz="2800" dirty="0">
              <a:effectLst/>
              <a:ea typeface="Calibri" panose="020F0502020204030204" pitchFamily="34" charset="0"/>
              <a:cs typeface="Times New Roman" panose="02020603050405020304" pitchFamily="18" charset="0"/>
            </a:endParaRPr>
          </a:p>
          <a:p>
            <a:pPr marL="0" indent="0">
              <a:lnSpc>
                <a:spcPct val="100000"/>
              </a:lnSpc>
              <a:buNone/>
            </a:pPr>
            <a:endParaRPr lang="en-US" sz="2800" dirty="0">
              <a:effectLst/>
              <a:ea typeface="Calibri" panose="020F0502020204030204" pitchFamily="34" charset="0"/>
              <a:cs typeface="Times New Roman" panose="02020603050405020304" pitchFamily="18" charset="0"/>
            </a:endParaRPr>
          </a:p>
          <a:p>
            <a:pPr marL="0" indent="0">
              <a:lnSpc>
                <a:spcPct val="100000"/>
              </a:lnSpc>
              <a:buNone/>
            </a:pPr>
            <a:endParaRPr lang="en-US" sz="2800" i="1" dirty="0"/>
          </a:p>
        </p:txBody>
      </p:sp>
      <p:sp>
        <p:nvSpPr>
          <p:cNvPr id="4" name="TextBox 3">
            <a:extLst>
              <a:ext uri="{FF2B5EF4-FFF2-40B4-BE49-F238E27FC236}">
                <a16:creationId xmlns:a16="http://schemas.microsoft.com/office/drawing/2014/main" id="{E831F485-6864-41DE-A97C-03FCEC4794F4}"/>
              </a:ext>
            </a:extLst>
          </p:cNvPr>
          <p:cNvSpPr txBox="1"/>
          <p:nvPr/>
        </p:nvSpPr>
        <p:spPr>
          <a:xfrm>
            <a:off x="141006" y="4660554"/>
            <a:ext cx="8913708" cy="369332"/>
          </a:xfrm>
          <a:prstGeom prst="rect">
            <a:avLst/>
          </a:prstGeom>
          <a:noFill/>
        </p:spPr>
        <p:txBody>
          <a:bodyPr wrap="square" rtlCol="0">
            <a:spAutoFit/>
          </a:bodyPr>
          <a:lstStyle/>
          <a:p>
            <a:pPr algn="r"/>
            <a:r>
              <a:rPr lang="en-US" sz="1800" dirty="0">
                <a:latin typeface="Ubuntu" panose="020B0504030602030204" pitchFamily="34" charset="0"/>
              </a:rPr>
              <a:t>From </a:t>
            </a:r>
            <a:r>
              <a:rPr lang="en-US" sz="1800" i="1" dirty="0">
                <a:latin typeface="Ubuntu" panose="020B0504030602030204" pitchFamily="34" charset="0"/>
              </a:rPr>
              <a:t>A Peacemaker’s Checklist, </a:t>
            </a:r>
            <a:r>
              <a:rPr lang="en-US" sz="1800" dirty="0">
                <a:effectLst/>
                <a:latin typeface="Ubuntu" panose="020B0504030602030204" pitchFamily="34" charset="0"/>
                <a:ea typeface="Calibri" panose="020F0502020204030204" pitchFamily="34" charset="0"/>
                <a:cs typeface="Calibri" panose="020F0502020204030204" pitchFamily="34" charset="0"/>
              </a:rPr>
              <a:t>Appendix A in “The Peacemaker” by Ken Sande</a:t>
            </a:r>
            <a:endParaRPr lang="en-US" sz="1800" dirty="0">
              <a:latin typeface="Ubuntu" panose="020B0504030602030204" pitchFamily="34" charset="0"/>
            </a:endParaRPr>
          </a:p>
        </p:txBody>
      </p:sp>
    </p:spTree>
    <p:extLst>
      <p:ext uri="{BB962C8B-B14F-4D97-AF65-F5344CB8AC3E}">
        <p14:creationId xmlns:p14="http://schemas.microsoft.com/office/powerpoint/2010/main" val="361152065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HOMEWORK:</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895718"/>
            <a:ext cx="8631696" cy="4166506"/>
          </a:xfrm>
        </p:spPr>
        <p:txBody>
          <a:bodyPr>
            <a:normAutofit/>
          </a:bodyPr>
          <a:lstStyle/>
          <a:p>
            <a:pPr marL="342900" marR="0" lvl="0" indent="-342900">
              <a:lnSpc>
                <a:spcPct val="107000"/>
              </a:lnSpc>
              <a:spcBef>
                <a:spcPts val="0"/>
              </a:spcBef>
              <a:spcAft>
                <a:spcPts val="0"/>
              </a:spcAft>
              <a:buFont typeface="+mj-lt"/>
              <a:buAutoNum type="arabicPeriod"/>
            </a:pPr>
            <a:r>
              <a:rPr lang="en-US" sz="3000" i="1" dirty="0">
                <a:effectLst/>
                <a:ea typeface="Times New Roman" panose="02020603050405020304" pitchFamily="18" charset="0"/>
                <a:cs typeface="Calibri" panose="020F0502020204030204" pitchFamily="34" charset="0"/>
              </a:rPr>
              <a:t>Glorify God: </a:t>
            </a:r>
            <a:r>
              <a:rPr lang="en-US" sz="2600" dirty="0">
                <a:effectLst/>
                <a:ea typeface="Times New Roman" panose="02020603050405020304" pitchFamily="18" charset="0"/>
                <a:cs typeface="Calibri" panose="020F0502020204030204" pitchFamily="34" charset="0"/>
              </a:rPr>
              <a:t>How can I please and honor the Lord in this situation?</a:t>
            </a:r>
            <a:r>
              <a:rPr lang="en-US" sz="2600" dirty="0">
                <a:ea typeface="Times New Roman" panose="02020603050405020304" pitchFamily="18" charset="0"/>
              </a:rPr>
              <a:t> </a:t>
            </a:r>
            <a:endParaRPr lang="en-US" sz="2400" dirty="0">
              <a:effectLst/>
              <a:ea typeface="Times New Roman" panose="02020603050405020304" pitchFamily="18" charset="0"/>
            </a:endParaRPr>
          </a:p>
          <a:p>
            <a:pPr marL="0" indent="0">
              <a:lnSpc>
                <a:spcPct val="100000"/>
              </a:lnSpc>
              <a:buNone/>
            </a:pPr>
            <a:endParaRPr lang="en-US" sz="2800" dirty="0">
              <a:effectLst/>
              <a:ea typeface="Calibri" panose="020F0502020204030204" pitchFamily="34" charset="0"/>
              <a:cs typeface="Times New Roman" panose="02020603050405020304" pitchFamily="18" charset="0"/>
            </a:endParaRPr>
          </a:p>
          <a:p>
            <a:pPr marL="0" indent="0">
              <a:lnSpc>
                <a:spcPct val="100000"/>
              </a:lnSpc>
              <a:buNone/>
            </a:pPr>
            <a:endParaRPr lang="en-US" sz="2800" i="1" dirty="0"/>
          </a:p>
        </p:txBody>
      </p:sp>
      <p:sp>
        <p:nvSpPr>
          <p:cNvPr id="4" name="TextBox 3">
            <a:extLst>
              <a:ext uri="{FF2B5EF4-FFF2-40B4-BE49-F238E27FC236}">
                <a16:creationId xmlns:a16="http://schemas.microsoft.com/office/drawing/2014/main" id="{03D77551-054B-4C4A-8211-4A2AF53F3AF3}"/>
              </a:ext>
            </a:extLst>
          </p:cNvPr>
          <p:cNvSpPr txBox="1"/>
          <p:nvPr/>
        </p:nvSpPr>
        <p:spPr>
          <a:xfrm>
            <a:off x="141006" y="4660554"/>
            <a:ext cx="8913708" cy="369332"/>
          </a:xfrm>
          <a:prstGeom prst="rect">
            <a:avLst/>
          </a:prstGeom>
          <a:noFill/>
        </p:spPr>
        <p:txBody>
          <a:bodyPr wrap="square" rtlCol="0">
            <a:spAutoFit/>
          </a:bodyPr>
          <a:lstStyle/>
          <a:p>
            <a:pPr algn="r"/>
            <a:r>
              <a:rPr lang="en-US" sz="1800" dirty="0">
                <a:latin typeface="Ubuntu" panose="020B0504030602030204" pitchFamily="34" charset="0"/>
              </a:rPr>
              <a:t>From </a:t>
            </a:r>
            <a:r>
              <a:rPr lang="en-US" sz="1800" i="1" dirty="0">
                <a:latin typeface="Ubuntu" panose="020B0504030602030204" pitchFamily="34" charset="0"/>
              </a:rPr>
              <a:t>A Peacemaker’s Checklist, </a:t>
            </a:r>
            <a:r>
              <a:rPr lang="en-US" sz="1800" dirty="0">
                <a:effectLst/>
                <a:latin typeface="Ubuntu" panose="020B0504030602030204" pitchFamily="34" charset="0"/>
                <a:ea typeface="Calibri" panose="020F0502020204030204" pitchFamily="34" charset="0"/>
                <a:cs typeface="Calibri" panose="020F0502020204030204" pitchFamily="34" charset="0"/>
              </a:rPr>
              <a:t>Appendix A in “The Peacemaker” by Ken Sande</a:t>
            </a:r>
            <a:endParaRPr lang="en-US" sz="1800" dirty="0">
              <a:latin typeface="Ubuntu" panose="020B0504030602030204" pitchFamily="34" charset="0"/>
            </a:endParaRPr>
          </a:p>
        </p:txBody>
      </p:sp>
    </p:spTree>
    <p:extLst>
      <p:ext uri="{BB962C8B-B14F-4D97-AF65-F5344CB8AC3E}">
        <p14:creationId xmlns:p14="http://schemas.microsoft.com/office/powerpoint/2010/main" val="396051857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HOMEWORK:</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895718"/>
            <a:ext cx="8631696" cy="4166506"/>
          </a:xfrm>
        </p:spPr>
        <p:txBody>
          <a:bodyPr>
            <a:normAutofit/>
          </a:bodyPr>
          <a:lstStyle/>
          <a:p>
            <a:pPr marL="342900" marR="0" lvl="0" indent="-342900">
              <a:lnSpc>
                <a:spcPct val="107000"/>
              </a:lnSpc>
              <a:spcBef>
                <a:spcPts val="0"/>
              </a:spcBef>
              <a:spcAft>
                <a:spcPts val="0"/>
              </a:spcAft>
              <a:buFont typeface="+mj-lt"/>
              <a:buAutoNum type="arabicPeriod"/>
            </a:pPr>
            <a:r>
              <a:rPr lang="en-US" sz="3000" i="1" dirty="0">
                <a:effectLst/>
                <a:ea typeface="Times New Roman" panose="02020603050405020304" pitchFamily="18" charset="0"/>
                <a:cs typeface="Calibri" panose="020F0502020204030204" pitchFamily="34" charset="0"/>
              </a:rPr>
              <a:t>Glorify God: </a:t>
            </a:r>
            <a:r>
              <a:rPr lang="en-US" sz="2600" dirty="0">
                <a:effectLst/>
                <a:ea typeface="Times New Roman" panose="02020603050405020304" pitchFamily="18" charset="0"/>
                <a:cs typeface="Calibri" panose="020F0502020204030204" pitchFamily="34" charset="0"/>
              </a:rPr>
              <a:t>How can I please and honor the Lord in this situation?</a:t>
            </a:r>
            <a:r>
              <a:rPr lang="en-US" sz="2600" dirty="0">
                <a:ea typeface="Times New Roman" panose="02020603050405020304" pitchFamily="18" charset="0"/>
              </a:rPr>
              <a:t> </a:t>
            </a:r>
            <a:endParaRPr lang="en-US" sz="2600" dirty="0">
              <a:effectLst/>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3000" i="1" dirty="0">
                <a:effectLst/>
                <a:ea typeface="Times New Roman" panose="02020603050405020304" pitchFamily="18" charset="0"/>
                <a:cs typeface="Calibri" panose="020F0502020204030204" pitchFamily="34" charset="0"/>
              </a:rPr>
              <a:t>Get the log out of your eye: </a:t>
            </a:r>
            <a:r>
              <a:rPr lang="en-US" sz="2600" dirty="0">
                <a:effectLst/>
                <a:ea typeface="Times New Roman" panose="02020603050405020304" pitchFamily="18" charset="0"/>
                <a:cs typeface="Calibri" panose="020F0502020204030204" pitchFamily="34" charset="0"/>
              </a:rPr>
              <a:t>How can I show Jesus’ work in me by taking responsibility for my contribution to this conflict?</a:t>
            </a:r>
          </a:p>
          <a:p>
            <a:pPr marL="0" marR="0" lvl="0" indent="0">
              <a:lnSpc>
                <a:spcPct val="107000"/>
              </a:lnSpc>
              <a:spcBef>
                <a:spcPts val="0"/>
              </a:spcBef>
              <a:spcAft>
                <a:spcPts val="0"/>
              </a:spcAft>
              <a:buNone/>
            </a:pPr>
            <a:br>
              <a:rPr lang="en-US" sz="2400" dirty="0">
                <a:ea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2400" dirty="0">
              <a:effectLst/>
              <a:ea typeface="Times New Roman" panose="02020603050405020304" pitchFamily="18" charset="0"/>
            </a:endParaRPr>
          </a:p>
          <a:p>
            <a:pPr marL="0" indent="0">
              <a:lnSpc>
                <a:spcPct val="100000"/>
              </a:lnSpc>
              <a:buNone/>
            </a:pPr>
            <a:endParaRPr lang="en-US" sz="2800" dirty="0">
              <a:effectLst/>
              <a:ea typeface="Calibri" panose="020F0502020204030204" pitchFamily="34" charset="0"/>
              <a:cs typeface="Times New Roman" panose="02020603050405020304" pitchFamily="18" charset="0"/>
            </a:endParaRPr>
          </a:p>
          <a:p>
            <a:pPr marL="0" indent="0">
              <a:lnSpc>
                <a:spcPct val="100000"/>
              </a:lnSpc>
              <a:buNone/>
            </a:pPr>
            <a:endParaRPr lang="en-US" sz="2800" i="1" dirty="0"/>
          </a:p>
        </p:txBody>
      </p:sp>
      <p:sp>
        <p:nvSpPr>
          <p:cNvPr id="4" name="TextBox 3">
            <a:extLst>
              <a:ext uri="{FF2B5EF4-FFF2-40B4-BE49-F238E27FC236}">
                <a16:creationId xmlns:a16="http://schemas.microsoft.com/office/drawing/2014/main" id="{03D77551-054B-4C4A-8211-4A2AF53F3AF3}"/>
              </a:ext>
            </a:extLst>
          </p:cNvPr>
          <p:cNvSpPr txBox="1"/>
          <p:nvPr/>
        </p:nvSpPr>
        <p:spPr>
          <a:xfrm>
            <a:off x="141006" y="4660554"/>
            <a:ext cx="8913708" cy="369332"/>
          </a:xfrm>
          <a:prstGeom prst="rect">
            <a:avLst/>
          </a:prstGeom>
          <a:noFill/>
        </p:spPr>
        <p:txBody>
          <a:bodyPr wrap="square" rtlCol="0">
            <a:spAutoFit/>
          </a:bodyPr>
          <a:lstStyle/>
          <a:p>
            <a:pPr algn="r"/>
            <a:r>
              <a:rPr lang="en-US" sz="1800" dirty="0">
                <a:latin typeface="Ubuntu" panose="020B0504030602030204" pitchFamily="34" charset="0"/>
              </a:rPr>
              <a:t>From </a:t>
            </a:r>
            <a:r>
              <a:rPr lang="en-US" sz="1800" i="1" dirty="0">
                <a:latin typeface="Ubuntu" panose="020B0504030602030204" pitchFamily="34" charset="0"/>
              </a:rPr>
              <a:t>A Peacemaker’s Checklist, </a:t>
            </a:r>
            <a:r>
              <a:rPr lang="en-US" sz="1800" dirty="0">
                <a:effectLst/>
                <a:latin typeface="Ubuntu" panose="020B0504030602030204" pitchFamily="34" charset="0"/>
                <a:ea typeface="Calibri" panose="020F0502020204030204" pitchFamily="34" charset="0"/>
                <a:cs typeface="Calibri" panose="020F0502020204030204" pitchFamily="34" charset="0"/>
              </a:rPr>
              <a:t>Appendix A in “The Peacemaker” by Ken Sande</a:t>
            </a:r>
            <a:endParaRPr lang="en-US" sz="1800" dirty="0">
              <a:latin typeface="Ubuntu" panose="020B0504030602030204" pitchFamily="34" charset="0"/>
            </a:endParaRPr>
          </a:p>
        </p:txBody>
      </p:sp>
    </p:spTree>
    <p:extLst>
      <p:ext uri="{BB962C8B-B14F-4D97-AF65-F5344CB8AC3E}">
        <p14:creationId xmlns:p14="http://schemas.microsoft.com/office/powerpoint/2010/main" val="59344882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a:xfrm>
            <a:off x="444844" y="2778647"/>
            <a:ext cx="8180172" cy="2881094"/>
          </a:xfrm>
        </p:spPr>
        <p:txBody>
          <a:bodyPr>
            <a:noAutofit/>
          </a:bodyPr>
          <a:lstStyle/>
          <a:p>
            <a:pPr algn="ctr"/>
            <a:r>
              <a:rPr lang="en-US" sz="3375" dirty="0">
                <a:solidFill>
                  <a:srgbClr val="096D87"/>
                </a:solidFill>
              </a:rPr>
              <a:t>WELCOME TO </a:t>
            </a:r>
            <a:br>
              <a:rPr lang="en-US" sz="3375" dirty="0">
                <a:solidFill>
                  <a:srgbClr val="096D87"/>
                </a:solidFill>
              </a:rPr>
            </a:br>
            <a:r>
              <a:rPr lang="en-US" sz="3375" dirty="0">
                <a:solidFill>
                  <a:srgbClr val="096D87"/>
                </a:solidFill>
              </a:rPr>
              <a:t>TALLGRASS CHURCH’S CENTRAL GATHERING IN BOYS &amp; GIRLS CLUB!</a:t>
            </a:r>
          </a:p>
        </p:txBody>
      </p:sp>
      <p:pic>
        <p:nvPicPr>
          <p:cNvPr id="5" name="Picture 4" descr="A picture containing diagram&#10;&#10;Description automatically generated">
            <a:extLst>
              <a:ext uri="{FF2B5EF4-FFF2-40B4-BE49-F238E27FC236}">
                <a16:creationId xmlns:a16="http://schemas.microsoft.com/office/drawing/2014/main" id="{95A4D93C-FD13-4F76-A112-B3893C4CB41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30000"/>
                    </a14:imgEffect>
                  </a14:imgLayer>
                </a14:imgProps>
              </a:ext>
              <a:ext uri="{28A0092B-C50C-407E-A947-70E740481C1C}">
                <a14:useLocalDpi xmlns:a14="http://schemas.microsoft.com/office/drawing/2010/main" val="0"/>
              </a:ext>
            </a:extLst>
          </a:blip>
          <a:stretch>
            <a:fillRect/>
          </a:stretch>
        </p:blipFill>
        <p:spPr>
          <a:xfrm>
            <a:off x="144706" y="456746"/>
            <a:ext cx="8704211" cy="3225568"/>
          </a:xfrm>
          <a:prstGeom prst="rect">
            <a:avLst/>
          </a:prstGeom>
        </p:spPr>
      </p:pic>
    </p:spTree>
    <p:extLst>
      <p:ext uri="{BB962C8B-B14F-4D97-AF65-F5344CB8AC3E}">
        <p14:creationId xmlns:p14="http://schemas.microsoft.com/office/powerpoint/2010/main" val="262830731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HOMEWORK:</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895718"/>
            <a:ext cx="8631696" cy="4166506"/>
          </a:xfrm>
        </p:spPr>
        <p:txBody>
          <a:bodyPr>
            <a:normAutofit lnSpcReduction="10000"/>
          </a:bodyPr>
          <a:lstStyle/>
          <a:p>
            <a:pPr marL="342900" marR="0" lvl="0" indent="-342900">
              <a:lnSpc>
                <a:spcPct val="107000"/>
              </a:lnSpc>
              <a:spcBef>
                <a:spcPts val="0"/>
              </a:spcBef>
              <a:spcAft>
                <a:spcPts val="0"/>
              </a:spcAft>
              <a:buFont typeface="+mj-lt"/>
              <a:buAutoNum type="arabicPeriod"/>
            </a:pPr>
            <a:r>
              <a:rPr lang="en-US" sz="3000" i="1" dirty="0">
                <a:effectLst/>
                <a:ea typeface="Times New Roman" panose="02020603050405020304" pitchFamily="18" charset="0"/>
                <a:cs typeface="Calibri" panose="020F0502020204030204" pitchFamily="34" charset="0"/>
              </a:rPr>
              <a:t>Glorify God: </a:t>
            </a:r>
            <a:r>
              <a:rPr lang="en-US" sz="2600" dirty="0">
                <a:effectLst/>
                <a:ea typeface="Times New Roman" panose="02020603050405020304" pitchFamily="18" charset="0"/>
                <a:cs typeface="Calibri" panose="020F0502020204030204" pitchFamily="34" charset="0"/>
              </a:rPr>
              <a:t>How can I please and honor the Lord in this situation?</a:t>
            </a:r>
            <a:r>
              <a:rPr lang="en-US" sz="2600" dirty="0">
                <a:ea typeface="Times New Roman" panose="02020603050405020304" pitchFamily="18" charset="0"/>
              </a:rPr>
              <a:t> </a:t>
            </a:r>
            <a:endParaRPr lang="en-US" sz="2600" dirty="0">
              <a:effectLst/>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3000" i="1" dirty="0">
                <a:effectLst/>
                <a:ea typeface="Times New Roman" panose="02020603050405020304" pitchFamily="18" charset="0"/>
                <a:cs typeface="Calibri" panose="020F0502020204030204" pitchFamily="34" charset="0"/>
              </a:rPr>
              <a:t>Get the log out of your eye: </a:t>
            </a:r>
            <a:r>
              <a:rPr lang="en-US" sz="2600" dirty="0">
                <a:effectLst/>
                <a:ea typeface="Times New Roman" panose="02020603050405020304" pitchFamily="18" charset="0"/>
                <a:cs typeface="Calibri" panose="020F0502020204030204" pitchFamily="34" charset="0"/>
              </a:rPr>
              <a:t>How can I show Jesus’ work in me by taking responsibility for my contribution to this conflict?</a:t>
            </a:r>
          </a:p>
          <a:p>
            <a:pPr marL="342900" marR="0" lvl="0" indent="-342900">
              <a:lnSpc>
                <a:spcPct val="107000"/>
              </a:lnSpc>
              <a:spcBef>
                <a:spcPts val="0"/>
              </a:spcBef>
              <a:spcAft>
                <a:spcPts val="0"/>
              </a:spcAft>
              <a:buFont typeface="+mj-lt"/>
              <a:buAutoNum type="arabicPeriod"/>
            </a:pPr>
            <a:r>
              <a:rPr lang="en-US" sz="3000" i="1" dirty="0">
                <a:effectLst/>
                <a:ea typeface="Times New Roman" panose="02020603050405020304" pitchFamily="18" charset="0"/>
                <a:cs typeface="Calibri" panose="020F0502020204030204" pitchFamily="34" charset="0"/>
              </a:rPr>
              <a:t>Gently restore:</a:t>
            </a:r>
            <a:r>
              <a:rPr lang="en-US" sz="2600" i="1" dirty="0">
                <a:effectLst/>
                <a:ea typeface="Times New Roman" panose="02020603050405020304" pitchFamily="18" charset="0"/>
                <a:cs typeface="Calibri" panose="020F0502020204030204" pitchFamily="34" charset="0"/>
              </a:rPr>
              <a:t> </a:t>
            </a:r>
            <a:r>
              <a:rPr lang="en-US" sz="2600" dirty="0">
                <a:effectLst/>
                <a:ea typeface="Times New Roman" panose="02020603050405020304" pitchFamily="18" charset="0"/>
                <a:cs typeface="Calibri" panose="020F0502020204030204" pitchFamily="34" charset="0"/>
              </a:rPr>
              <a:t>How can I lovingly serve others by helping them take responsibility for their contribution to this conflict?</a:t>
            </a:r>
          </a:p>
          <a:p>
            <a:pPr marL="0" indent="0">
              <a:lnSpc>
                <a:spcPct val="107000"/>
              </a:lnSpc>
              <a:spcBef>
                <a:spcPts val="0"/>
              </a:spcBef>
              <a:buNone/>
            </a:pPr>
            <a:br>
              <a:rPr lang="en-US" sz="2400" dirty="0">
                <a:ea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2400" dirty="0">
              <a:effectLst/>
              <a:ea typeface="Times New Roman" panose="02020603050405020304" pitchFamily="18" charset="0"/>
            </a:endParaRPr>
          </a:p>
          <a:p>
            <a:pPr marL="0" indent="0">
              <a:lnSpc>
                <a:spcPct val="100000"/>
              </a:lnSpc>
              <a:buNone/>
            </a:pPr>
            <a:endParaRPr lang="en-US" sz="2800" dirty="0">
              <a:effectLst/>
              <a:ea typeface="Calibri" panose="020F0502020204030204" pitchFamily="34" charset="0"/>
              <a:cs typeface="Times New Roman" panose="02020603050405020304" pitchFamily="18" charset="0"/>
            </a:endParaRPr>
          </a:p>
          <a:p>
            <a:pPr marL="0" indent="0">
              <a:lnSpc>
                <a:spcPct val="100000"/>
              </a:lnSpc>
              <a:buNone/>
            </a:pPr>
            <a:endParaRPr lang="en-US" sz="2800" i="1" dirty="0"/>
          </a:p>
        </p:txBody>
      </p:sp>
      <p:sp>
        <p:nvSpPr>
          <p:cNvPr id="4" name="TextBox 3">
            <a:extLst>
              <a:ext uri="{FF2B5EF4-FFF2-40B4-BE49-F238E27FC236}">
                <a16:creationId xmlns:a16="http://schemas.microsoft.com/office/drawing/2014/main" id="{03D77551-054B-4C4A-8211-4A2AF53F3AF3}"/>
              </a:ext>
            </a:extLst>
          </p:cNvPr>
          <p:cNvSpPr txBox="1"/>
          <p:nvPr/>
        </p:nvSpPr>
        <p:spPr>
          <a:xfrm>
            <a:off x="141006" y="4660554"/>
            <a:ext cx="8913708" cy="369332"/>
          </a:xfrm>
          <a:prstGeom prst="rect">
            <a:avLst/>
          </a:prstGeom>
          <a:noFill/>
        </p:spPr>
        <p:txBody>
          <a:bodyPr wrap="square" rtlCol="0">
            <a:spAutoFit/>
          </a:bodyPr>
          <a:lstStyle/>
          <a:p>
            <a:pPr algn="r"/>
            <a:r>
              <a:rPr lang="en-US" sz="1800" dirty="0">
                <a:latin typeface="Ubuntu" panose="020B0504030602030204" pitchFamily="34" charset="0"/>
              </a:rPr>
              <a:t>From </a:t>
            </a:r>
            <a:r>
              <a:rPr lang="en-US" sz="1800" i="1" dirty="0">
                <a:latin typeface="Ubuntu" panose="020B0504030602030204" pitchFamily="34" charset="0"/>
              </a:rPr>
              <a:t>A Peacemaker’s Checklist, </a:t>
            </a:r>
            <a:r>
              <a:rPr lang="en-US" sz="1800" dirty="0">
                <a:effectLst/>
                <a:latin typeface="Ubuntu" panose="020B0504030602030204" pitchFamily="34" charset="0"/>
                <a:ea typeface="Calibri" panose="020F0502020204030204" pitchFamily="34" charset="0"/>
                <a:cs typeface="Calibri" panose="020F0502020204030204" pitchFamily="34" charset="0"/>
              </a:rPr>
              <a:t>Appendix A in “The Peacemaker” by Ken Sande</a:t>
            </a:r>
            <a:endParaRPr lang="en-US" sz="1800" dirty="0">
              <a:latin typeface="Ubuntu" panose="020B0504030602030204" pitchFamily="34" charset="0"/>
            </a:endParaRPr>
          </a:p>
        </p:txBody>
      </p:sp>
    </p:spTree>
    <p:extLst>
      <p:ext uri="{BB962C8B-B14F-4D97-AF65-F5344CB8AC3E}">
        <p14:creationId xmlns:p14="http://schemas.microsoft.com/office/powerpoint/2010/main" val="327282323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HOMEWORK:</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895718"/>
            <a:ext cx="8631696" cy="4166506"/>
          </a:xfrm>
        </p:spPr>
        <p:txBody>
          <a:bodyPr>
            <a:normAutofit fontScale="92500" lnSpcReduction="20000"/>
          </a:bodyPr>
          <a:lstStyle/>
          <a:p>
            <a:pPr marL="342900" marR="0" lvl="0" indent="-342900">
              <a:lnSpc>
                <a:spcPct val="107000"/>
              </a:lnSpc>
              <a:spcBef>
                <a:spcPts val="0"/>
              </a:spcBef>
              <a:spcAft>
                <a:spcPts val="0"/>
              </a:spcAft>
              <a:buFont typeface="+mj-lt"/>
              <a:buAutoNum type="arabicPeriod"/>
            </a:pPr>
            <a:r>
              <a:rPr lang="en-US" sz="3000" i="1" dirty="0">
                <a:effectLst/>
                <a:ea typeface="Times New Roman" panose="02020603050405020304" pitchFamily="18" charset="0"/>
                <a:cs typeface="Calibri" panose="020F0502020204030204" pitchFamily="34" charset="0"/>
              </a:rPr>
              <a:t>Glorify God: </a:t>
            </a:r>
            <a:r>
              <a:rPr lang="en-US" sz="2600" dirty="0">
                <a:effectLst/>
                <a:ea typeface="Times New Roman" panose="02020603050405020304" pitchFamily="18" charset="0"/>
                <a:cs typeface="Calibri" panose="020F0502020204030204" pitchFamily="34" charset="0"/>
              </a:rPr>
              <a:t>How can I please and honor the Lord in this situation?</a:t>
            </a:r>
            <a:r>
              <a:rPr lang="en-US" sz="2600" dirty="0">
                <a:ea typeface="Times New Roman" panose="02020603050405020304" pitchFamily="18" charset="0"/>
              </a:rPr>
              <a:t> </a:t>
            </a:r>
            <a:endParaRPr lang="en-US" sz="2600" dirty="0">
              <a:effectLst/>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3000" i="1" dirty="0">
                <a:effectLst/>
                <a:ea typeface="Times New Roman" panose="02020603050405020304" pitchFamily="18" charset="0"/>
                <a:cs typeface="Calibri" panose="020F0502020204030204" pitchFamily="34" charset="0"/>
              </a:rPr>
              <a:t>Get the log out of your eye: </a:t>
            </a:r>
            <a:r>
              <a:rPr lang="en-US" sz="2600" dirty="0">
                <a:effectLst/>
                <a:ea typeface="Times New Roman" panose="02020603050405020304" pitchFamily="18" charset="0"/>
                <a:cs typeface="Calibri" panose="020F0502020204030204" pitchFamily="34" charset="0"/>
              </a:rPr>
              <a:t>How can I show Jesus’ work in me by taking responsibility for my contribution to this conflict?</a:t>
            </a:r>
          </a:p>
          <a:p>
            <a:pPr marL="342900" marR="0" lvl="0" indent="-342900">
              <a:lnSpc>
                <a:spcPct val="107000"/>
              </a:lnSpc>
              <a:spcBef>
                <a:spcPts val="0"/>
              </a:spcBef>
              <a:spcAft>
                <a:spcPts val="0"/>
              </a:spcAft>
              <a:buFont typeface="+mj-lt"/>
              <a:buAutoNum type="arabicPeriod"/>
            </a:pPr>
            <a:r>
              <a:rPr lang="en-US" sz="3000" i="1" dirty="0">
                <a:effectLst/>
                <a:ea typeface="Times New Roman" panose="02020603050405020304" pitchFamily="18" charset="0"/>
                <a:cs typeface="Calibri" panose="020F0502020204030204" pitchFamily="34" charset="0"/>
              </a:rPr>
              <a:t>Gently restore:</a:t>
            </a:r>
            <a:r>
              <a:rPr lang="en-US" sz="2600" i="1" dirty="0">
                <a:effectLst/>
                <a:ea typeface="Times New Roman" panose="02020603050405020304" pitchFamily="18" charset="0"/>
                <a:cs typeface="Calibri" panose="020F0502020204030204" pitchFamily="34" charset="0"/>
              </a:rPr>
              <a:t> </a:t>
            </a:r>
            <a:r>
              <a:rPr lang="en-US" sz="2600" dirty="0">
                <a:effectLst/>
                <a:ea typeface="Times New Roman" panose="02020603050405020304" pitchFamily="18" charset="0"/>
                <a:cs typeface="Calibri" panose="020F0502020204030204" pitchFamily="34" charset="0"/>
              </a:rPr>
              <a:t>How can I lovingly serve others by helping them take responsibility for their contribution to this conflict?</a:t>
            </a:r>
          </a:p>
          <a:p>
            <a:pPr marL="342900" indent="-342900">
              <a:lnSpc>
                <a:spcPct val="107000"/>
              </a:lnSpc>
              <a:spcBef>
                <a:spcPts val="0"/>
              </a:spcBef>
              <a:buFont typeface="+mj-lt"/>
              <a:buAutoNum type="arabicPeriod"/>
            </a:pPr>
            <a:r>
              <a:rPr lang="en-US" sz="3000" i="1" dirty="0">
                <a:effectLst/>
                <a:ea typeface="Times New Roman" panose="02020603050405020304" pitchFamily="18" charset="0"/>
                <a:cs typeface="Calibri" panose="020F0502020204030204" pitchFamily="34" charset="0"/>
              </a:rPr>
              <a:t>Go and be reconciled:</a:t>
            </a:r>
            <a:r>
              <a:rPr lang="en-US" sz="2600" i="1" dirty="0">
                <a:effectLst/>
                <a:ea typeface="Times New Roman" panose="02020603050405020304" pitchFamily="18" charset="0"/>
                <a:cs typeface="Calibri" panose="020F0502020204030204" pitchFamily="34" charset="0"/>
              </a:rPr>
              <a:t> </a:t>
            </a:r>
            <a:r>
              <a:rPr lang="en-US" sz="2600" dirty="0">
                <a:effectLst/>
                <a:ea typeface="Times New Roman" panose="02020603050405020304" pitchFamily="18" charset="0"/>
                <a:cs typeface="Calibri" panose="020F0502020204030204" pitchFamily="34" charset="0"/>
              </a:rPr>
              <a:t>How can I demonstrate forgiveness of God and encourage a reasonable solution to this conflict?</a:t>
            </a:r>
            <a:br>
              <a:rPr lang="en-US" sz="2400" dirty="0">
                <a:ea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2400" dirty="0">
              <a:effectLst/>
              <a:ea typeface="Times New Roman" panose="02020603050405020304" pitchFamily="18" charset="0"/>
            </a:endParaRPr>
          </a:p>
          <a:p>
            <a:pPr marL="0" indent="0">
              <a:lnSpc>
                <a:spcPct val="100000"/>
              </a:lnSpc>
              <a:buNone/>
            </a:pPr>
            <a:endParaRPr lang="en-US" sz="2800" dirty="0">
              <a:effectLst/>
              <a:ea typeface="Calibri" panose="020F0502020204030204" pitchFamily="34" charset="0"/>
              <a:cs typeface="Times New Roman" panose="02020603050405020304" pitchFamily="18" charset="0"/>
            </a:endParaRPr>
          </a:p>
          <a:p>
            <a:pPr marL="0" indent="0">
              <a:lnSpc>
                <a:spcPct val="100000"/>
              </a:lnSpc>
              <a:buNone/>
            </a:pPr>
            <a:endParaRPr lang="en-US" sz="2800" i="1" dirty="0"/>
          </a:p>
        </p:txBody>
      </p:sp>
      <p:sp>
        <p:nvSpPr>
          <p:cNvPr id="4" name="TextBox 3">
            <a:extLst>
              <a:ext uri="{FF2B5EF4-FFF2-40B4-BE49-F238E27FC236}">
                <a16:creationId xmlns:a16="http://schemas.microsoft.com/office/drawing/2014/main" id="{03D77551-054B-4C4A-8211-4A2AF53F3AF3}"/>
              </a:ext>
            </a:extLst>
          </p:cNvPr>
          <p:cNvSpPr txBox="1"/>
          <p:nvPr/>
        </p:nvSpPr>
        <p:spPr>
          <a:xfrm>
            <a:off x="141006" y="4660554"/>
            <a:ext cx="8913708" cy="369332"/>
          </a:xfrm>
          <a:prstGeom prst="rect">
            <a:avLst/>
          </a:prstGeom>
          <a:noFill/>
        </p:spPr>
        <p:txBody>
          <a:bodyPr wrap="square" rtlCol="0">
            <a:spAutoFit/>
          </a:bodyPr>
          <a:lstStyle/>
          <a:p>
            <a:pPr algn="r"/>
            <a:r>
              <a:rPr lang="en-US" sz="1800" dirty="0">
                <a:latin typeface="Ubuntu" panose="020B0504030602030204" pitchFamily="34" charset="0"/>
              </a:rPr>
              <a:t>From </a:t>
            </a:r>
            <a:r>
              <a:rPr lang="en-US" sz="1800" i="1" dirty="0">
                <a:latin typeface="Ubuntu" panose="020B0504030602030204" pitchFamily="34" charset="0"/>
              </a:rPr>
              <a:t>A Peacemaker’s Checklist, </a:t>
            </a:r>
            <a:r>
              <a:rPr lang="en-US" sz="1800" dirty="0">
                <a:effectLst/>
                <a:latin typeface="Ubuntu" panose="020B0504030602030204" pitchFamily="34" charset="0"/>
                <a:ea typeface="Calibri" panose="020F0502020204030204" pitchFamily="34" charset="0"/>
                <a:cs typeface="Calibri" panose="020F0502020204030204" pitchFamily="34" charset="0"/>
              </a:rPr>
              <a:t>Appendix A in “The Peacemaker” by Ken Sande</a:t>
            </a:r>
            <a:endParaRPr lang="en-US" sz="1800" dirty="0">
              <a:latin typeface="Ubuntu" panose="020B0504030602030204" pitchFamily="34" charset="0"/>
            </a:endParaRPr>
          </a:p>
        </p:txBody>
      </p:sp>
    </p:spTree>
    <p:extLst>
      <p:ext uri="{BB962C8B-B14F-4D97-AF65-F5344CB8AC3E}">
        <p14:creationId xmlns:p14="http://schemas.microsoft.com/office/powerpoint/2010/main" val="303711597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HOMEWORK:</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76994"/>
            <a:ext cx="8631696" cy="4166506"/>
          </a:xfrm>
        </p:spPr>
        <p:txBody>
          <a:bodyPr>
            <a:normAutofit/>
          </a:bodyPr>
          <a:lstStyle/>
          <a:p>
            <a:pPr marL="0" indent="0">
              <a:lnSpc>
                <a:spcPct val="100000"/>
              </a:lnSpc>
              <a:buNone/>
            </a:pPr>
            <a:r>
              <a:rPr lang="en-US" sz="2800" dirty="0">
                <a:solidFill>
                  <a:srgbClr val="000000"/>
                </a:solidFill>
                <a:effectLst/>
                <a:ea typeface="Calibri" panose="020F0502020204030204" pitchFamily="34" charset="0"/>
                <a:cs typeface="Times New Roman" panose="02020603050405020304" pitchFamily="18" charset="0"/>
              </a:rPr>
              <a:t>First, who do you need to seek relational harmony with? And what’s the first step you’ll take today?</a:t>
            </a:r>
            <a:endParaRPr lang="en-US" sz="2800" dirty="0">
              <a:effectLst/>
              <a:ea typeface="Calibri" panose="020F0502020204030204" pitchFamily="34" charset="0"/>
              <a:cs typeface="Times New Roman" panose="02020603050405020304" pitchFamily="18" charset="0"/>
            </a:endParaRPr>
          </a:p>
          <a:p>
            <a:pPr marL="0" indent="0">
              <a:lnSpc>
                <a:spcPct val="100000"/>
              </a:lnSpc>
              <a:buNone/>
            </a:pPr>
            <a:endParaRPr lang="en-US" sz="2800" i="1" dirty="0"/>
          </a:p>
        </p:txBody>
      </p:sp>
    </p:spTree>
    <p:extLst>
      <p:ext uri="{BB962C8B-B14F-4D97-AF65-F5344CB8AC3E}">
        <p14:creationId xmlns:p14="http://schemas.microsoft.com/office/powerpoint/2010/main" val="357159580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HOMEWORK:</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76994"/>
            <a:ext cx="8631696" cy="4166506"/>
          </a:xfrm>
        </p:spPr>
        <p:txBody>
          <a:bodyPr>
            <a:normAutofit/>
          </a:bodyPr>
          <a:lstStyle/>
          <a:p>
            <a:pPr marL="0" indent="0">
              <a:lnSpc>
                <a:spcPct val="100000"/>
              </a:lnSpc>
              <a:buNone/>
            </a:pPr>
            <a:r>
              <a:rPr lang="en-US" sz="2800" dirty="0">
                <a:solidFill>
                  <a:srgbClr val="000000"/>
                </a:solidFill>
                <a:effectLst/>
                <a:ea typeface="Calibri" panose="020F0502020204030204" pitchFamily="34" charset="0"/>
                <a:cs typeface="Times New Roman" panose="02020603050405020304" pitchFamily="18" charset="0"/>
              </a:rPr>
              <a:t>First, who do you need to seek relational harmony with? And what’s the first step you’ll take today?</a:t>
            </a:r>
          </a:p>
          <a:p>
            <a:pPr marL="0" indent="0">
              <a:lnSpc>
                <a:spcPct val="100000"/>
              </a:lnSpc>
              <a:buNone/>
            </a:pPr>
            <a:r>
              <a:rPr lang="en-US" sz="2800" dirty="0">
                <a:solidFill>
                  <a:srgbClr val="000000"/>
                </a:solidFill>
                <a:effectLst/>
                <a:ea typeface="Times New Roman" panose="02020603050405020304" pitchFamily="18" charset="0"/>
                <a:cs typeface="Calibri" panose="020F0502020204030204" pitchFamily="34" charset="0"/>
              </a:rPr>
              <a:t>Second, what will you surrender to the King this morning?</a:t>
            </a:r>
            <a:endParaRPr lang="en-US" sz="2800" dirty="0">
              <a:effectLst/>
              <a:ea typeface="Calibri" panose="020F0502020204030204" pitchFamily="34" charset="0"/>
              <a:cs typeface="Times New Roman" panose="02020603050405020304" pitchFamily="18" charset="0"/>
            </a:endParaRPr>
          </a:p>
          <a:p>
            <a:pPr marL="0" indent="0">
              <a:lnSpc>
                <a:spcPct val="100000"/>
              </a:lnSpc>
              <a:buNone/>
            </a:pPr>
            <a:endParaRPr lang="en-US" sz="2800" dirty="0">
              <a:effectLst/>
              <a:ea typeface="Calibri" panose="020F0502020204030204" pitchFamily="34" charset="0"/>
              <a:cs typeface="Times New Roman" panose="02020603050405020304" pitchFamily="18" charset="0"/>
            </a:endParaRPr>
          </a:p>
          <a:p>
            <a:pPr marL="0" indent="0">
              <a:lnSpc>
                <a:spcPct val="100000"/>
              </a:lnSpc>
              <a:buNone/>
            </a:pPr>
            <a:endParaRPr lang="en-US" sz="2800" i="1" dirty="0"/>
          </a:p>
        </p:txBody>
      </p:sp>
    </p:spTree>
    <p:extLst>
      <p:ext uri="{BB962C8B-B14F-4D97-AF65-F5344CB8AC3E}">
        <p14:creationId xmlns:p14="http://schemas.microsoft.com/office/powerpoint/2010/main" val="87102260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8461D-E584-4965-A9BA-403030D7F6DC}"/>
              </a:ext>
            </a:extLst>
          </p:cNvPr>
          <p:cNvSpPr>
            <a:spLocks noGrp="1"/>
          </p:cNvSpPr>
          <p:nvPr>
            <p:ph type="title"/>
          </p:nvPr>
        </p:nvSpPr>
        <p:spPr/>
        <p:txBody>
          <a:bodyPr>
            <a:normAutofit/>
          </a:bodyPr>
          <a:lstStyle/>
          <a:p>
            <a:r>
              <a:rPr lang="en-US" sz="5000" dirty="0"/>
              <a:t>HOMEWORK:</a:t>
            </a:r>
          </a:p>
        </p:txBody>
      </p:sp>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282012" y="976994"/>
            <a:ext cx="8631696" cy="4166506"/>
          </a:xfrm>
        </p:spPr>
        <p:txBody>
          <a:bodyPr>
            <a:normAutofit/>
          </a:bodyPr>
          <a:lstStyle/>
          <a:p>
            <a:pPr marL="0" indent="0">
              <a:lnSpc>
                <a:spcPct val="100000"/>
              </a:lnSpc>
              <a:buNone/>
            </a:pPr>
            <a:r>
              <a:rPr lang="en-US" sz="2800" dirty="0">
                <a:solidFill>
                  <a:srgbClr val="000000"/>
                </a:solidFill>
                <a:effectLst/>
                <a:ea typeface="Calibri" panose="020F0502020204030204" pitchFamily="34" charset="0"/>
                <a:cs typeface="Times New Roman" panose="02020603050405020304" pitchFamily="18" charset="0"/>
              </a:rPr>
              <a:t>First, who do you need to seek relational harmony with? And what’s the first step you’ll take today?</a:t>
            </a:r>
          </a:p>
          <a:p>
            <a:pPr marL="0" indent="0">
              <a:lnSpc>
                <a:spcPct val="100000"/>
              </a:lnSpc>
              <a:buNone/>
            </a:pPr>
            <a:r>
              <a:rPr lang="en-US" sz="2800" dirty="0">
                <a:solidFill>
                  <a:srgbClr val="000000"/>
                </a:solidFill>
                <a:effectLst/>
                <a:ea typeface="Times New Roman" panose="02020603050405020304" pitchFamily="18" charset="0"/>
                <a:cs typeface="Calibri" panose="020F0502020204030204" pitchFamily="34" charset="0"/>
              </a:rPr>
              <a:t>Second, what will you surrender to the King this morning?</a:t>
            </a:r>
            <a:endParaRPr lang="en-US" sz="2800" dirty="0">
              <a:effectLst/>
              <a:ea typeface="Calibri" panose="020F0502020204030204" pitchFamily="34" charset="0"/>
              <a:cs typeface="Times New Roman" panose="02020603050405020304" pitchFamily="18" charset="0"/>
            </a:endParaRPr>
          </a:p>
          <a:p>
            <a:pPr marL="0" indent="0">
              <a:lnSpc>
                <a:spcPct val="100000"/>
              </a:lnSpc>
              <a:buNone/>
            </a:pPr>
            <a:endParaRPr lang="en-US" sz="2800" dirty="0">
              <a:effectLst/>
              <a:ea typeface="Calibri" panose="020F0502020204030204" pitchFamily="34" charset="0"/>
              <a:cs typeface="Times New Roman" panose="02020603050405020304" pitchFamily="18" charset="0"/>
            </a:endParaRPr>
          </a:p>
          <a:p>
            <a:pPr marL="0" indent="0">
              <a:lnSpc>
                <a:spcPct val="100000"/>
              </a:lnSpc>
              <a:buNone/>
            </a:pPr>
            <a:endParaRPr lang="en-US" sz="2800" i="1" dirty="0"/>
          </a:p>
        </p:txBody>
      </p:sp>
      <p:sp>
        <p:nvSpPr>
          <p:cNvPr id="4" name="Content Placeholder 2">
            <a:extLst>
              <a:ext uri="{FF2B5EF4-FFF2-40B4-BE49-F238E27FC236}">
                <a16:creationId xmlns:a16="http://schemas.microsoft.com/office/drawing/2014/main" id="{8593091B-E486-419A-9023-C076534037F4}"/>
              </a:ext>
            </a:extLst>
          </p:cNvPr>
          <p:cNvSpPr txBox="1">
            <a:spLocks/>
          </p:cNvSpPr>
          <p:nvPr/>
        </p:nvSpPr>
        <p:spPr>
          <a:xfrm>
            <a:off x="0" y="2988664"/>
            <a:ext cx="9144000" cy="4038667"/>
          </a:xfrm>
          <a:prstGeom prst="rect">
            <a:avLst/>
          </a:prstGeom>
        </p:spPr>
        <p:txBody>
          <a:bodyPr vert="horz" lIns="91440" tIns="45720" rIns="91440" bIns="45720" rtlCol="0">
            <a:normAutofit/>
          </a:bodyPr>
          <a:lstStyle>
            <a:lvl1pPr marL="171443" indent="-171443" algn="l" defTabSz="685773" rtl="0" eaLnBrk="1" latinLnBrk="0" hangingPunct="1">
              <a:lnSpc>
                <a:spcPct val="90000"/>
              </a:lnSpc>
              <a:spcBef>
                <a:spcPts val="750"/>
              </a:spcBef>
              <a:buFont typeface="Arial" panose="020B0604020202020204" pitchFamily="34" charset="0"/>
              <a:buChar char="•"/>
              <a:defRPr sz="2100" kern="1200">
                <a:solidFill>
                  <a:schemeClr val="tx1"/>
                </a:solidFill>
                <a:latin typeface="Ubuntu" panose="020B0504030602030204" pitchFamily="34" charset="0"/>
                <a:ea typeface="+mn-ea"/>
                <a:cs typeface="+mn-cs"/>
              </a:defRPr>
            </a:lvl1pPr>
            <a:lvl2pPr marL="514329" indent="-171443" algn="l" defTabSz="685773" rtl="0" eaLnBrk="1" latinLnBrk="0" hangingPunct="1">
              <a:lnSpc>
                <a:spcPct val="90000"/>
              </a:lnSpc>
              <a:spcBef>
                <a:spcPts val="375"/>
              </a:spcBef>
              <a:buFont typeface="Arial" panose="020B0604020202020204" pitchFamily="34" charset="0"/>
              <a:buChar char="•"/>
              <a:defRPr sz="1800" kern="1200">
                <a:solidFill>
                  <a:schemeClr val="tx1"/>
                </a:solidFill>
                <a:latin typeface="Ubuntu" panose="020B0504030602030204" pitchFamily="34" charset="0"/>
                <a:ea typeface="+mn-ea"/>
                <a:cs typeface="+mn-cs"/>
              </a:defRPr>
            </a:lvl2pPr>
            <a:lvl3pPr marL="857216" indent="-171443" algn="l" defTabSz="685773" rtl="0" eaLnBrk="1" latinLnBrk="0" hangingPunct="1">
              <a:lnSpc>
                <a:spcPct val="90000"/>
              </a:lnSpc>
              <a:spcBef>
                <a:spcPts val="375"/>
              </a:spcBef>
              <a:buFont typeface="Arial" panose="020B0604020202020204" pitchFamily="34" charset="0"/>
              <a:buChar char="•"/>
              <a:defRPr sz="1500" kern="1200">
                <a:solidFill>
                  <a:schemeClr val="tx1"/>
                </a:solidFill>
                <a:latin typeface="Ubuntu" panose="020B0504030602030204" pitchFamily="34" charset="0"/>
                <a:ea typeface="+mn-ea"/>
                <a:cs typeface="+mn-cs"/>
              </a:defRPr>
            </a:lvl3pPr>
            <a:lvl4pPr marL="1200102"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Ubuntu" panose="020B0504030602030204" pitchFamily="34" charset="0"/>
                <a:ea typeface="+mn-ea"/>
                <a:cs typeface="+mn-cs"/>
              </a:defRPr>
            </a:lvl4pPr>
            <a:lvl5pPr marL="1542988"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Ubuntu" panose="020B0504030602030204" pitchFamily="34" charset="0"/>
                <a:ea typeface="+mn-ea"/>
                <a:cs typeface="+mn-cs"/>
              </a:defRPr>
            </a:lvl5pPr>
            <a:lvl6pPr marL="1885874"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61"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47"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33" indent="-171443" algn="l" defTabSz="68577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50000"/>
              </a:lnSpc>
              <a:spcBef>
                <a:spcPts val="0"/>
              </a:spcBef>
              <a:buFont typeface="Arial" panose="020B0604020202020204" pitchFamily="34" charset="0"/>
              <a:buNone/>
            </a:pPr>
            <a:r>
              <a:rPr lang="en-US" sz="7500">
                <a:solidFill>
                  <a:srgbClr val="2E5797"/>
                </a:solidFill>
                <a:latin typeface="Feeling Passionate Personal Use" panose="02000500000000000000" pitchFamily="2" charset="0"/>
              </a:rPr>
              <a:t>I Surrender…</a:t>
            </a:r>
            <a:endParaRPr lang="en-US" sz="7500">
              <a:solidFill>
                <a:srgbClr val="2E5797"/>
              </a:solidFill>
              <a:latin typeface="Feeling Passionate Personal Use" panose="02000500000000000000" pitchFamily="2" charset="0"/>
              <a:ea typeface="Calibri" panose="020F0502020204030204" pitchFamily="34" charset="0"/>
              <a:cs typeface="Times New Roman" panose="02020603050405020304" pitchFamily="18" charset="0"/>
            </a:endParaRPr>
          </a:p>
          <a:p>
            <a:pPr marL="514350" indent="-514350">
              <a:lnSpc>
                <a:spcPct val="150000"/>
              </a:lnSpc>
              <a:spcBef>
                <a:spcPts val="0"/>
              </a:spcBef>
              <a:buFont typeface="+mj-lt"/>
              <a:buAutoNum type="arabicPeriod"/>
            </a:pPr>
            <a:endParaRPr lang="en-US" sz="2800" dirty="0"/>
          </a:p>
        </p:txBody>
      </p:sp>
    </p:spTree>
    <p:extLst>
      <p:ext uri="{BB962C8B-B14F-4D97-AF65-F5344CB8AC3E}">
        <p14:creationId xmlns:p14="http://schemas.microsoft.com/office/powerpoint/2010/main" val="373861005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0" y="1532404"/>
            <a:ext cx="9144000" cy="4038667"/>
          </a:xfrm>
        </p:spPr>
        <p:txBody>
          <a:bodyPr>
            <a:normAutofit/>
          </a:bodyPr>
          <a:lstStyle/>
          <a:p>
            <a:pPr marL="0" marR="0" indent="0" algn="ctr">
              <a:lnSpc>
                <a:spcPct val="150000"/>
              </a:lnSpc>
              <a:spcBef>
                <a:spcPts val="0"/>
              </a:spcBef>
              <a:spcAft>
                <a:spcPts val="0"/>
              </a:spcAft>
              <a:buNone/>
            </a:pPr>
            <a:r>
              <a:rPr lang="en-US" sz="7500" dirty="0">
                <a:solidFill>
                  <a:srgbClr val="2E5797"/>
                </a:solidFill>
                <a:latin typeface="Feeling Passionate Personal Use" panose="02000500000000000000" pitchFamily="2" charset="0"/>
              </a:rPr>
              <a:t>I Surrender…</a:t>
            </a:r>
            <a:endParaRPr lang="en-US" sz="7500" dirty="0">
              <a:solidFill>
                <a:srgbClr val="2E5797"/>
              </a:solidFill>
              <a:effectLst/>
              <a:latin typeface="Feeling Passionate Personal Use" panose="02000500000000000000" pitchFamily="2" charset="0"/>
              <a:ea typeface="Calibri" panose="020F0502020204030204" pitchFamily="34" charset="0"/>
              <a:cs typeface="Times New Roman" panose="02020603050405020304" pitchFamily="18" charset="0"/>
            </a:endParaRPr>
          </a:p>
          <a:p>
            <a:pPr marL="514350" marR="0" indent="-514350">
              <a:lnSpc>
                <a:spcPct val="150000"/>
              </a:lnSpc>
              <a:spcBef>
                <a:spcPts val="0"/>
              </a:spcBef>
              <a:spcAft>
                <a:spcPts val="0"/>
              </a:spcAft>
              <a:buFont typeface="+mj-lt"/>
              <a:buAutoNum type="arabicPeriod"/>
            </a:pPr>
            <a:endParaRPr lang="en-US" sz="2800" dirty="0"/>
          </a:p>
        </p:txBody>
      </p:sp>
    </p:spTree>
    <p:extLst>
      <p:ext uri="{BB962C8B-B14F-4D97-AF65-F5344CB8AC3E}">
        <p14:creationId xmlns:p14="http://schemas.microsoft.com/office/powerpoint/2010/main" val="325184008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70BABF-055F-453E-90E7-CEEC670EA8D9}"/>
              </a:ext>
            </a:extLst>
          </p:cNvPr>
          <p:cNvSpPr>
            <a:spLocks noGrp="1"/>
          </p:cNvSpPr>
          <p:nvPr>
            <p:ph idx="1"/>
          </p:nvPr>
        </p:nvSpPr>
        <p:spPr>
          <a:xfrm>
            <a:off x="0" y="1532404"/>
            <a:ext cx="9144000" cy="4038667"/>
          </a:xfrm>
        </p:spPr>
        <p:txBody>
          <a:bodyPr>
            <a:normAutofit/>
          </a:bodyPr>
          <a:lstStyle/>
          <a:p>
            <a:pPr marL="0" marR="0" indent="0" algn="ctr">
              <a:lnSpc>
                <a:spcPct val="150000"/>
              </a:lnSpc>
              <a:spcBef>
                <a:spcPts val="0"/>
              </a:spcBef>
              <a:spcAft>
                <a:spcPts val="0"/>
              </a:spcAft>
              <a:buNone/>
            </a:pPr>
            <a:r>
              <a:rPr lang="en-US" sz="7500" baseline="30000" dirty="0">
                <a:solidFill>
                  <a:srgbClr val="2E5797"/>
                </a:solidFill>
                <a:latin typeface="Feeling Passionate Personal Use" panose="02000500000000000000" pitchFamily="2" charset="0"/>
              </a:rPr>
              <a:t>The </a:t>
            </a:r>
            <a:r>
              <a:rPr lang="en-US" sz="7500" dirty="0">
                <a:solidFill>
                  <a:srgbClr val="2E5797"/>
                </a:solidFill>
                <a:latin typeface="Feeling Passionate Personal Use" panose="02000500000000000000" pitchFamily="2" charset="0"/>
              </a:rPr>
              <a:t>Lord’s Supper</a:t>
            </a:r>
            <a:endParaRPr lang="en-US" sz="7500" dirty="0">
              <a:solidFill>
                <a:srgbClr val="2E5797"/>
              </a:solidFill>
              <a:effectLst/>
              <a:latin typeface="Feeling Passionate Personal Use" panose="02000500000000000000" pitchFamily="2" charset="0"/>
              <a:ea typeface="Calibri" panose="020F0502020204030204" pitchFamily="34" charset="0"/>
              <a:cs typeface="Times New Roman" panose="02020603050405020304" pitchFamily="18" charset="0"/>
            </a:endParaRPr>
          </a:p>
          <a:p>
            <a:pPr marL="514350" marR="0" indent="-514350">
              <a:lnSpc>
                <a:spcPct val="150000"/>
              </a:lnSpc>
              <a:spcBef>
                <a:spcPts val="0"/>
              </a:spcBef>
              <a:spcAft>
                <a:spcPts val="0"/>
              </a:spcAft>
              <a:buFont typeface="+mj-lt"/>
              <a:buAutoNum type="arabicPeriod"/>
            </a:pPr>
            <a:endParaRPr lang="en-US" sz="2800" dirty="0"/>
          </a:p>
        </p:txBody>
      </p:sp>
    </p:spTree>
    <p:extLst>
      <p:ext uri="{BB962C8B-B14F-4D97-AF65-F5344CB8AC3E}">
        <p14:creationId xmlns:p14="http://schemas.microsoft.com/office/powerpoint/2010/main" val="278359343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313F4-9336-4884-A902-69B2616C168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242D317-7B6B-4409-9D9E-A01328A07622}"/>
              </a:ext>
            </a:extLst>
          </p:cNvPr>
          <p:cNvSpPr>
            <a:spLocks noGrp="1"/>
          </p:cNvSpPr>
          <p:nvPr>
            <p:ph type="subTitle" idx="1"/>
          </p:nvPr>
        </p:nvSpPr>
        <p:spPr/>
        <p:txBody>
          <a:bodyPr/>
          <a:lstStyle/>
          <a:p>
            <a:endParaRPr lang="en-US"/>
          </a:p>
        </p:txBody>
      </p:sp>
      <p:pic>
        <p:nvPicPr>
          <p:cNvPr id="6" name="Picture 5" descr="Background pattern&#10;&#10;Description automatically generated">
            <a:extLst>
              <a:ext uri="{FF2B5EF4-FFF2-40B4-BE49-F238E27FC236}">
                <a16:creationId xmlns:a16="http://schemas.microsoft.com/office/drawing/2014/main" id="{FBBB6B2D-4EC5-4246-B343-01E18DF3C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29600" cy="5143500"/>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EE54ACC2-8510-4717-BDAC-5AF47B5E4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2303490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67905-6B0B-4C42-979C-668744E6FA4F}"/>
              </a:ext>
            </a:extLst>
          </p:cNvPr>
          <p:cNvSpPr>
            <a:spLocks noGrp="1"/>
          </p:cNvSpPr>
          <p:nvPr>
            <p:ph type="title"/>
          </p:nvPr>
        </p:nvSpPr>
        <p:spPr/>
        <p:txBody>
          <a:bodyPr>
            <a:normAutofit/>
          </a:bodyPr>
          <a:lstStyle/>
          <a:p>
            <a:r>
              <a:rPr lang="en-US" sz="5000" dirty="0"/>
              <a:t>WHAT’S YOUR 2021 WOTY?</a:t>
            </a:r>
          </a:p>
        </p:txBody>
      </p:sp>
      <p:pic>
        <p:nvPicPr>
          <p:cNvPr id="5" name="Picture 4">
            <a:extLst>
              <a:ext uri="{FF2B5EF4-FFF2-40B4-BE49-F238E27FC236}">
                <a16:creationId xmlns:a16="http://schemas.microsoft.com/office/drawing/2014/main" id="{D47FFFD1-EFB0-4194-BBDC-EEABCBC88DE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12" y="992385"/>
            <a:ext cx="6310119" cy="3930744"/>
          </a:xfrm>
          <a:prstGeom prst="rect">
            <a:avLst/>
          </a:prstGeom>
        </p:spPr>
      </p:pic>
      <p:sp>
        <p:nvSpPr>
          <p:cNvPr id="7" name="Rectangle 6">
            <a:extLst>
              <a:ext uri="{FF2B5EF4-FFF2-40B4-BE49-F238E27FC236}">
                <a16:creationId xmlns:a16="http://schemas.microsoft.com/office/drawing/2014/main" id="{9A40F104-283A-4C68-AE0B-DDAA905819FD}"/>
              </a:ext>
            </a:extLst>
          </p:cNvPr>
          <p:cNvSpPr/>
          <p:nvPr/>
        </p:nvSpPr>
        <p:spPr>
          <a:xfrm>
            <a:off x="6269126" y="1057340"/>
            <a:ext cx="2782104" cy="3639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F3297B1-2FB8-470E-B3E5-034D2EC8D90D}"/>
              </a:ext>
            </a:extLst>
          </p:cNvPr>
          <p:cNvSpPr txBox="1"/>
          <p:nvPr/>
        </p:nvSpPr>
        <p:spPr>
          <a:xfrm>
            <a:off x="6217918" y="1187832"/>
            <a:ext cx="2902260" cy="3508974"/>
          </a:xfrm>
          <a:prstGeom prst="rect">
            <a:avLst/>
          </a:prstGeom>
          <a:noFill/>
        </p:spPr>
        <p:txBody>
          <a:bodyPr wrap="square">
            <a:spAutoFit/>
          </a:bodyPr>
          <a:lstStyle/>
          <a:p>
            <a:pPr marL="0" marR="0" lvl="0" indent="0" algn="ctr" defTabSz="411480" rtl="0" eaLnBrk="1" fontAlgn="auto" latinLnBrk="0" hangingPunct="1">
              <a:lnSpc>
                <a:spcPct val="85000"/>
              </a:lnSpc>
              <a:spcBef>
                <a:spcPts val="0"/>
              </a:spcBef>
              <a:spcAft>
                <a:spcPts val="0"/>
              </a:spcAft>
              <a:buClrTx/>
              <a:buSzTx/>
              <a:buFontTx/>
              <a:buNone/>
              <a:tabLst/>
              <a:defRPr/>
            </a:pPr>
            <a:r>
              <a:rPr lang="en-US" sz="3800" b="1" i="1" dirty="0">
                <a:solidFill>
                  <a:schemeClr val="bg1"/>
                </a:solidFill>
                <a:latin typeface="Calibri"/>
              </a:rPr>
              <a:t>H</a:t>
            </a:r>
            <a:r>
              <a:rPr kumimoji="0" lang="en-US" sz="3800" b="1" i="1" u="none" strike="noStrike" kern="1200" cap="none" spc="0" normalizeH="0" baseline="0" noProof="0" dirty="0" err="1">
                <a:ln>
                  <a:noFill/>
                </a:ln>
                <a:solidFill>
                  <a:schemeClr val="bg1"/>
                </a:solidFill>
                <a:effectLst/>
                <a:uLnTx/>
                <a:uFillTx/>
                <a:latin typeface="Calibri"/>
                <a:ea typeface="+mn-ea"/>
                <a:cs typeface="+mn-cs"/>
              </a:rPr>
              <a:t>ere’s</a:t>
            </a:r>
            <a:r>
              <a:rPr kumimoji="0" lang="en-US" sz="3800" b="1" i="1" u="none" strike="noStrike" kern="1200" cap="none" spc="0" normalizeH="0" baseline="0" noProof="0" dirty="0">
                <a:ln>
                  <a:noFill/>
                </a:ln>
                <a:solidFill>
                  <a:schemeClr val="bg1"/>
                </a:solidFill>
                <a:effectLst/>
                <a:uLnTx/>
                <a:uFillTx/>
                <a:latin typeface="Calibri"/>
                <a:ea typeface="+mn-ea"/>
                <a:cs typeface="+mn-cs"/>
              </a:rPr>
              <a:t> our current Tallgrass 2021 WOTY word cloud! </a:t>
            </a:r>
            <a:br>
              <a:rPr kumimoji="0" lang="en-US" sz="1500" b="0" i="1" u="none" strike="noStrike" kern="1200" cap="none" spc="0" normalizeH="0" baseline="0" noProof="0" dirty="0">
                <a:ln>
                  <a:noFill/>
                </a:ln>
                <a:solidFill>
                  <a:schemeClr val="bg1"/>
                </a:solidFill>
                <a:effectLst/>
                <a:uLnTx/>
                <a:uFillTx/>
                <a:latin typeface="Calibri"/>
                <a:ea typeface="+mn-ea"/>
                <a:cs typeface="+mn-cs"/>
              </a:rPr>
            </a:br>
            <a:br>
              <a:rPr kumimoji="0" lang="en-US" sz="1500" b="0" i="1" u="none" strike="noStrike" kern="1200" cap="none" spc="0" normalizeH="0" baseline="0" noProof="0" dirty="0">
                <a:ln>
                  <a:noFill/>
                </a:ln>
                <a:solidFill>
                  <a:schemeClr val="bg1"/>
                </a:solidFill>
                <a:effectLst/>
                <a:uLnTx/>
                <a:uFillTx/>
                <a:latin typeface="Calibri"/>
                <a:ea typeface="+mn-ea"/>
                <a:cs typeface="+mn-cs"/>
              </a:rPr>
            </a:br>
            <a:r>
              <a:rPr kumimoji="0" lang="en-US" sz="2300" i="1" u="none" strike="noStrike" kern="1200" cap="none" spc="0" normalizeH="0" baseline="0" noProof="0" dirty="0">
                <a:ln>
                  <a:noFill/>
                </a:ln>
                <a:solidFill>
                  <a:schemeClr val="bg1"/>
                </a:solidFill>
                <a:effectLst/>
                <a:uLnTx/>
                <a:uFillTx/>
                <a:latin typeface="Calibri"/>
                <a:ea typeface="+mn-ea"/>
                <a:cs typeface="+mn-cs"/>
              </a:rPr>
              <a:t>Share yours at </a:t>
            </a:r>
            <a:r>
              <a:rPr kumimoji="0" lang="en-US" sz="2300" i="1" u="none" strike="noStrike" kern="1200" cap="none" spc="0" normalizeH="0" baseline="0" noProof="0" dirty="0" err="1">
                <a:ln>
                  <a:noFill/>
                </a:ln>
                <a:solidFill>
                  <a:schemeClr val="bg1"/>
                </a:solidFill>
                <a:effectLst/>
                <a:uLnTx/>
                <a:uFillTx/>
                <a:latin typeface="Calibri"/>
                <a:ea typeface="+mn-ea"/>
                <a:cs typeface="+mn-cs"/>
              </a:rPr>
              <a:t>tallgrass.church</a:t>
            </a:r>
            <a:r>
              <a:rPr kumimoji="0" lang="en-US" sz="2300" i="1" u="none" strike="noStrike" kern="1200" cap="none" spc="0" normalizeH="0" baseline="0" noProof="0" dirty="0">
                <a:ln>
                  <a:noFill/>
                </a:ln>
                <a:solidFill>
                  <a:schemeClr val="bg1"/>
                </a:solidFill>
                <a:effectLst/>
                <a:uLnTx/>
                <a:uFillTx/>
                <a:latin typeface="Calibri"/>
                <a:ea typeface="+mn-ea"/>
                <a:cs typeface="+mn-cs"/>
              </a:rPr>
              <a:t>/</a:t>
            </a:r>
            <a:r>
              <a:rPr kumimoji="0" lang="en-US" sz="2300" i="1" u="none" strike="noStrike" kern="1200" cap="none" spc="0" normalizeH="0" baseline="0" noProof="0" dirty="0" err="1">
                <a:ln>
                  <a:noFill/>
                </a:ln>
                <a:solidFill>
                  <a:schemeClr val="bg1"/>
                </a:solidFill>
                <a:effectLst/>
                <a:uLnTx/>
                <a:uFillTx/>
                <a:latin typeface="Calibri"/>
                <a:ea typeface="+mn-ea"/>
                <a:cs typeface="+mn-cs"/>
              </a:rPr>
              <a:t>woty</a:t>
            </a:r>
            <a:endParaRPr kumimoji="0" lang="en-US" sz="2300" i="1"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85162615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67905-6B0B-4C42-979C-668744E6FA4F}"/>
              </a:ext>
            </a:extLst>
          </p:cNvPr>
          <p:cNvSpPr>
            <a:spLocks noGrp="1"/>
          </p:cNvSpPr>
          <p:nvPr>
            <p:ph type="title"/>
          </p:nvPr>
        </p:nvSpPr>
        <p:spPr/>
        <p:txBody>
          <a:bodyPr/>
          <a:lstStyle/>
          <a:p>
            <a:endParaRPr lang="en-US">
              <a:solidFill>
                <a:schemeClr val="bg1"/>
              </a:solidFill>
            </a:endParaRPr>
          </a:p>
        </p:txBody>
      </p:sp>
      <p:pic>
        <p:nvPicPr>
          <p:cNvPr id="10" name="Content Placeholder 9">
            <a:extLst>
              <a:ext uri="{FF2B5EF4-FFF2-40B4-BE49-F238E27FC236}">
                <a16:creationId xmlns:a16="http://schemas.microsoft.com/office/drawing/2014/main" id="{9B93E346-8197-4C7F-851D-2904F5E2B2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5143500"/>
          </a:xfrm>
        </p:spPr>
      </p:pic>
      <p:sp>
        <p:nvSpPr>
          <p:cNvPr id="6" name="TextBox 5">
            <a:extLst>
              <a:ext uri="{FF2B5EF4-FFF2-40B4-BE49-F238E27FC236}">
                <a16:creationId xmlns:a16="http://schemas.microsoft.com/office/drawing/2014/main" id="{4F3297B1-2FB8-470E-B3E5-034D2EC8D90D}"/>
              </a:ext>
            </a:extLst>
          </p:cNvPr>
          <p:cNvSpPr txBox="1"/>
          <p:nvPr/>
        </p:nvSpPr>
        <p:spPr>
          <a:xfrm>
            <a:off x="-221276" y="4266443"/>
            <a:ext cx="9564268" cy="775469"/>
          </a:xfrm>
          <a:prstGeom prst="rect">
            <a:avLst/>
          </a:prstGeom>
          <a:noFill/>
        </p:spPr>
        <p:txBody>
          <a:bodyPr wrap="square">
            <a:spAutoFit/>
          </a:bodyPr>
          <a:lstStyle/>
          <a:p>
            <a:pPr marL="0" marR="0" lvl="0" indent="0" algn="ctr" defTabSz="411480" rtl="0" eaLnBrk="1" fontAlgn="auto" latinLnBrk="0" hangingPunct="1">
              <a:lnSpc>
                <a:spcPct val="85000"/>
              </a:lnSpc>
              <a:spcBef>
                <a:spcPts val="0"/>
              </a:spcBef>
              <a:spcAft>
                <a:spcPts val="0"/>
              </a:spcAft>
              <a:buClrTx/>
              <a:buSzTx/>
              <a:buFontTx/>
              <a:buNone/>
              <a:tabLst/>
              <a:defRPr/>
            </a:pPr>
            <a:r>
              <a:rPr kumimoji="0" lang="en-US" sz="2600" b="1" u="none" strike="noStrike" kern="1200" cap="none" spc="0" normalizeH="0" baseline="0" noProof="0" dirty="0">
                <a:ln>
                  <a:noFill/>
                </a:ln>
                <a:solidFill>
                  <a:schemeClr val="bg1"/>
                </a:solidFill>
                <a:effectLst/>
                <a:uLnTx/>
                <a:uFillTx/>
                <a:latin typeface="Calibri"/>
                <a:ea typeface="+mn-ea"/>
                <a:cs typeface="+mn-cs"/>
              </a:rPr>
              <a:t>A </a:t>
            </a:r>
            <a:r>
              <a:rPr kumimoji="0" lang="en-US" sz="2600" b="1" u="sng" strike="noStrike" kern="1200" cap="none" spc="0" normalizeH="0" baseline="0" noProof="0" dirty="0">
                <a:ln>
                  <a:noFill/>
                </a:ln>
                <a:solidFill>
                  <a:schemeClr val="bg1"/>
                </a:solidFill>
                <a:effectLst/>
                <a:uLnTx/>
                <a:uFillTx/>
                <a:latin typeface="Calibri"/>
                <a:ea typeface="+mn-ea"/>
                <a:cs typeface="+mn-cs"/>
              </a:rPr>
              <a:t>FREE</a:t>
            </a:r>
            <a:r>
              <a:rPr kumimoji="0" lang="en-US" sz="2600" b="1" u="none" strike="noStrike" kern="1200" cap="none" spc="0" normalizeH="0" baseline="0" noProof="0" dirty="0">
                <a:ln>
                  <a:noFill/>
                </a:ln>
                <a:solidFill>
                  <a:schemeClr val="bg1"/>
                </a:solidFill>
                <a:effectLst/>
                <a:uLnTx/>
                <a:uFillTx/>
                <a:latin typeface="Calibri"/>
                <a:ea typeface="+mn-ea"/>
                <a:cs typeface="+mn-cs"/>
              </a:rPr>
              <a:t> ZOOM EQUIPPING COURSE </a:t>
            </a:r>
            <a:r>
              <a:rPr kumimoji="0" lang="en-US" sz="2600" b="1" u="sng" strike="noStrike" kern="1200" cap="none" spc="0" normalizeH="0" baseline="0" noProof="0" dirty="0">
                <a:ln>
                  <a:noFill/>
                </a:ln>
                <a:solidFill>
                  <a:schemeClr val="bg1"/>
                </a:solidFill>
                <a:effectLst/>
                <a:uLnTx/>
                <a:uFillTx/>
                <a:latin typeface="Calibri"/>
                <a:ea typeface="+mn-ea"/>
                <a:cs typeface="+mn-cs"/>
              </a:rPr>
              <a:t>FOR ALL</a:t>
            </a:r>
            <a:r>
              <a:rPr kumimoji="0" lang="en-US" sz="2600" b="1" u="none" strike="noStrike" kern="1200" cap="none" spc="0" normalizeH="0" baseline="0" noProof="0" dirty="0">
                <a:ln>
                  <a:noFill/>
                </a:ln>
                <a:solidFill>
                  <a:schemeClr val="bg1"/>
                </a:solidFill>
                <a:effectLst/>
                <a:uLnTx/>
                <a:uFillTx/>
                <a:latin typeface="Calibri"/>
                <a:ea typeface="+mn-ea"/>
                <a:cs typeface="+mn-cs"/>
              </a:rPr>
              <a:t> TALLGRASS ADULTS</a:t>
            </a:r>
            <a:br>
              <a:rPr kumimoji="0" lang="en-US" sz="2600" b="1" u="none" strike="noStrike" kern="1200" cap="none" spc="0" normalizeH="0" baseline="0" noProof="0" dirty="0">
                <a:ln>
                  <a:noFill/>
                </a:ln>
                <a:solidFill>
                  <a:schemeClr val="bg1"/>
                </a:solidFill>
                <a:effectLst/>
                <a:uLnTx/>
                <a:uFillTx/>
                <a:latin typeface="Calibri"/>
                <a:ea typeface="+mn-ea"/>
                <a:cs typeface="+mn-cs"/>
              </a:rPr>
            </a:br>
            <a:r>
              <a:rPr kumimoji="0" lang="en-US" sz="2600" b="1" u="none" strike="noStrike" kern="1200" cap="none" spc="0" normalizeH="0" baseline="0" noProof="0" dirty="0">
                <a:ln>
                  <a:noFill/>
                </a:ln>
                <a:solidFill>
                  <a:schemeClr val="bg1"/>
                </a:solidFill>
                <a:effectLst/>
                <a:uLnTx/>
                <a:uFillTx/>
                <a:latin typeface="Calibri"/>
                <a:ea typeface="+mn-ea"/>
                <a:cs typeface="+mn-cs"/>
              </a:rPr>
              <a:t>FROM PURE DESIRE MINISTRIES</a:t>
            </a:r>
          </a:p>
        </p:txBody>
      </p:sp>
      <p:sp>
        <p:nvSpPr>
          <p:cNvPr id="14" name="TextBox 13">
            <a:extLst>
              <a:ext uri="{FF2B5EF4-FFF2-40B4-BE49-F238E27FC236}">
                <a16:creationId xmlns:a16="http://schemas.microsoft.com/office/drawing/2014/main" id="{00106E32-0D20-468A-8B41-5DAC10318F69}"/>
              </a:ext>
            </a:extLst>
          </p:cNvPr>
          <p:cNvSpPr txBox="1"/>
          <p:nvPr/>
        </p:nvSpPr>
        <p:spPr>
          <a:xfrm>
            <a:off x="85454" y="177807"/>
            <a:ext cx="8973092" cy="661720"/>
          </a:xfrm>
          <a:prstGeom prst="rect">
            <a:avLst/>
          </a:prstGeom>
          <a:noFill/>
        </p:spPr>
        <p:txBody>
          <a:bodyPr wrap="square">
            <a:spAutoFit/>
          </a:bodyPr>
          <a:lstStyle/>
          <a:p>
            <a:pPr algn="ctr"/>
            <a:r>
              <a:rPr kumimoji="0" lang="en-US" sz="3700" b="1" i="0" u="none" strike="noStrike" kern="1200" cap="none" spc="0" normalizeH="0" baseline="0" noProof="0" dirty="0">
                <a:ln>
                  <a:noFill/>
                </a:ln>
                <a:solidFill>
                  <a:prstClr val="white"/>
                </a:solidFill>
                <a:effectLst/>
                <a:uLnTx/>
                <a:uFillTx/>
                <a:latin typeface="Calibri"/>
                <a:ea typeface="+mn-ea"/>
                <a:cs typeface="+mn-cs"/>
              </a:rPr>
              <a:t>STARTING FEBRUARY 11</a:t>
            </a:r>
            <a:endParaRPr lang="en-US" dirty="0"/>
          </a:p>
        </p:txBody>
      </p:sp>
    </p:spTree>
    <p:extLst>
      <p:ext uri="{BB962C8B-B14F-4D97-AF65-F5344CB8AC3E}">
        <p14:creationId xmlns:p14="http://schemas.microsoft.com/office/powerpoint/2010/main" val="259630373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F022-4DC3-497A-99A8-3E7D90AEC9E4}"/>
              </a:ext>
            </a:extLst>
          </p:cNvPr>
          <p:cNvSpPr>
            <a:spLocks noGrp="1"/>
          </p:cNvSpPr>
          <p:nvPr>
            <p:ph type="title"/>
          </p:nvPr>
        </p:nvSpPr>
        <p:spPr/>
        <p:txBody>
          <a:bodyPr/>
          <a:lstStyle/>
          <a:p>
            <a:endParaRPr lang="en-US"/>
          </a:p>
        </p:txBody>
      </p:sp>
      <p:sp>
        <p:nvSpPr>
          <p:cNvPr id="10" name="TextBox 9">
            <a:extLst>
              <a:ext uri="{FF2B5EF4-FFF2-40B4-BE49-F238E27FC236}">
                <a16:creationId xmlns:a16="http://schemas.microsoft.com/office/drawing/2014/main" id="{3917EC99-AA97-4C46-98E9-E53D24BB4126}"/>
              </a:ext>
            </a:extLst>
          </p:cNvPr>
          <p:cNvSpPr txBox="1"/>
          <p:nvPr/>
        </p:nvSpPr>
        <p:spPr>
          <a:xfrm>
            <a:off x="1405869" y="4591304"/>
            <a:ext cx="7652677" cy="438582"/>
          </a:xfrm>
          <a:prstGeom prst="rect">
            <a:avLst/>
          </a:prstGeom>
          <a:noFill/>
        </p:spPr>
        <p:txBody>
          <a:bodyPr wrap="square" rtlCol="0">
            <a:spAutoFit/>
          </a:bodyPr>
          <a:lstStyle/>
          <a:p>
            <a:pPr marL="0" marR="0" lvl="0" indent="0" algn="l" defTabSz="411480" rtl="0" eaLnBrk="1" fontAlgn="auto" latinLnBrk="0" hangingPunct="1">
              <a:lnSpc>
                <a:spcPct val="100000"/>
              </a:lnSpc>
              <a:spcBef>
                <a:spcPts val="0"/>
              </a:spcBef>
              <a:spcAft>
                <a:spcPts val="0"/>
              </a:spcAft>
              <a:buClrTx/>
              <a:buSzTx/>
              <a:buFontTx/>
              <a:buNone/>
              <a:tabLst/>
              <a:defRPr/>
            </a:pPr>
            <a:r>
              <a:rPr kumimoji="0" lang="en-US" sz="2250" b="1" i="0" u="none" strike="noStrike" kern="1200" cap="none" spc="0" normalizeH="0" baseline="0" noProof="0" dirty="0">
                <a:ln>
                  <a:noFill/>
                </a:ln>
                <a:solidFill>
                  <a:srgbClr val="FF0000"/>
                </a:solidFill>
                <a:effectLst/>
                <a:uLnTx/>
                <a:uFillTx/>
                <a:latin typeface="Calibri"/>
                <a:ea typeface="+mn-ea"/>
                <a:cs typeface="+mn-cs"/>
              </a:rPr>
              <a:t>GRAB A BOOK AND GUIDE ON THE RESOURCE TABLE</a:t>
            </a:r>
          </a:p>
        </p:txBody>
      </p:sp>
      <p:sp>
        <p:nvSpPr>
          <p:cNvPr id="3" name="Rectangle 2">
            <a:extLst>
              <a:ext uri="{FF2B5EF4-FFF2-40B4-BE49-F238E27FC236}">
                <a16:creationId xmlns:a16="http://schemas.microsoft.com/office/drawing/2014/main" id="{31081531-82A1-4632-BA2D-4B24AE800337}"/>
              </a:ext>
            </a:extLst>
          </p:cNvPr>
          <p:cNvSpPr/>
          <p:nvPr/>
        </p:nvSpPr>
        <p:spPr>
          <a:xfrm>
            <a:off x="-340467" y="2811294"/>
            <a:ext cx="10245412" cy="1070042"/>
          </a:xfrm>
          <a:prstGeom prst="rect">
            <a:avLst/>
          </a:prstGeom>
          <a:solidFill>
            <a:srgbClr val="99C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1480" rtl="0" eaLnBrk="1" fontAlgn="auto" latinLnBrk="0" hangingPunct="1">
              <a:lnSpc>
                <a:spcPct val="100000"/>
              </a:lnSpc>
              <a:spcBef>
                <a:spcPts val="0"/>
              </a:spcBef>
              <a:spcAft>
                <a:spcPts val="0"/>
              </a:spcAft>
              <a:buClrTx/>
              <a:buSzTx/>
              <a:buFontTx/>
              <a:buNone/>
              <a:tabLst/>
              <a:defRPr/>
            </a:pPr>
            <a:endParaRPr kumimoji="0" lang="en-US" sz="1620" b="0" i="0" u="none" strike="noStrike" kern="1200" cap="none" spc="0" normalizeH="0" baseline="0" noProof="0">
              <a:ln>
                <a:noFill/>
              </a:ln>
              <a:solidFill>
                <a:prstClr val="white"/>
              </a:solidFill>
              <a:effectLst/>
              <a:uLnTx/>
              <a:uFillTx/>
              <a:latin typeface="Calibri"/>
              <a:ea typeface="+mn-ea"/>
              <a:cs typeface="+mn-cs"/>
            </a:endParaRPr>
          </a:p>
        </p:txBody>
      </p:sp>
      <p:pic>
        <p:nvPicPr>
          <p:cNvPr id="9" name="Content Placeholder 8" descr="A picture containing graphical user interface&#10;&#10;Description automatically generated">
            <a:extLst>
              <a:ext uri="{FF2B5EF4-FFF2-40B4-BE49-F238E27FC236}">
                <a16:creationId xmlns:a16="http://schemas.microsoft.com/office/drawing/2014/main" id="{BDAEA8FB-2D44-44F8-9945-6BFE255617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641223"/>
            <a:ext cx="6858000" cy="3861054"/>
          </a:xfrm>
        </p:spPr>
      </p:pic>
    </p:spTree>
    <p:extLst>
      <p:ext uri="{BB962C8B-B14F-4D97-AF65-F5344CB8AC3E}">
        <p14:creationId xmlns:p14="http://schemas.microsoft.com/office/powerpoint/2010/main" val="83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posing for a photo in a field&#10;&#10;Description automatically generated with medium confidence">
            <a:extLst>
              <a:ext uri="{FF2B5EF4-FFF2-40B4-BE49-F238E27FC236}">
                <a16:creationId xmlns:a16="http://schemas.microsoft.com/office/drawing/2014/main" id="{34F613BC-42C6-497A-BE14-1E85180371B4}"/>
              </a:ext>
            </a:extLst>
          </p:cNvPr>
          <p:cNvPicPr>
            <a:picLocks noChangeAspect="1"/>
          </p:cNvPicPr>
          <p:nvPr/>
        </p:nvPicPr>
        <p:blipFill rotWithShape="1">
          <a:blip r:embed="rId2">
            <a:extLst>
              <a:ext uri="{28A0092B-C50C-407E-A947-70E740481C1C}">
                <a14:useLocalDpi xmlns:a14="http://schemas.microsoft.com/office/drawing/2010/main" val="0"/>
              </a:ext>
            </a:extLst>
          </a:blip>
          <a:srcRect b="25014"/>
          <a:stretch/>
        </p:blipFill>
        <p:spPr>
          <a:xfrm>
            <a:off x="20" y="961"/>
            <a:ext cx="9143980" cy="5142539"/>
          </a:xfrm>
          <a:prstGeom prst="rect">
            <a:avLst/>
          </a:prstGeom>
        </p:spPr>
      </p:pic>
      <p:sp>
        <p:nvSpPr>
          <p:cNvPr id="4" name="TextBox 3">
            <a:extLst>
              <a:ext uri="{FF2B5EF4-FFF2-40B4-BE49-F238E27FC236}">
                <a16:creationId xmlns:a16="http://schemas.microsoft.com/office/drawing/2014/main" id="{51B9896A-043A-4C51-905B-401D6EAB6F44}"/>
              </a:ext>
            </a:extLst>
          </p:cNvPr>
          <p:cNvSpPr txBox="1"/>
          <p:nvPr/>
        </p:nvSpPr>
        <p:spPr>
          <a:xfrm>
            <a:off x="3718559" y="4389119"/>
            <a:ext cx="6637867" cy="646331"/>
          </a:xfrm>
          <a:prstGeom prst="rect">
            <a:avLst/>
          </a:prstGeom>
          <a:noFill/>
        </p:spPr>
        <p:txBody>
          <a:bodyPr wrap="square" rtlCol="0">
            <a:spAutoFit/>
          </a:bodyPr>
          <a:lstStyle/>
          <a:p>
            <a:r>
              <a:rPr lang="en-US" sz="3600" dirty="0">
                <a:solidFill>
                  <a:schemeClr val="bg1"/>
                </a:solidFill>
                <a:latin typeface="Feeling Passionate Personal Use" panose="02000500000000000000" pitchFamily="2" charset="0"/>
              </a:rPr>
              <a:t>Ricky </a:t>
            </a:r>
            <a:r>
              <a:rPr lang="en-US" sz="3600" dirty="0" err="1">
                <a:solidFill>
                  <a:schemeClr val="bg1"/>
                </a:solidFill>
                <a:latin typeface="Feeling Passionate Personal Use" panose="02000500000000000000" pitchFamily="2" charset="0"/>
              </a:rPr>
              <a:t>Greeve</a:t>
            </a:r>
            <a:r>
              <a:rPr lang="en-US" sz="3600" dirty="0">
                <a:solidFill>
                  <a:schemeClr val="bg1"/>
                </a:solidFill>
                <a:latin typeface="Feeling Passionate Personal Use" panose="02000500000000000000" pitchFamily="2" charset="0"/>
              </a:rPr>
              <a:t> and family</a:t>
            </a:r>
          </a:p>
        </p:txBody>
      </p:sp>
    </p:spTree>
    <p:extLst>
      <p:ext uri="{BB962C8B-B14F-4D97-AF65-F5344CB8AC3E}">
        <p14:creationId xmlns:p14="http://schemas.microsoft.com/office/powerpoint/2010/main" val="241050671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family posing for a photo&#10;&#10;Description automatically generated with medium confidence">
            <a:extLst>
              <a:ext uri="{FF2B5EF4-FFF2-40B4-BE49-F238E27FC236}">
                <a16:creationId xmlns:a16="http://schemas.microsoft.com/office/drawing/2014/main" id="{F87F3773-4B2B-42E2-AABE-CEB0E2D44D5B}"/>
              </a:ext>
            </a:extLst>
          </p:cNvPr>
          <p:cNvPicPr>
            <a:picLocks noChangeAspect="1"/>
          </p:cNvPicPr>
          <p:nvPr/>
        </p:nvPicPr>
        <p:blipFill rotWithShape="1">
          <a:blip r:embed="rId2">
            <a:extLst>
              <a:ext uri="{28A0092B-C50C-407E-A947-70E740481C1C}">
                <a14:useLocalDpi xmlns:a14="http://schemas.microsoft.com/office/drawing/2010/main" val="0"/>
              </a:ext>
            </a:extLst>
          </a:blip>
          <a:srcRect b="25014"/>
          <a:stretch/>
        </p:blipFill>
        <p:spPr>
          <a:xfrm>
            <a:off x="20" y="961"/>
            <a:ext cx="9143980" cy="5142539"/>
          </a:xfrm>
          <a:prstGeom prst="rect">
            <a:avLst/>
          </a:prstGeom>
        </p:spPr>
      </p:pic>
      <p:sp>
        <p:nvSpPr>
          <p:cNvPr id="5" name="TextBox 4">
            <a:extLst>
              <a:ext uri="{FF2B5EF4-FFF2-40B4-BE49-F238E27FC236}">
                <a16:creationId xmlns:a16="http://schemas.microsoft.com/office/drawing/2014/main" id="{FB0B45DF-7632-41F0-A3A7-DB795FC616B6}"/>
              </a:ext>
            </a:extLst>
          </p:cNvPr>
          <p:cNvSpPr txBox="1"/>
          <p:nvPr/>
        </p:nvSpPr>
        <p:spPr>
          <a:xfrm>
            <a:off x="101604" y="4403875"/>
            <a:ext cx="6637867" cy="646331"/>
          </a:xfrm>
          <a:prstGeom prst="rect">
            <a:avLst/>
          </a:prstGeom>
          <a:noFill/>
        </p:spPr>
        <p:txBody>
          <a:bodyPr wrap="square" rtlCol="0">
            <a:spAutoFit/>
          </a:bodyPr>
          <a:lstStyle/>
          <a:p>
            <a:r>
              <a:rPr lang="en-US" sz="3600" dirty="0">
                <a:solidFill>
                  <a:schemeClr val="bg1"/>
                </a:solidFill>
                <a:latin typeface="Feeling Passionate Personal Use" panose="02000500000000000000" pitchFamily="2" charset="0"/>
              </a:rPr>
              <a:t>David </a:t>
            </a:r>
            <a:r>
              <a:rPr lang="en-US" sz="3600" dirty="0" err="1">
                <a:solidFill>
                  <a:schemeClr val="bg1"/>
                </a:solidFill>
                <a:latin typeface="Feeling Passionate Personal Use" panose="02000500000000000000" pitchFamily="2" charset="0"/>
              </a:rPr>
              <a:t>Renberg</a:t>
            </a:r>
            <a:r>
              <a:rPr lang="en-US" sz="3600" dirty="0">
                <a:solidFill>
                  <a:schemeClr val="bg1"/>
                </a:solidFill>
                <a:latin typeface="Feeling Passionate Personal Use" panose="02000500000000000000" pitchFamily="2" charset="0"/>
              </a:rPr>
              <a:t> and family</a:t>
            </a:r>
          </a:p>
        </p:txBody>
      </p:sp>
    </p:spTree>
    <p:extLst>
      <p:ext uri="{BB962C8B-B14F-4D97-AF65-F5344CB8AC3E}">
        <p14:creationId xmlns:p14="http://schemas.microsoft.com/office/powerpoint/2010/main" val="287400355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AD048-720E-47CE-9A43-658E55AE02A5}"/>
              </a:ext>
            </a:extLst>
          </p:cNvPr>
          <p:cNvSpPr>
            <a:spLocks noGrp="1"/>
          </p:cNvSpPr>
          <p:nvPr>
            <p:ph type="title"/>
          </p:nvPr>
        </p:nvSpPr>
        <p:spPr/>
        <p:txBody>
          <a:bodyPr>
            <a:noAutofit/>
          </a:bodyPr>
          <a:lstStyle/>
          <a:p>
            <a:r>
              <a:rPr lang="en-US" dirty="0"/>
              <a:t>TALLGRASS LEADERSHIP</a:t>
            </a:r>
          </a:p>
        </p:txBody>
      </p:sp>
      <p:pic>
        <p:nvPicPr>
          <p:cNvPr id="1026" name="Picture 2" descr="geldarts2017-2">
            <a:extLst>
              <a:ext uri="{FF2B5EF4-FFF2-40B4-BE49-F238E27FC236}">
                <a16:creationId xmlns:a16="http://schemas.microsoft.com/office/drawing/2014/main" id="{A6A3FB29-F1F3-4E55-8308-924D73F8A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888" t="2484" r="55504" b="66087"/>
          <a:stretch>
            <a:fillRect/>
          </a:stretch>
        </p:blipFill>
        <p:spPr bwMode="auto">
          <a:xfrm>
            <a:off x="2987542" y="949898"/>
            <a:ext cx="1060192" cy="15054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7" name="Picture 3" descr="IMG-1457">
            <a:extLst>
              <a:ext uri="{FF2B5EF4-FFF2-40B4-BE49-F238E27FC236}">
                <a16:creationId xmlns:a16="http://schemas.microsoft.com/office/drawing/2014/main" id="{A8D154EF-D8D7-4B8C-98C9-BB4DBE3DF5B7}"/>
              </a:ext>
            </a:extLst>
          </p:cNvPr>
          <p:cNvPicPr>
            <a:picLocks noChangeAspect="1" noChangeArrowheads="1"/>
          </p:cNvPicPr>
          <p:nvPr/>
        </p:nvPicPr>
        <p:blipFill>
          <a:blip r:embed="rId4" cstate="print">
            <a:lum bright="4000"/>
            <a:extLst>
              <a:ext uri="{28A0092B-C50C-407E-A947-70E740481C1C}">
                <a14:useLocalDpi xmlns:a14="http://schemas.microsoft.com/office/drawing/2010/main" val="0"/>
              </a:ext>
            </a:extLst>
          </a:blip>
          <a:srcRect l="18164" t="9325" r="13136" b="1820"/>
          <a:stretch>
            <a:fillRect/>
          </a:stretch>
        </p:blipFill>
        <p:spPr bwMode="auto">
          <a:xfrm>
            <a:off x="959329" y="931070"/>
            <a:ext cx="1175626" cy="15195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8" name="Picture 4" descr="GoodmansRon2016">
            <a:extLst>
              <a:ext uri="{FF2B5EF4-FFF2-40B4-BE49-F238E27FC236}">
                <a16:creationId xmlns:a16="http://schemas.microsoft.com/office/drawing/2014/main" id="{406B367B-E3B7-47EE-B3FE-59F72B5580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466" r="41447" b="48605"/>
          <a:stretch>
            <a:fillRect/>
          </a:stretch>
        </p:blipFill>
        <p:spPr bwMode="auto">
          <a:xfrm>
            <a:off x="921053" y="2988683"/>
            <a:ext cx="1271715" cy="15260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9" name="Picture 5" descr="greeves">
            <a:extLst>
              <a:ext uri="{FF2B5EF4-FFF2-40B4-BE49-F238E27FC236}">
                <a16:creationId xmlns:a16="http://schemas.microsoft.com/office/drawing/2014/main" id="{FB130AC2-5988-4B6B-8C5F-179486A22BAD}"/>
              </a:ext>
            </a:extLst>
          </p:cNvPr>
          <p:cNvPicPr>
            <a:picLocks noChangeAspect="1" noChangeArrowheads="1"/>
          </p:cNvPicPr>
          <p:nvPr/>
        </p:nvPicPr>
        <p:blipFill>
          <a:blip r:embed="rId6">
            <a:lum bright="4000" contrast="12000"/>
            <a:extLst>
              <a:ext uri="{28A0092B-C50C-407E-A947-70E740481C1C}">
                <a14:useLocalDpi xmlns:a14="http://schemas.microsoft.com/office/drawing/2010/main" val="0"/>
              </a:ext>
            </a:extLst>
          </a:blip>
          <a:srcRect l="53577" t="35957" r="35083" b="54059"/>
          <a:stretch>
            <a:fillRect/>
          </a:stretch>
        </p:blipFill>
        <p:spPr bwMode="auto">
          <a:xfrm>
            <a:off x="2984262" y="2987360"/>
            <a:ext cx="1174450" cy="1547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0" name="Picture 6" descr="Renbergs2018-portrait">
            <a:extLst>
              <a:ext uri="{FF2B5EF4-FFF2-40B4-BE49-F238E27FC236}">
                <a16:creationId xmlns:a16="http://schemas.microsoft.com/office/drawing/2014/main" id="{C9D01816-8D6C-4463-ADA8-D3CBE5B00925}"/>
              </a:ext>
            </a:extLst>
          </p:cNvPr>
          <p:cNvPicPr>
            <a:picLocks noChangeAspect="1" noChangeArrowheads="1"/>
          </p:cNvPicPr>
          <p:nvPr/>
        </p:nvPicPr>
        <p:blipFill>
          <a:blip r:embed="rId7">
            <a:lum bright="4000" contrast="2000"/>
            <a:extLst>
              <a:ext uri="{28A0092B-C50C-407E-A947-70E740481C1C}">
                <a14:useLocalDpi xmlns:a14="http://schemas.microsoft.com/office/drawing/2010/main" val="0"/>
              </a:ext>
            </a:extLst>
          </a:blip>
          <a:srcRect l="40891" t="34813" r="48122" b="54994"/>
          <a:stretch>
            <a:fillRect/>
          </a:stretch>
        </p:blipFill>
        <p:spPr bwMode="auto">
          <a:xfrm>
            <a:off x="4932181" y="2958211"/>
            <a:ext cx="1187070" cy="1547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31" name="Picture 7" descr="oglesbys2017">
            <a:extLst>
              <a:ext uri="{FF2B5EF4-FFF2-40B4-BE49-F238E27FC236}">
                <a16:creationId xmlns:a16="http://schemas.microsoft.com/office/drawing/2014/main" id="{90073F8D-3296-4EFF-B844-67FDAA4D48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5148" t="2304" r="46638" b="42271"/>
          <a:stretch>
            <a:fillRect/>
          </a:stretch>
        </p:blipFill>
        <p:spPr bwMode="auto">
          <a:xfrm>
            <a:off x="6930834" y="953682"/>
            <a:ext cx="1027022" cy="15087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3" name="Picture 12">
            <a:extLst>
              <a:ext uri="{FF2B5EF4-FFF2-40B4-BE49-F238E27FC236}">
                <a16:creationId xmlns:a16="http://schemas.microsoft.com/office/drawing/2014/main" id="{6E46FC4F-25BD-429A-A7CC-23126D2EA3CA}"/>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2000"/>
                    </a14:imgEffect>
                    <a14:imgEffect>
                      <a14:colorTemperature colorTemp="6000"/>
                    </a14:imgEffect>
                    <a14:imgEffect>
                      <a14:brightnessContrast bright="9000" contrast="9000"/>
                    </a14:imgEffect>
                  </a14:imgLayer>
                </a14:imgProps>
              </a:ext>
              <a:ext uri="{28A0092B-C50C-407E-A947-70E740481C1C}">
                <a14:useLocalDpi xmlns:a14="http://schemas.microsoft.com/office/drawing/2010/main" val="0"/>
              </a:ext>
            </a:extLst>
          </a:blip>
          <a:srcRect l="56193" t="27022" r="24186" b="57491"/>
          <a:stretch/>
        </p:blipFill>
        <p:spPr>
          <a:xfrm>
            <a:off x="4871539" y="956099"/>
            <a:ext cx="1272041" cy="1506306"/>
          </a:xfrm>
          <a:prstGeom prst="rect">
            <a:avLst/>
          </a:prstGeom>
        </p:spPr>
      </p:pic>
      <p:sp>
        <p:nvSpPr>
          <p:cNvPr id="15" name="TextBox 14">
            <a:extLst>
              <a:ext uri="{FF2B5EF4-FFF2-40B4-BE49-F238E27FC236}">
                <a16:creationId xmlns:a16="http://schemas.microsoft.com/office/drawing/2014/main" id="{5FAE2331-1179-461E-8966-FA83B0CAD176}"/>
              </a:ext>
            </a:extLst>
          </p:cNvPr>
          <p:cNvSpPr txBox="1"/>
          <p:nvPr/>
        </p:nvSpPr>
        <p:spPr>
          <a:xfrm>
            <a:off x="743836" y="2414957"/>
            <a:ext cx="1576709" cy="530915"/>
          </a:xfrm>
          <a:prstGeom prst="rect">
            <a:avLst/>
          </a:prstGeom>
          <a:noFill/>
        </p:spPr>
        <p:txBody>
          <a:bodyPr wrap="square" rtlCol="0">
            <a:spAutoFit/>
          </a:bodyPr>
          <a:lstStyle/>
          <a:p>
            <a:pPr algn="ctr" defTabSz="342900">
              <a:defRPr/>
            </a:pPr>
            <a:r>
              <a:rPr lang="en-US" sz="1500" b="1" cap="all" dirty="0">
                <a:solidFill>
                  <a:srgbClr val="305696"/>
                </a:solidFill>
                <a:latin typeface="Calibri" panose="020F0502020204030204"/>
              </a:rPr>
              <a:t>Ben Deaver</a:t>
            </a:r>
            <a:br>
              <a:rPr lang="en-US" sz="1500" dirty="0">
                <a:solidFill>
                  <a:prstClr val="black"/>
                </a:solidFill>
                <a:latin typeface="Calibri" panose="020F0502020204030204"/>
              </a:rPr>
            </a:br>
            <a:r>
              <a:rPr lang="en-US" sz="1350" dirty="0">
                <a:solidFill>
                  <a:prstClr val="black"/>
                </a:solidFill>
                <a:latin typeface="Calibri" panose="020F0502020204030204"/>
              </a:rPr>
              <a:t>Lead Pastor, Elder</a:t>
            </a:r>
          </a:p>
        </p:txBody>
      </p:sp>
      <p:sp>
        <p:nvSpPr>
          <p:cNvPr id="23" name="TextBox 22">
            <a:extLst>
              <a:ext uri="{FF2B5EF4-FFF2-40B4-BE49-F238E27FC236}">
                <a16:creationId xmlns:a16="http://schemas.microsoft.com/office/drawing/2014/main" id="{6C156B47-F8C6-4D25-BE98-84C509D1440B}"/>
              </a:ext>
            </a:extLst>
          </p:cNvPr>
          <p:cNvSpPr txBox="1"/>
          <p:nvPr/>
        </p:nvSpPr>
        <p:spPr>
          <a:xfrm>
            <a:off x="2604132" y="2428756"/>
            <a:ext cx="1889919" cy="530915"/>
          </a:xfrm>
          <a:prstGeom prst="rect">
            <a:avLst/>
          </a:prstGeom>
          <a:noFill/>
        </p:spPr>
        <p:txBody>
          <a:bodyPr wrap="square" rtlCol="0">
            <a:spAutoFit/>
          </a:bodyPr>
          <a:lstStyle/>
          <a:p>
            <a:pPr algn="ctr" defTabSz="342900">
              <a:defRPr/>
            </a:pPr>
            <a:r>
              <a:rPr lang="en-US" sz="1500" b="1" cap="all" dirty="0">
                <a:solidFill>
                  <a:srgbClr val="305696"/>
                </a:solidFill>
                <a:latin typeface="Calibri" panose="020F0502020204030204"/>
              </a:rPr>
              <a:t>Dave Geldart</a:t>
            </a:r>
            <a:br>
              <a:rPr lang="en-US" sz="1650" b="1" cap="all" dirty="0">
                <a:solidFill>
                  <a:srgbClr val="305696"/>
                </a:solidFill>
                <a:latin typeface="Calibri" panose="020F0502020204030204"/>
              </a:rPr>
            </a:br>
            <a:r>
              <a:rPr lang="en-US" sz="1350" dirty="0">
                <a:solidFill>
                  <a:prstClr val="black"/>
                </a:solidFill>
                <a:latin typeface="Calibri" panose="020F0502020204030204"/>
              </a:rPr>
              <a:t>Associate Pastor, Elder</a:t>
            </a:r>
          </a:p>
        </p:txBody>
      </p:sp>
      <p:sp>
        <p:nvSpPr>
          <p:cNvPr id="24" name="TextBox 23">
            <a:extLst>
              <a:ext uri="{FF2B5EF4-FFF2-40B4-BE49-F238E27FC236}">
                <a16:creationId xmlns:a16="http://schemas.microsoft.com/office/drawing/2014/main" id="{367F754A-3320-4BD9-800A-D34723D1929A}"/>
              </a:ext>
            </a:extLst>
          </p:cNvPr>
          <p:cNvSpPr txBox="1"/>
          <p:nvPr/>
        </p:nvSpPr>
        <p:spPr>
          <a:xfrm>
            <a:off x="6726911" y="2428333"/>
            <a:ext cx="1434868" cy="530915"/>
          </a:xfrm>
          <a:prstGeom prst="rect">
            <a:avLst/>
          </a:prstGeom>
          <a:noFill/>
        </p:spPr>
        <p:txBody>
          <a:bodyPr wrap="square" rtlCol="0">
            <a:spAutoFit/>
          </a:bodyPr>
          <a:lstStyle/>
          <a:p>
            <a:pPr algn="ctr" defTabSz="342900">
              <a:defRPr/>
            </a:pPr>
            <a:r>
              <a:rPr lang="en-US" sz="1500" b="1" cap="all" dirty="0">
                <a:solidFill>
                  <a:srgbClr val="305696"/>
                </a:solidFill>
                <a:latin typeface="Calibri" panose="020F0502020204030204"/>
              </a:rPr>
              <a:t>Dilan </a:t>
            </a:r>
            <a:r>
              <a:rPr lang="en-US" sz="1500" b="1" cap="all" dirty="0" err="1">
                <a:solidFill>
                  <a:srgbClr val="305696"/>
                </a:solidFill>
                <a:latin typeface="Calibri" panose="020F0502020204030204"/>
              </a:rPr>
              <a:t>oglesby</a:t>
            </a:r>
            <a:br>
              <a:rPr lang="en-US" sz="1500" b="1" cap="all" dirty="0">
                <a:solidFill>
                  <a:srgbClr val="305696"/>
                </a:solidFill>
                <a:latin typeface="Calibri" panose="020F0502020204030204"/>
              </a:rPr>
            </a:br>
            <a:r>
              <a:rPr lang="en-US" sz="1350" dirty="0">
                <a:solidFill>
                  <a:prstClr val="black"/>
                </a:solidFill>
                <a:latin typeface="Calibri" panose="020F0502020204030204"/>
              </a:rPr>
              <a:t>Youth Pastor</a:t>
            </a:r>
          </a:p>
        </p:txBody>
      </p:sp>
      <p:sp>
        <p:nvSpPr>
          <p:cNvPr id="25" name="TextBox 24">
            <a:extLst>
              <a:ext uri="{FF2B5EF4-FFF2-40B4-BE49-F238E27FC236}">
                <a16:creationId xmlns:a16="http://schemas.microsoft.com/office/drawing/2014/main" id="{7BDB0457-95FE-4EC1-976A-CA30738D4EDF}"/>
              </a:ext>
            </a:extLst>
          </p:cNvPr>
          <p:cNvSpPr txBox="1"/>
          <p:nvPr/>
        </p:nvSpPr>
        <p:spPr>
          <a:xfrm>
            <a:off x="4468613" y="2418930"/>
            <a:ext cx="2112742" cy="530915"/>
          </a:xfrm>
          <a:prstGeom prst="rect">
            <a:avLst/>
          </a:prstGeom>
          <a:noFill/>
        </p:spPr>
        <p:txBody>
          <a:bodyPr wrap="square" rtlCol="0">
            <a:spAutoFit/>
          </a:bodyPr>
          <a:lstStyle/>
          <a:p>
            <a:pPr algn="ctr" defTabSz="342900">
              <a:defRPr/>
            </a:pPr>
            <a:r>
              <a:rPr lang="en-US" sz="1500" b="1" cap="all" dirty="0">
                <a:solidFill>
                  <a:srgbClr val="305696"/>
                </a:solidFill>
                <a:latin typeface="Calibri" panose="020F0502020204030204"/>
              </a:rPr>
              <a:t>ELISHA HILLEGEIST</a:t>
            </a:r>
            <a:br>
              <a:rPr lang="en-US" sz="1650" b="1" cap="all" dirty="0">
                <a:solidFill>
                  <a:srgbClr val="305696"/>
                </a:solidFill>
                <a:latin typeface="Calibri" panose="020F0502020204030204"/>
              </a:rPr>
            </a:br>
            <a:r>
              <a:rPr lang="en-US" sz="1350" dirty="0">
                <a:solidFill>
                  <a:prstClr val="black"/>
                </a:solidFill>
                <a:latin typeface="Calibri" panose="020F0502020204030204"/>
              </a:rPr>
              <a:t>Sprouts Coordinator, Elder</a:t>
            </a:r>
          </a:p>
        </p:txBody>
      </p:sp>
      <p:sp>
        <p:nvSpPr>
          <p:cNvPr id="26" name="TextBox 25">
            <a:extLst>
              <a:ext uri="{FF2B5EF4-FFF2-40B4-BE49-F238E27FC236}">
                <a16:creationId xmlns:a16="http://schemas.microsoft.com/office/drawing/2014/main" id="{0A29A07F-6457-49F6-9F3F-6666CF26A065}"/>
              </a:ext>
            </a:extLst>
          </p:cNvPr>
          <p:cNvSpPr txBox="1"/>
          <p:nvPr/>
        </p:nvSpPr>
        <p:spPr>
          <a:xfrm>
            <a:off x="749061" y="4499920"/>
            <a:ext cx="1576709" cy="553998"/>
          </a:xfrm>
          <a:prstGeom prst="rect">
            <a:avLst/>
          </a:prstGeom>
          <a:noFill/>
        </p:spPr>
        <p:txBody>
          <a:bodyPr wrap="square" rtlCol="0">
            <a:spAutoFit/>
          </a:bodyPr>
          <a:lstStyle/>
          <a:p>
            <a:pPr algn="ctr" defTabSz="342900">
              <a:defRPr/>
            </a:pPr>
            <a:r>
              <a:rPr lang="en-US" sz="1500" b="1" cap="all" dirty="0">
                <a:solidFill>
                  <a:srgbClr val="305696"/>
                </a:solidFill>
                <a:latin typeface="Calibri" panose="020F0502020204030204"/>
              </a:rPr>
              <a:t>RON GOODMAN</a:t>
            </a:r>
            <a:br>
              <a:rPr lang="en-US" sz="1500" b="1" cap="all" dirty="0">
                <a:solidFill>
                  <a:srgbClr val="305696"/>
                </a:solidFill>
                <a:latin typeface="Calibri" panose="020F0502020204030204"/>
              </a:rPr>
            </a:br>
            <a:r>
              <a:rPr lang="en-US" sz="1500" dirty="0">
                <a:solidFill>
                  <a:prstClr val="black"/>
                </a:solidFill>
                <a:latin typeface="Calibri" panose="020F0502020204030204"/>
              </a:rPr>
              <a:t>Elder</a:t>
            </a:r>
          </a:p>
        </p:txBody>
      </p:sp>
      <p:sp>
        <p:nvSpPr>
          <p:cNvPr id="27" name="TextBox 26">
            <a:extLst>
              <a:ext uri="{FF2B5EF4-FFF2-40B4-BE49-F238E27FC236}">
                <a16:creationId xmlns:a16="http://schemas.microsoft.com/office/drawing/2014/main" id="{31214786-7074-48DD-A6CA-D45F82CABCCB}"/>
              </a:ext>
            </a:extLst>
          </p:cNvPr>
          <p:cNvSpPr txBox="1"/>
          <p:nvPr/>
        </p:nvSpPr>
        <p:spPr>
          <a:xfrm>
            <a:off x="2792697" y="4522245"/>
            <a:ext cx="1576709" cy="553998"/>
          </a:xfrm>
          <a:prstGeom prst="rect">
            <a:avLst/>
          </a:prstGeom>
          <a:noFill/>
        </p:spPr>
        <p:txBody>
          <a:bodyPr wrap="square" rtlCol="0">
            <a:spAutoFit/>
          </a:bodyPr>
          <a:lstStyle/>
          <a:p>
            <a:pPr algn="ctr" defTabSz="342900">
              <a:defRPr/>
            </a:pPr>
            <a:r>
              <a:rPr lang="en-US" sz="1500" b="1" cap="all" dirty="0">
                <a:solidFill>
                  <a:srgbClr val="305696"/>
                </a:solidFill>
                <a:latin typeface="Calibri" panose="020F0502020204030204"/>
              </a:rPr>
              <a:t>RICKY GREEVE</a:t>
            </a:r>
          </a:p>
          <a:p>
            <a:pPr algn="ctr" defTabSz="342900">
              <a:defRPr/>
            </a:pPr>
            <a:r>
              <a:rPr lang="en-US" sz="1500" dirty="0">
                <a:solidFill>
                  <a:prstClr val="black"/>
                </a:solidFill>
                <a:latin typeface="Calibri" panose="020F0502020204030204"/>
              </a:rPr>
              <a:t>Elder</a:t>
            </a:r>
          </a:p>
        </p:txBody>
      </p:sp>
      <p:sp>
        <p:nvSpPr>
          <p:cNvPr id="28" name="TextBox 27">
            <a:extLst>
              <a:ext uri="{FF2B5EF4-FFF2-40B4-BE49-F238E27FC236}">
                <a16:creationId xmlns:a16="http://schemas.microsoft.com/office/drawing/2014/main" id="{04F7BAF0-933E-4777-937D-015497E4646A}"/>
              </a:ext>
            </a:extLst>
          </p:cNvPr>
          <p:cNvSpPr txBox="1"/>
          <p:nvPr/>
        </p:nvSpPr>
        <p:spPr>
          <a:xfrm>
            <a:off x="4804337" y="4505339"/>
            <a:ext cx="1502552" cy="553998"/>
          </a:xfrm>
          <a:prstGeom prst="rect">
            <a:avLst/>
          </a:prstGeom>
          <a:noFill/>
        </p:spPr>
        <p:txBody>
          <a:bodyPr wrap="square" rtlCol="0">
            <a:spAutoFit/>
          </a:bodyPr>
          <a:lstStyle/>
          <a:p>
            <a:pPr algn="ctr" defTabSz="342900">
              <a:defRPr/>
            </a:pPr>
            <a:r>
              <a:rPr lang="en-US" sz="1500" b="1" cap="all" dirty="0">
                <a:solidFill>
                  <a:srgbClr val="305696"/>
                </a:solidFill>
                <a:latin typeface="Calibri" panose="020F0502020204030204"/>
              </a:rPr>
              <a:t>DAVID RENBERG</a:t>
            </a:r>
            <a:br>
              <a:rPr lang="en-US" sz="1500" b="1" cap="all" dirty="0">
                <a:solidFill>
                  <a:srgbClr val="305696"/>
                </a:solidFill>
                <a:latin typeface="Calibri" panose="020F0502020204030204"/>
              </a:rPr>
            </a:br>
            <a:r>
              <a:rPr lang="en-US" sz="1500" dirty="0">
                <a:solidFill>
                  <a:prstClr val="black"/>
                </a:solidFill>
                <a:latin typeface="Calibri" panose="020F0502020204030204"/>
              </a:rPr>
              <a:t>Elder</a:t>
            </a:r>
          </a:p>
        </p:txBody>
      </p:sp>
      <p:pic>
        <p:nvPicPr>
          <p:cNvPr id="22" name="Picture 7">
            <a:extLst>
              <a:ext uri="{FF2B5EF4-FFF2-40B4-BE49-F238E27FC236}">
                <a16:creationId xmlns:a16="http://schemas.microsoft.com/office/drawing/2014/main" id="{E088F2CB-EC89-456F-BD03-5498AC00F3F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2928" t="1387" r="14384" b="17049"/>
          <a:stretch/>
        </p:blipFill>
        <p:spPr bwMode="auto">
          <a:xfrm>
            <a:off x="6903874" y="2984087"/>
            <a:ext cx="1187070" cy="1547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9" name="TextBox 28">
            <a:extLst>
              <a:ext uri="{FF2B5EF4-FFF2-40B4-BE49-F238E27FC236}">
                <a16:creationId xmlns:a16="http://schemas.microsoft.com/office/drawing/2014/main" id="{A155DD76-B9E3-43A9-8399-F9B2AB0E1BD2}"/>
              </a:ext>
            </a:extLst>
          </p:cNvPr>
          <p:cNvSpPr txBox="1"/>
          <p:nvPr/>
        </p:nvSpPr>
        <p:spPr>
          <a:xfrm>
            <a:off x="6770245" y="4513276"/>
            <a:ext cx="1502552" cy="530915"/>
          </a:xfrm>
          <a:prstGeom prst="rect">
            <a:avLst/>
          </a:prstGeom>
          <a:noFill/>
        </p:spPr>
        <p:txBody>
          <a:bodyPr wrap="square" rtlCol="0">
            <a:spAutoFit/>
          </a:bodyPr>
          <a:lstStyle/>
          <a:p>
            <a:pPr algn="ctr" defTabSz="342900">
              <a:defRPr/>
            </a:pPr>
            <a:r>
              <a:rPr lang="en-US" sz="1500" b="1" cap="all" dirty="0">
                <a:solidFill>
                  <a:srgbClr val="305696"/>
                </a:solidFill>
                <a:latin typeface="Calibri" panose="020F0502020204030204"/>
              </a:rPr>
              <a:t>EDIE DOANE</a:t>
            </a:r>
            <a:br>
              <a:rPr lang="en-US" sz="1500" b="1" cap="all" dirty="0">
                <a:solidFill>
                  <a:srgbClr val="305696"/>
                </a:solidFill>
                <a:latin typeface="Calibri" panose="020F0502020204030204"/>
              </a:rPr>
            </a:br>
            <a:r>
              <a:rPr lang="en-US" sz="1350" dirty="0">
                <a:solidFill>
                  <a:prstClr val="black"/>
                </a:solidFill>
                <a:latin typeface="Calibri" panose="020F0502020204030204"/>
              </a:rPr>
              <a:t>Women’s Ministry</a:t>
            </a:r>
          </a:p>
        </p:txBody>
      </p:sp>
    </p:spTree>
    <p:extLst>
      <p:ext uri="{BB962C8B-B14F-4D97-AF65-F5344CB8AC3E}">
        <p14:creationId xmlns:p14="http://schemas.microsoft.com/office/powerpoint/2010/main" val="14511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313F4-9336-4884-A902-69B2616C168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242D317-7B6B-4409-9D9E-A01328A07622}"/>
              </a:ext>
            </a:extLst>
          </p:cNvPr>
          <p:cNvSpPr>
            <a:spLocks noGrp="1"/>
          </p:cNvSpPr>
          <p:nvPr>
            <p:ph type="subTitle" idx="1"/>
          </p:nvPr>
        </p:nvSpPr>
        <p:spPr/>
        <p:txBody>
          <a:bodyPr/>
          <a:lstStyle/>
          <a:p>
            <a:endParaRPr lang="en-US"/>
          </a:p>
        </p:txBody>
      </p:sp>
      <p:pic>
        <p:nvPicPr>
          <p:cNvPr id="6" name="Picture 5" descr="Background pattern&#10;&#10;Description automatically generated">
            <a:extLst>
              <a:ext uri="{FF2B5EF4-FFF2-40B4-BE49-F238E27FC236}">
                <a16:creationId xmlns:a16="http://schemas.microsoft.com/office/drawing/2014/main" id="{FBBB6B2D-4EC5-4246-B343-01E18DF3C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8229600" cy="5143500"/>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EE54ACC2-8510-4717-BDAC-5AF47B5E4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73391199"/>
      </p:ext>
    </p:extLst>
  </p:cSld>
  <p:clrMapOvr>
    <a:masterClrMapping/>
  </p:clrMapOvr>
  <p:transition>
    <p:fade/>
  </p:transition>
</p:sld>
</file>

<file path=ppt/theme/theme1.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921</Words>
  <Application>Microsoft Office PowerPoint</Application>
  <PresentationFormat>On-screen Show (16:9)</PresentationFormat>
  <Paragraphs>86</Paragraphs>
  <Slides>27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Feeling Passionate Personal Use</vt:lpstr>
      <vt:lpstr>Times New Roman</vt:lpstr>
      <vt:lpstr>Ubuntu</vt:lpstr>
      <vt:lpstr>10_Office Theme</vt:lpstr>
      <vt:lpstr>WELCOME!</vt:lpstr>
      <vt:lpstr>WELCOME TO  TALLGRASS CHURCH’S CENTRAL GATHERING IN BOYS &amp; GIRLS CLUB!</vt:lpstr>
      <vt:lpstr>WHAT’S YOUR 2021 WOTY?</vt:lpstr>
      <vt:lpstr>PowerPoint Presentation</vt:lpstr>
      <vt:lpstr>PowerPoint Presentation</vt:lpstr>
      <vt:lpstr>PowerPoint Presentation</vt:lpstr>
      <vt:lpstr>PowerPoint Presentation</vt:lpstr>
      <vt:lpstr>TALLGRASS LEADERSHIP</vt:lpstr>
      <vt:lpstr>PowerPoint Presentation</vt:lpstr>
      <vt:lpstr>ENCOUNTERING 3 KINDS OF DOUBT</vt:lpstr>
      <vt:lpstr>ENCOUNTERING 3 KINDS OF DOUBT</vt:lpstr>
      <vt:lpstr>RELATIONAL HARMONY</vt:lpstr>
      <vt:lpstr>RELATIONAL HARMONY</vt:lpstr>
      <vt:lpstr>RELATIONAL HARMONY</vt:lpstr>
      <vt:lpstr>PowerPoint Presentation</vt:lpstr>
      <vt:lpstr>HOMEWORK:</vt:lpstr>
      <vt:lpstr>HOMEWORK:</vt:lpstr>
      <vt:lpstr>HOMEWORK:</vt:lpstr>
      <vt:lpstr>HOMEWORK:</vt:lpstr>
      <vt:lpstr>HOMEWORK:</vt:lpstr>
      <vt:lpstr>HOMEWORK:</vt:lpstr>
      <vt:lpstr>HOMEWORK:</vt:lpstr>
      <vt:lpstr>HOMEWORK:</vt:lpstr>
      <vt:lpstr>HOMEWORK:</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NEW HOPE COMMUNITY CHURCH</dc:creator>
  <cp:lastModifiedBy> </cp:lastModifiedBy>
  <cp:revision>5</cp:revision>
  <dcterms:created xsi:type="dcterms:W3CDTF">2021-01-31T12:18:42Z</dcterms:created>
  <dcterms:modified xsi:type="dcterms:W3CDTF">2021-02-01T20:05:45Z</dcterms:modified>
</cp:coreProperties>
</file>