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sldIdLst>
    <p:sldId id="3175" r:id="rId3"/>
    <p:sldId id="2656" r:id="rId4"/>
    <p:sldId id="2669" r:id="rId5"/>
    <p:sldId id="2670" r:id="rId6"/>
    <p:sldId id="3164" r:id="rId7"/>
    <p:sldId id="3165" r:id="rId8"/>
    <p:sldId id="3166" r:id="rId9"/>
    <p:sldId id="3167" r:id="rId10"/>
    <p:sldId id="3168" r:id="rId11"/>
    <p:sldId id="3169" r:id="rId12"/>
    <p:sldId id="3170" r:id="rId13"/>
    <p:sldId id="3171" r:id="rId14"/>
    <p:sldId id="3172" r:id="rId15"/>
    <p:sldId id="3173" r:id="rId16"/>
    <p:sldId id="3174" r:id="rId17"/>
    <p:sldId id="2698" r:id="rId18"/>
    <p:sldId id="2699" r:id="rId19"/>
    <p:sldId id="2703" r:id="rId20"/>
    <p:sldId id="2704" r:id="rId21"/>
    <p:sldId id="2705" r:id="rId22"/>
    <p:sldId id="2706" r:id="rId23"/>
    <p:sldId id="2707" r:id="rId24"/>
    <p:sldId id="2708" r:id="rId25"/>
    <p:sldId id="2709" r:id="rId26"/>
    <p:sldId id="2710" r:id="rId27"/>
    <p:sldId id="2711" r:id="rId28"/>
    <p:sldId id="2712" r:id="rId29"/>
    <p:sldId id="2389" r:id="rId30"/>
    <p:sldId id="2390" r:id="rId31"/>
    <p:sldId id="3163" r:id="rId32"/>
    <p:sldId id="3154" r:id="rId33"/>
    <p:sldId id="2391" r:id="rId34"/>
    <p:sldId id="2393" r:id="rId35"/>
    <p:sldId id="2671" r:id="rId36"/>
    <p:sldId id="2686" r:id="rId37"/>
    <p:sldId id="2673" r:id="rId38"/>
    <p:sldId id="2672" r:id="rId39"/>
    <p:sldId id="2676" r:id="rId40"/>
    <p:sldId id="2675" r:id="rId41"/>
    <p:sldId id="2687" r:id="rId42"/>
    <p:sldId id="2677" r:id="rId43"/>
    <p:sldId id="2678" r:id="rId44"/>
    <p:sldId id="2679" r:id="rId45"/>
    <p:sldId id="2680" r:id="rId46"/>
    <p:sldId id="2681" r:id="rId47"/>
    <p:sldId id="2682" r:id="rId48"/>
    <p:sldId id="3155" r:id="rId49"/>
    <p:sldId id="2683" r:id="rId50"/>
    <p:sldId id="2688" r:id="rId51"/>
    <p:sldId id="3156" r:id="rId52"/>
    <p:sldId id="2689" r:id="rId53"/>
    <p:sldId id="3157" r:id="rId54"/>
    <p:sldId id="3158" r:id="rId55"/>
    <p:sldId id="2690" r:id="rId56"/>
    <p:sldId id="3159" r:id="rId57"/>
    <p:sldId id="2691" r:id="rId58"/>
    <p:sldId id="3160" r:id="rId59"/>
    <p:sldId id="2692" r:id="rId60"/>
    <p:sldId id="2693" r:id="rId61"/>
    <p:sldId id="3161" r:id="rId62"/>
    <p:sldId id="2684" r:id="rId63"/>
    <p:sldId id="2694" r:id="rId64"/>
    <p:sldId id="2685" r:id="rId65"/>
    <p:sldId id="2696" r:id="rId66"/>
    <p:sldId id="3162" r:id="rId67"/>
    <p:sldId id="2697" r:id="rId68"/>
    <p:sldId id="2695" r:id="rId69"/>
    <p:sldId id="3176" r:id="rId70"/>
    <p:sldId id="3177" r:id="rId71"/>
    <p:sldId id="3178" r:id="rId72"/>
    <p:sldId id="3179" r:id="rId73"/>
    <p:sldId id="3180" r:id="rId74"/>
    <p:sldId id="3181" r:id="rId75"/>
    <p:sldId id="3182" r:id="rId76"/>
    <p:sldId id="3183" r:id="rId77"/>
    <p:sldId id="3184" r:id="rId78"/>
    <p:sldId id="3185" r:id="rId79"/>
    <p:sldId id="3186" r:id="rId80"/>
    <p:sldId id="3187" r:id="rId81"/>
    <p:sldId id="3188" r:id="rId82"/>
    <p:sldId id="2723" r:id="rId83"/>
    <p:sldId id="2700" r:id="rId84"/>
    <p:sldId id="2714" r:id="rId85"/>
    <p:sldId id="2715" r:id="rId86"/>
    <p:sldId id="2716" r:id="rId87"/>
    <p:sldId id="2717" r:id="rId88"/>
    <p:sldId id="2718" r:id="rId89"/>
    <p:sldId id="2719" r:id="rId90"/>
    <p:sldId id="2720" r:id="rId91"/>
    <p:sldId id="2721" r:id="rId92"/>
    <p:sldId id="2722" r:id="rId93"/>
    <p:sldId id="2724" r:id="rId94"/>
    <p:sldId id="2713" r:id="rId95"/>
    <p:sldId id="2701" r:id="rId96"/>
    <p:sldId id="2702" r:id="rId97"/>
    <p:sldId id="2725" r:id="rId98"/>
    <p:sldId id="3189" r:id="rId99"/>
  </p:sldIdLst>
  <p:sldSz cx="9144000" cy="5143500" type="screen16x9"/>
  <p:notesSz cx="6858000" cy="9144000"/>
  <p:defaultText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E85"/>
    <a:srgbClr val="EC9C10"/>
    <a:srgbClr val="152F55"/>
    <a:srgbClr val="17578A"/>
    <a:srgbClr val="84C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116" d="100"/>
          <a:sy n="116" d="100"/>
        </p:scale>
        <p:origin x="948" y="126"/>
      </p:cViewPr>
      <p:guideLst/>
    </p:cSldViewPr>
  </p:slideViewPr>
  <p:notesTextViewPr>
    <p:cViewPr>
      <p:scale>
        <a:sx n="1" d="1"/>
        <a:sy n="1" d="1"/>
      </p:scale>
      <p:origin x="0" y="0"/>
    </p:cViewPr>
  </p:notesTextViewPr>
  <p:sorterViewPr>
    <p:cViewPr>
      <p:scale>
        <a:sx n="100" d="100"/>
        <a:sy n="100" d="100"/>
      </p:scale>
      <p:origin x="0" y="-4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829F9700-5D71-4E5D-8EA8-19A5FA1A40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Tree>
    <p:extLst>
      <p:ext uri="{BB962C8B-B14F-4D97-AF65-F5344CB8AC3E}">
        <p14:creationId xmlns:p14="http://schemas.microsoft.com/office/powerpoint/2010/main" val="11881827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3413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904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5143501"/>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079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B91A0E0-42F3-49BA-8B76-3CF834EE4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82011" y="113614"/>
            <a:ext cx="8776535" cy="790106"/>
          </a:xfrm>
        </p:spPr>
        <p:txBody>
          <a:bodyPr/>
          <a:lstStyle>
            <a:lvl1pPr>
              <a:defRPr sz="4125"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82011" y="1044724"/>
            <a:ext cx="8776535" cy="4038667"/>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730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789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0252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50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5681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655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2677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Background pattern&#10;&#10;Description automatically generated">
            <a:extLst>
              <a:ext uri="{FF2B5EF4-FFF2-40B4-BE49-F238E27FC236}">
                <a16:creationId xmlns:a16="http://schemas.microsoft.com/office/drawing/2014/main" id="{E4E97712-5A45-4B70-ADB8-BC30CD34A9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4079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44541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050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4"/>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27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238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8178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3982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3914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7145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437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2569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1812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F4CEE4-815D-451B-96FB-9D21C7BDC208}" type="datetimeFigureOut">
              <a:rPr lang="en-US" smtClean="0">
                <a:solidFill>
                  <a:prstClr val="black">
                    <a:tint val="75000"/>
                  </a:prstClr>
                </a:solidFill>
              </a:rPr>
              <a:pPr/>
              <a:t>11/23/2020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0371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45" y="328952"/>
            <a:ext cx="4519461" cy="4519461"/>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848286" y="2205271"/>
            <a:ext cx="6582401" cy="790106"/>
          </a:xfrm>
        </p:spPr>
        <p:txBody>
          <a:bodyPr>
            <a:noAutofit/>
          </a:bodyPr>
          <a:lstStyle/>
          <a:p>
            <a:r>
              <a:rPr lang="en-US" sz="5500" dirty="0"/>
              <a:t>WELCOME!</a:t>
            </a:r>
          </a:p>
        </p:txBody>
      </p:sp>
    </p:spTree>
    <p:extLst>
      <p:ext uri="{BB962C8B-B14F-4D97-AF65-F5344CB8AC3E}">
        <p14:creationId xmlns:p14="http://schemas.microsoft.com/office/powerpoint/2010/main" val="18366632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Turning tragedy to triumph</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Turning agony to praise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 is blessing in the battle,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So take heart and stand amazed!</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27082203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when you cry to Him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hears your voice.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will wipe away your tears. Rejoice in the midst of suffering.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will help you sing…</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1392573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Come and lift your hands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raise your voice;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is worthy of all praise.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Sing of mercies of your King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with trembling, rejoice!</a:t>
            </a:r>
          </a:p>
        </p:txBody>
      </p:sp>
      <p:sp>
        <p:nvSpPr>
          <p:cNvPr id="4" name="TextBox 3">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15952248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477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0" y="1971586"/>
            <a:ext cx="9144000" cy="1200329"/>
          </a:xfrm>
          <a:prstGeom prst="rect">
            <a:avLst/>
          </a:prstGeom>
          <a:noFill/>
        </p:spPr>
        <p:txBody>
          <a:bodyPr wrap="square" rtlCol="0">
            <a:spAutoFit/>
          </a:bodyPr>
          <a:lstStyle/>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Surrounded</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4676533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863590"/>
            <a:ext cx="9144000" cy="3416320"/>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There’s a table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that You’ve prepared for me</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In the presence of my enemies</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It’s Your body and Your blood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You shed for me: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This is how I fight my battles</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8330924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602254"/>
            <a:ext cx="9144000" cy="1938992"/>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I believe You’ve overcome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I will lift my song of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praise for all You’ve done!</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17237803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
        <p:nvSpPr>
          <p:cNvPr id="4" name="TextBox 3">
            <a:extLst>
              <a:ext uri="{FF2B5EF4-FFF2-40B4-BE49-F238E27FC236}">
                <a16:creationId xmlns:a16="http://schemas.microsoft.com/office/drawing/2014/main" id="{EAC65543-579B-5943-BD31-CBE6968A26BF}"/>
              </a:ext>
            </a:extLst>
          </p:cNvPr>
          <p:cNvSpPr txBox="1"/>
          <p:nvPr/>
        </p:nvSpPr>
        <p:spPr>
          <a:xfrm>
            <a:off x="85914" y="4749311"/>
            <a:ext cx="1055097" cy="246221"/>
          </a:xfrm>
          <a:prstGeom prst="rect">
            <a:avLst/>
          </a:prstGeom>
          <a:noFill/>
        </p:spPr>
        <p:txBody>
          <a:bodyPr wrap="none" rtlCol="0">
            <a:spAutoFit/>
          </a:bodyPr>
          <a:lstStyle/>
          <a:p>
            <a:pPr algn="r" defTabSz="342900"/>
            <a:r>
              <a:rPr lang="en-US" sz="1000" b="1" dirty="0"/>
              <a:t>*2 Chronicles 20</a:t>
            </a:r>
          </a:p>
        </p:txBody>
      </p:sp>
    </p:spTree>
    <p:extLst>
      <p:ext uri="{BB962C8B-B14F-4D97-AF65-F5344CB8AC3E}">
        <p14:creationId xmlns:p14="http://schemas.microsoft.com/office/powerpoint/2010/main" val="29637513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140589"/>
            <a:ext cx="9144000" cy="2862322"/>
          </a:xfrm>
          <a:prstGeom prst="rect">
            <a:avLst/>
          </a:prstGeom>
          <a:noFill/>
        </p:spPr>
        <p:txBody>
          <a:bodyPr wrap="square" rtlCol="0">
            <a:spAutoFit/>
          </a:bodyPr>
          <a:lstStyle/>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In the valley I know that You’re with me</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And surely Your goodness </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and Your mercy fall on me</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So my weapons are praise &amp; thanksgiving</a:t>
            </a:r>
          </a:p>
          <a:p>
            <a:pPr algn="ctr" defTabSz="685800" fontAlgn="base">
              <a:spcBef>
                <a:spcPct val="0"/>
              </a:spcBef>
              <a:spcAft>
                <a:spcPct val="0"/>
              </a:spcAft>
            </a:pPr>
            <a:r>
              <a:rPr lang="en-US" sz="3600" dirty="0">
                <a:solidFill>
                  <a:srgbClr val="000000"/>
                </a:solidFill>
                <a:latin typeface="Ubuntu" panose="020B0504030602030204" pitchFamily="34" charset="0"/>
                <a:ea typeface="Cooper Hewitt" pitchFamily="50" charset="0"/>
              </a:rPr>
              <a:t>This is how I fight my battles</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35352080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602254"/>
            <a:ext cx="9144000" cy="1938992"/>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I believe You’ve overcome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I will lift my song of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praise for all You’ve done!</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485862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3E47F-9087-A841-BE07-5EC3B4D9E787}"/>
              </a:ext>
            </a:extLst>
          </p:cNvPr>
          <p:cNvSpPr txBox="1"/>
          <p:nvPr/>
        </p:nvSpPr>
        <p:spPr>
          <a:xfrm>
            <a:off x="6375423" y="4691273"/>
            <a:ext cx="2675797" cy="542456"/>
          </a:xfrm>
          <a:prstGeom prst="rect">
            <a:avLst/>
          </a:prstGeom>
          <a:noFill/>
        </p:spPr>
        <p:txBody>
          <a:bodyPr wrap="none" rtlCol="0">
            <a:spAutoFit/>
          </a:bodyPr>
          <a:lstStyle/>
          <a:p>
            <a:pPr algn="r" defTabSz="342900">
              <a:defRPr/>
            </a:pPr>
            <a:r>
              <a:rPr lang="en-US" sz="975" dirty="0">
                <a:solidFill>
                  <a:prstClr val="black">
                    <a:lumMod val="50000"/>
                    <a:lumOff val="50000"/>
                  </a:prstClr>
                </a:solidFill>
                <a:latin typeface="Calibri" panose="020F0502020204030204"/>
              </a:rPr>
              <a:t>“Rejoice” by Dustin </a:t>
            </a:r>
            <a:r>
              <a:rPr lang="en-US" sz="975" dirty="0" err="1">
                <a:solidFill>
                  <a:prstClr val="black">
                    <a:lumMod val="50000"/>
                    <a:lumOff val="50000"/>
                  </a:prstClr>
                </a:solidFill>
                <a:latin typeface="Calibri" panose="020F0502020204030204"/>
              </a:rPr>
              <a:t>Kensrue</a:t>
            </a:r>
            <a:r>
              <a:rPr lang="en-US" sz="975" dirty="0">
                <a:solidFill>
                  <a:prstClr val="black">
                    <a:lumMod val="50000"/>
                    <a:lumOff val="50000"/>
                  </a:prstClr>
                </a:solidFill>
                <a:latin typeface="Calibri" panose="020F0502020204030204"/>
              </a:rPr>
              <a:t> and Stuart Townend</a:t>
            </a:r>
          </a:p>
          <a:p>
            <a:pPr algn="r" defTabSz="342900">
              <a:defRPr/>
            </a:pPr>
            <a:r>
              <a:rPr lang="en-US" sz="975" dirty="0">
                <a:solidFill>
                  <a:prstClr val="black">
                    <a:lumMod val="50000"/>
                    <a:lumOff val="50000"/>
                  </a:prstClr>
                </a:solidFill>
                <a:latin typeface="Calibri" panose="020F0502020204030204"/>
              </a:rPr>
              <a:t>CCLI 11372766</a:t>
            </a:r>
          </a:p>
          <a:p>
            <a:pPr algn="r" defTabSz="342900">
              <a:defRPr/>
            </a:pPr>
            <a:endParaRPr lang="en-US" sz="975" dirty="0">
              <a:solidFill>
                <a:prstClr val="black">
                  <a:lumMod val="50000"/>
                  <a:lumOff val="50000"/>
                </a:prstClr>
              </a:solidFill>
              <a:latin typeface="Calibri" panose="020F0502020204030204"/>
            </a:endParaRPr>
          </a:p>
        </p:txBody>
      </p:sp>
      <p:sp>
        <p:nvSpPr>
          <p:cNvPr id="9" name="TextBox 8">
            <a:extLst>
              <a:ext uri="{FF2B5EF4-FFF2-40B4-BE49-F238E27FC236}">
                <a16:creationId xmlns:a16="http://schemas.microsoft.com/office/drawing/2014/main" id="{F0924D01-7148-E74C-B58E-6C3757446FBE}"/>
              </a:ext>
            </a:extLst>
          </p:cNvPr>
          <p:cNvSpPr txBox="1"/>
          <p:nvPr/>
        </p:nvSpPr>
        <p:spPr>
          <a:xfrm>
            <a:off x="1143000" y="1983128"/>
            <a:ext cx="6858000" cy="1200329"/>
          </a:xfrm>
          <a:prstGeom prst="rect">
            <a:avLst/>
          </a:prstGeom>
          <a:noFill/>
        </p:spPr>
        <p:txBody>
          <a:bodyPr wrap="square" rtlCol="0">
            <a:spAutoFit/>
          </a:bodyPr>
          <a:lstStyle/>
          <a:p>
            <a:pPr algn="ctr" defTabSz="685800" fontAlgn="base">
              <a:spcBef>
                <a:spcPct val="0"/>
              </a:spcBef>
              <a:spcAft>
                <a:spcPct val="0"/>
              </a:spcAft>
              <a:defRPr/>
            </a:pPr>
            <a:r>
              <a:rPr lang="en-US" sz="7200" dirty="0">
                <a:solidFill>
                  <a:srgbClr val="000000"/>
                </a:solidFill>
                <a:latin typeface="Ubuntu" panose="020B0504030602030204" pitchFamily="34" charset="0"/>
                <a:ea typeface="Cooper Hewitt" pitchFamily="50" charset="0"/>
              </a:rPr>
              <a:t>Rejoice!</a:t>
            </a:r>
          </a:p>
        </p:txBody>
      </p:sp>
    </p:spTree>
    <p:extLst>
      <p:ext uri="{BB962C8B-B14F-4D97-AF65-F5344CB8AC3E}">
        <p14:creationId xmlns:p14="http://schemas.microsoft.com/office/powerpoint/2010/main" val="16359225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
        <p:nvSpPr>
          <p:cNvPr id="4" name="TextBox 3">
            <a:extLst>
              <a:ext uri="{FF2B5EF4-FFF2-40B4-BE49-F238E27FC236}">
                <a16:creationId xmlns:a16="http://schemas.microsoft.com/office/drawing/2014/main" id="{EAC65543-579B-5943-BD31-CBE6968A26BF}"/>
              </a:ext>
            </a:extLst>
          </p:cNvPr>
          <p:cNvSpPr txBox="1"/>
          <p:nvPr/>
        </p:nvSpPr>
        <p:spPr>
          <a:xfrm>
            <a:off x="85914" y="4749311"/>
            <a:ext cx="1055097" cy="246221"/>
          </a:xfrm>
          <a:prstGeom prst="rect">
            <a:avLst/>
          </a:prstGeom>
          <a:noFill/>
        </p:spPr>
        <p:txBody>
          <a:bodyPr wrap="none" rtlCol="0">
            <a:spAutoFit/>
          </a:bodyPr>
          <a:lstStyle/>
          <a:p>
            <a:pPr algn="r" defTabSz="342900"/>
            <a:r>
              <a:rPr lang="en-US" sz="1000" b="1" dirty="0"/>
              <a:t>*2 Chronicles 20</a:t>
            </a:r>
          </a:p>
        </p:txBody>
      </p:sp>
    </p:spTree>
    <p:extLst>
      <p:ext uri="{BB962C8B-B14F-4D97-AF65-F5344CB8AC3E}">
        <p14:creationId xmlns:p14="http://schemas.microsoft.com/office/powerpoint/2010/main" val="256203032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457528" y="1417588"/>
            <a:ext cx="6228945" cy="2308324"/>
          </a:xfrm>
          <a:prstGeom prst="rect">
            <a:avLst/>
          </a:prstGeom>
          <a:noFill/>
        </p:spPr>
        <p:txBody>
          <a:bodyPr wrap="square" rtlCol="0">
            <a:spAutoFit/>
          </a:bodyPr>
          <a:lstStyle/>
          <a:p>
            <a:pPr algn="just" defTabSz="685800" fontAlgn="base">
              <a:spcBef>
                <a:spcPct val="0"/>
              </a:spcBef>
              <a:spcAft>
                <a:spcPct val="0"/>
              </a:spcAft>
            </a:pPr>
            <a:r>
              <a:rPr lang="en-US" sz="2400" dirty="0">
                <a:solidFill>
                  <a:srgbClr val="000000"/>
                </a:solidFill>
                <a:latin typeface="Ubuntu" panose="020B0504030602030204" pitchFamily="34" charset="0"/>
                <a:ea typeface="Cooper Hewitt" pitchFamily="50" charset="0"/>
              </a:rPr>
              <a:t>Do not be anxious about anything, but in everything by prayer and supplication with thanksgiving let your requests be made known to God. And the peace of God, which surpasses all understanding, will guard your hearts and your minds in Christ Jesus.</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
        <p:nvSpPr>
          <p:cNvPr id="4" name="TextBox 3">
            <a:extLst>
              <a:ext uri="{FF2B5EF4-FFF2-40B4-BE49-F238E27FC236}">
                <a16:creationId xmlns:a16="http://schemas.microsoft.com/office/drawing/2014/main" id="{EAC65543-579B-5943-BD31-CBE6968A26BF}"/>
              </a:ext>
            </a:extLst>
          </p:cNvPr>
          <p:cNvSpPr txBox="1"/>
          <p:nvPr/>
        </p:nvSpPr>
        <p:spPr>
          <a:xfrm>
            <a:off x="174080" y="4749311"/>
            <a:ext cx="966931" cy="246221"/>
          </a:xfrm>
          <a:prstGeom prst="rect">
            <a:avLst/>
          </a:prstGeom>
          <a:noFill/>
        </p:spPr>
        <p:txBody>
          <a:bodyPr wrap="none" rtlCol="0">
            <a:spAutoFit/>
          </a:bodyPr>
          <a:lstStyle/>
          <a:p>
            <a:pPr algn="r" defTabSz="342900"/>
            <a:r>
              <a:rPr lang="en-US" sz="1000" b="1" dirty="0"/>
              <a:t>Philippians 4:6</a:t>
            </a:r>
          </a:p>
        </p:txBody>
      </p:sp>
    </p:spTree>
    <p:extLst>
      <p:ext uri="{BB962C8B-B14F-4D97-AF65-F5344CB8AC3E}">
        <p14:creationId xmlns:p14="http://schemas.microsoft.com/office/powerpoint/2010/main" val="181958927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It may look like I’m surrounded</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But I’m surrounded by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389150515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27836908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It may look like I’m surrounded</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But I’m surrounded by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48319119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This is how I fight my battles</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424988815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910031"/>
            <a:ext cx="9144000" cy="132343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It may look like I’m surrounded</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But I’m surrounded by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7325758" y="4749311"/>
            <a:ext cx="1697901" cy="242374"/>
          </a:xfrm>
          <a:prstGeom prst="rect">
            <a:avLst/>
          </a:prstGeom>
          <a:noFill/>
        </p:spPr>
        <p:txBody>
          <a:bodyPr wrap="none" rtlCol="0">
            <a:spAutoFit/>
          </a:bodyPr>
          <a:lstStyle/>
          <a:p>
            <a:pPr algn="r" defTabSz="342900"/>
            <a:r>
              <a:rPr lang="en-US" sz="975" dirty="0">
                <a:solidFill>
                  <a:prstClr val="black">
                    <a:lumMod val="50000"/>
                    <a:lumOff val="50000"/>
                  </a:prstClr>
                </a:solidFill>
              </a:rPr>
              <a:t>“Surrounded” by Elyssa Smith</a:t>
            </a:r>
          </a:p>
        </p:txBody>
      </p:sp>
    </p:spTree>
    <p:extLst>
      <p:ext uri="{BB962C8B-B14F-4D97-AF65-F5344CB8AC3E}">
        <p14:creationId xmlns:p14="http://schemas.microsoft.com/office/powerpoint/2010/main" val="27044698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306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45" y="328952"/>
            <a:ext cx="4519461" cy="4519461"/>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848286" y="2205271"/>
            <a:ext cx="6582401" cy="790106"/>
          </a:xfrm>
        </p:spPr>
        <p:txBody>
          <a:bodyPr>
            <a:noAutofit/>
          </a:bodyPr>
          <a:lstStyle/>
          <a:p>
            <a:r>
              <a:rPr lang="en-US" sz="5500" dirty="0"/>
              <a:t>WELCOME!</a:t>
            </a:r>
          </a:p>
        </p:txBody>
      </p:sp>
    </p:spTree>
    <p:extLst>
      <p:ext uri="{BB962C8B-B14F-4D97-AF65-F5344CB8AC3E}">
        <p14:creationId xmlns:p14="http://schemas.microsoft.com/office/powerpoint/2010/main" val="60519074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44844" y="2778647"/>
            <a:ext cx="8180172" cy="2881094"/>
          </a:xfrm>
        </p:spPr>
        <p:txBody>
          <a:bodyPr>
            <a:noAutofit/>
          </a:bodyPr>
          <a:lstStyle/>
          <a:p>
            <a:pPr algn="ctr"/>
            <a:r>
              <a:rPr lang="en-US" sz="3375" dirty="0">
                <a:solidFill>
                  <a:srgbClr val="096D87"/>
                </a:solidFill>
              </a:rPr>
              <a:t>WELCOME TO </a:t>
            </a:r>
            <a:br>
              <a:rPr lang="en-US" sz="3375" dirty="0">
                <a:solidFill>
                  <a:srgbClr val="096D87"/>
                </a:solidFill>
              </a:rPr>
            </a:br>
            <a:r>
              <a:rPr lang="en-US" sz="3375" dirty="0">
                <a:solidFill>
                  <a:srgbClr val="096D87"/>
                </a:solidFill>
              </a:rPr>
              <a:t>TALLGRASS CHURCH’S CENTRAL GATHERING IN BOYS &amp; GIRLS CLUB!</a:t>
            </a:r>
          </a:p>
        </p:txBody>
      </p:sp>
      <p:pic>
        <p:nvPicPr>
          <p:cNvPr id="5" name="Picture 4" descr="A picture containing diagram&#10;&#10;Description automatically generated">
            <a:extLst>
              <a:ext uri="{FF2B5EF4-FFF2-40B4-BE49-F238E27FC236}">
                <a16:creationId xmlns:a16="http://schemas.microsoft.com/office/drawing/2014/main" id="{95A4D93C-FD13-4F76-A112-B3893C4CB4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144706" y="456746"/>
            <a:ext cx="8704211" cy="3225568"/>
          </a:xfrm>
          <a:prstGeom prst="rect">
            <a:avLst/>
          </a:prstGeom>
        </p:spPr>
      </p:pic>
    </p:spTree>
    <p:extLst>
      <p:ext uri="{BB962C8B-B14F-4D97-AF65-F5344CB8AC3E}">
        <p14:creationId xmlns:p14="http://schemas.microsoft.com/office/powerpoint/2010/main" val="26283073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Come and stand before your maker,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full of wonder, full of fear.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Come behold His power and glory,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yet with confidence draw near</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33979105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6E202-68D3-460C-9AD4-F79F28977F6F}"/>
              </a:ext>
            </a:extLst>
          </p:cNvPr>
          <p:cNvSpPr>
            <a:spLocks noGrp="1"/>
          </p:cNvSpPr>
          <p:nvPr>
            <p:ph type="title"/>
          </p:nvPr>
        </p:nvSpPr>
        <p:spPr>
          <a:xfrm>
            <a:off x="330740" y="172398"/>
            <a:ext cx="7606169" cy="774660"/>
          </a:xfrm>
        </p:spPr>
        <p:txBody>
          <a:bodyPr>
            <a:noAutofit/>
          </a:bodyPr>
          <a:lstStyle/>
          <a:p>
            <a:r>
              <a:rPr lang="en-US" sz="5500" dirty="0"/>
              <a:t>2021 FAMILY BUDGET</a:t>
            </a:r>
          </a:p>
        </p:txBody>
      </p:sp>
      <p:pic>
        <p:nvPicPr>
          <p:cNvPr id="11" name="Picture 10">
            <a:extLst>
              <a:ext uri="{FF2B5EF4-FFF2-40B4-BE49-F238E27FC236}">
                <a16:creationId xmlns:a16="http://schemas.microsoft.com/office/drawing/2014/main" id="{CF50ADF2-B467-4B80-A6A5-82B66E5FE65C}"/>
              </a:ext>
            </a:extLst>
          </p:cNvPr>
          <p:cNvPicPr>
            <a:picLocks noChangeAspect="1"/>
          </p:cNvPicPr>
          <p:nvPr/>
        </p:nvPicPr>
        <p:blipFill rotWithShape="1">
          <a:blip r:embed="rId2"/>
          <a:srcRect t="53924" r="64602"/>
          <a:stretch/>
        </p:blipFill>
        <p:spPr>
          <a:xfrm>
            <a:off x="1147275" y="3193256"/>
            <a:ext cx="2424600" cy="1919255"/>
          </a:xfrm>
          <a:prstGeom prst="rect">
            <a:avLst/>
          </a:prstGeom>
        </p:spPr>
      </p:pic>
      <p:sp>
        <p:nvSpPr>
          <p:cNvPr id="4" name="Title 1">
            <a:extLst>
              <a:ext uri="{FF2B5EF4-FFF2-40B4-BE49-F238E27FC236}">
                <a16:creationId xmlns:a16="http://schemas.microsoft.com/office/drawing/2014/main" id="{0B5914CC-9415-4732-B3CD-812262534D29}"/>
              </a:ext>
            </a:extLst>
          </p:cNvPr>
          <p:cNvSpPr txBox="1">
            <a:spLocks/>
          </p:cNvSpPr>
          <p:nvPr/>
        </p:nvSpPr>
        <p:spPr>
          <a:xfrm>
            <a:off x="416269" y="842690"/>
            <a:ext cx="8180172" cy="2881094"/>
          </a:xfrm>
          <a:prstGeom prst="rect">
            <a:avLst/>
          </a:prstGeom>
        </p:spPr>
        <p:txBody>
          <a:bodyPr vert="horz" lIns="91440" tIns="45720" rIns="91440" bIns="45720" rtlCol="0" anchor="ctr">
            <a:noAutofit/>
          </a:bodyPr>
          <a:lstStyle>
            <a:lvl1pPr algn="l" defTabSz="685773" rtl="0" eaLnBrk="1" latinLnBrk="0" hangingPunct="1">
              <a:lnSpc>
                <a:spcPct val="90000"/>
              </a:lnSpc>
              <a:spcBef>
                <a:spcPct val="0"/>
              </a:spcBef>
              <a:buNone/>
              <a:defRPr sz="4125" b="1" i="0" kern="1200" baseline="0">
                <a:solidFill>
                  <a:srgbClr val="2E5797"/>
                </a:solidFill>
                <a:latin typeface="Ubuntu" panose="020B0504030602030204" pitchFamily="34" charset="0"/>
                <a:ea typeface="+mj-ea"/>
                <a:cs typeface="+mj-cs"/>
              </a:defRPr>
            </a:lvl1pPr>
          </a:lstStyle>
          <a:p>
            <a:pPr algn="ctr"/>
            <a:r>
              <a:rPr lang="en-US" sz="3375" b="0" dirty="0">
                <a:solidFill>
                  <a:srgbClr val="096D87"/>
                </a:solidFill>
              </a:rPr>
              <a:t>Your feedback is invited</a:t>
            </a:r>
            <a:br>
              <a:rPr lang="en-US" sz="3375" b="0" dirty="0">
                <a:solidFill>
                  <a:srgbClr val="096D87"/>
                </a:solidFill>
              </a:rPr>
            </a:br>
            <a:r>
              <a:rPr lang="en-US" sz="3375" b="0" dirty="0">
                <a:solidFill>
                  <a:srgbClr val="096D87"/>
                </a:solidFill>
              </a:rPr>
              <a:t>through next Sunday, Nov. 29.</a:t>
            </a:r>
            <a:br>
              <a:rPr lang="en-US" sz="3375" b="0" dirty="0">
                <a:solidFill>
                  <a:srgbClr val="096D87"/>
                </a:solidFill>
              </a:rPr>
            </a:br>
            <a:br>
              <a:rPr lang="en-US" sz="2000" dirty="0">
                <a:solidFill>
                  <a:srgbClr val="096D87"/>
                </a:solidFill>
              </a:rPr>
            </a:br>
            <a:r>
              <a:rPr lang="en-US" sz="3375" b="0" i="1" dirty="0" err="1">
                <a:solidFill>
                  <a:srgbClr val="096D87"/>
                </a:solidFill>
              </a:rPr>
              <a:t>elders@tallgrass.church</a:t>
            </a:r>
            <a:endParaRPr lang="en-US" sz="3375" b="0" i="1" dirty="0">
              <a:solidFill>
                <a:srgbClr val="096D87"/>
              </a:solidFill>
            </a:endParaRPr>
          </a:p>
        </p:txBody>
      </p:sp>
    </p:spTree>
    <p:extLst>
      <p:ext uri="{BB962C8B-B14F-4D97-AF65-F5344CB8AC3E}">
        <p14:creationId xmlns:p14="http://schemas.microsoft.com/office/powerpoint/2010/main" val="223135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6E202-68D3-460C-9AD4-F79F28977F6F}"/>
              </a:ext>
            </a:extLst>
          </p:cNvPr>
          <p:cNvSpPr>
            <a:spLocks noGrp="1"/>
          </p:cNvSpPr>
          <p:nvPr>
            <p:ph type="title"/>
          </p:nvPr>
        </p:nvSpPr>
        <p:spPr>
          <a:xfrm>
            <a:off x="330740" y="172398"/>
            <a:ext cx="7606169" cy="774660"/>
          </a:xfrm>
        </p:spPr>
        <p:txBody>
          <a:bodyPr>
            <a:noAutofit/>
          </a:bodyPr>
          <a:lstStyle/>
          <a:p>
            <a:r>
              <a:rPr lang="en-US" sz="6975" dirty="0"/>
              <a:t>HOW TO GIVE</a:t>
            </a:r>
          </a:p>
        </p:txBody>
      </p:sp>
      <p:pic>
        <p:nvPicPr>
          <p:cNvPr id="11" name="Picture 10">
            <a:extLst>
              <a:ext uri="{FF2B5EF4-FFF2-40B4-BE49-F238E27FC236}">
                <a16:creationId xmlns:a16="http://schemas.microsoft.com/office/drawing/2014/main" id="{CF50ADF2-B467-4B80-A6A5-82B66E5FE65C}"/>
              </a:ext>
            </a:extLst>
          </p:cNvPr>
          <p:cNvPicPr>
            <a:picLocks noChangeAspect="1"/>
          </p:cNvPicPr>
          <p:nvPr/>
        </p:nvPicPr>
        <p:blipFill>
          <a:blip r:embed="rId2"/>
          <a:stretch>
            <a:fillRect/>
          </a:stretch>
        </p:blipFill>
        <p:spPr>
          <a:xfrm>
            <a:off x="1147275" y="947058"/>
            <a:ext cx="6849450" cy="4165453"/>
          </a:xfrm>
          <a:prstGeom prst="rect">
            <a:avLst/>
          </a:prstGeom>
        </p:spPr>
      </p:pic>
    </p:spTree>
    <p:extLst>
      <p:ext uri="{BB962C8B-B14F-4D97-AF65-F5344CB8AC3E}">
        <p14:creationId xmlns:p14="http://schemas.microsoft.com/office/powerpoint/2010/main" val="185259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lstStyle/>
          <a:p>
            <a:r>
              <a:rPr lang="en-US" dirty="0"/>
              <a:t>TITLES GO HERE CAPS</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p:txBody>
          <a:bodyPr>
            <a:normAutofit/>
          </a:bodyPr>
          <a:lstStyle/>
          <a:p>
            <a:r>
              <a:rPr lang="en-US" sz="3000" dirty="0"/>
              <a:t>Type stuff in here. </a:t>
            </a:r>
            <a:br>
              <a:rPr lang="en-US" sz="3000" dirty="0"/>
            </a:br>
            <a:r>
              <a:rPr lang="en-US" sz="2625" dirty="0"/>
              <a:t>Make at least 35 </a:t>
            </a:r>
            <a:r>
              <a:rPr lang="en-US" sz="2625" dirty="0" err="1"/>
              <a:t>pt</a:t>
            </a:r>
            <a:r>
              <a:rPr lang="en-US" sz="2625" dirty="0"/>
              <a:t> Ubuntu. Pref 40+</a:t>
            </a:r>
          </a:p>
        </p:txBody>
      </p:sp>
      <p:pic>
        <p:nvPicPr>
          <p:cNvPr id="5" name="Picture 4" descr="Background pattern&#10;&#10;Description automatically generated">
            <a:extLst>
              <a:ext uri="{FF2B5EF4-FFF2-40B4-BE49-F238E27FC236}">
                <a16:creationId xmlns:a16="http://schemas.microsoft.com/office/drawing/2014/main" id="{F35E18A9-96D0-4F0A-A338-3B74F77C7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470"/>
            <a:ext cx="9144000" cy="5332970"/>
          </a:xfrm>
          <a:prstGeom prst="rect">
            <a:avLst/>
          </a:prstGeom>
        </p:spPr>
      </p:pic>
      <p:pic>
        <p:nvPicPr>
          <p:cNvPr id="7" name="Picture 6" descr="Logo&#10;&#10;Description automatically generated">
            <a:extLst>
              <a:ext uri="{FF2B5EF4-FFF2-40B4-BE49-F238E27FC236}">
                <a16:creationId xmlns:a16="http://schemas.microsoft.com/office/drawing/2014/main" id="{BA919814-1914-460B-B1E4-EF5F86307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57" y="4448941"/>
            <a:ext cx="933286" cy="580945"/>
          </a:xfrm>
          <a:prstGeom prst="rect">
            <a:avLst/>
          </a:prstGeom>
        </p:spPr>
      </p:pic>
      <p:sp>
        <p:nvSpPr>
          <p:cNvPr id="8" name="TextBox 7">
            <a:extLst>
              <a:ext uri="{FF2B5EF4-FFF2-40B4-BE49-F238E27FC236}">
                <a16:creationId xmlns:a16="http://schemas.microsoft.com/office/drawing/2014/main" id="{D592230A-54EA-444A-8209-EF6D5E290DC5}"/>
              </a:ext>
            </a:extLst>
          </p:cNvPr>
          <p:cNvSpPr txBox="1"/>
          <p:nvPr/>
        </p:nvSpPr>
        <p:spPr>
          <a:xfrm>
            <a:off x="372628" y="401582"/>
            <a:ext cx="6675802" cy="707886"/>
          </a:xfrm>
          <a:prstGeom prst="rect">
            <a:avLst/>
          </a:prstGeom>
          <a:noFill/>
        </p:spPr>
        <p:txBody>
          <a:bodyPr wrap="none" rtlCol="0">
            <a:spAutoFit/>
          </a:bodyPr>
          <a:lstStyle/>
          <a:p>
            <a:r>
              <a:rPr lang="en-US" sz="4000" b="1" dirty="0">
                <a:solidFill>
                  <a:schemeClr val="bg1"/>
                </a:solidFill>
              </a:rPr>
              <a:t>HOPE FOR THE HOLIDAYS 2020</a:t>
            </a:r>
          </a:p>
        </p:txBody>
      </p:sp>
      <p:sp>
        <p:nvSpPr>
          <p:cNvPr id="9" name="TextBox 8">
            <a:extLst>
              <a:ext uri="{FF2B5EF4-FFF2-40B4-BE49-F238E27FC236}">
                <a16:creationId xmlns:a16="http://schemas.microsoft.com/office/drawing/2014/main" id="{317F2B48-EC1E-4907-A358-3AB4A2224524}"/>
              </a:ext>
            </a:extLst>
          </p:cNvPr>
          <p:cNvSpPr txBox="1"/>
          <p:nvPr/>
        </p:nvSpPr>
        <p:spPr>
          <a:xfrm>
            <a:off x="372628" y="1084839"/>
            <a:ext cx="5360907" cy="1107996"/>
          </a:xfrm>
          <a:prstGeom prst="rect">
            <a:avLst/>
          </a:prstGeom>
          <a:noFill/>
        </p:spPr>
        <p:txBody>
          <a:bodyPr wrap="square" rtlCol="0">
            <a:spAutoFit/>
          </a:bodyPr>
          <a:lstStyle/>
          <a:p>
            <a:r>
              <a:rPr lang="en-US" sz="2200" b="0" i="0" u="none" strike="noStrike" baseline="0" dirty="0">
                <a:solidFill>
                  <a:srgbClr val="FFFFFF"/>
                </a:solidFill>
                <a:latin typeface="Bahnschrift Light" panose="020B0502040204020203" pitchFamily="34" charset="0"/>
              </a:rPr>
              <a:t>Holiday cheer is in the air. Share yours with young adults who have aged out</a:t>
            </a:r>
            <a:br>
              <a:rPr lang="en-US" sz="2200" b="0" i="0" u="none" strike="noStrike" baseline="0" dirty="0">
                <a:solidFill>
                  <a:srgbClr val="FFFFFF"/>
                </a:solidFill>
                <a:latin typeface="Bahnschrift Light" panose="020B0502040204020203" pitchFamily="34" charset="0"/>
              </a:rPr>
            </a:br>
            <a:r>
              <a:rPr lang="en-US" sz="2200" b="0" i="0" u="none" strike="noStrike" baseline="0" dirty="0">
                <a:solidFill>
                  <a:srgbClr val="FFFFFF"/>
                </a:solidFill>
                <a:latin typeface="Bahnschrift Light" panose="020B0502040204020203" pitchFamily="34" charset="0"/>
              </a:rPr>
              <a:t>of foster care! </a:t>
            </a:r>
            <a:endParaRPr lang="en-US" sz="2200" dirty="0"/>
          </a:p>
        </p:txBody>
      </p:sp>
      <p:sp>
        <p:nvSpPr>
          <p:cNvPr id="10" name="TextBox 9">
            <a:extLst>
              <a:ext uri="{FF2B5EF4-FFF2-40B4-BE49-F238E27FC236}">
                <a16:creationId xmlns:a16="http://schemas.microsoft.com/office/drawing/2014/main" id="{55B68614-918A-4840-927E-1EACD7C7F07E}"/>
              </a:ext>
            </a:extLst>
          </p:cNvPr>
          <p:cNvSpPr txBox="1"/>
          <p:nvPr/>
        </p:nvSpPr>
        <p:spPr>
          <a:xfrm>
            <a:off x="5939953" y="4583610"/>
            <a:ext cx="3007490" cy="892552"/>
          </a:xfrm>
          <a:prstGeom prst="rect">
            <a:avLst/>
          </a:prstGeom>
          <a:noFill/>
        </p:spPr>
        <p:txBody>
          <a:bodyPr wrap="none" rtlCol="0">
            <a:spAutoFit/>
          </a:bodyPr>
          <a:lstStyle/>
          <a:p>
            <a:r>
              <a:rPr lang="en-US" sz="2600" b="1" dirty="0">
                <a:solidFill>
                  <a:srgbClr val="17578A"/>
                </a:solidFill>
              </a:rPr>
              <a:t>MICHELLE REICHART</a:t>
            </a:r>
            <a:br>
              <a:rPr lang="en-US" sz="2600" dirty="0">
                <a:solidFill>
                  <a:srgbClr val="17578A"/>
                </a:solidFill>
              </a:rPr>
            </a:br>
            <a:endParaRPr lang="en-US" sz="2600" b="1" dirty="0">
              <a:solidFill>
                <a:srgbClr val="17578A"/>
              </a:solidFill>
            </a:endParaRPr>
          </a:p>
        </p:txBody>
      </p:sp>
    </p:spTree>
    <p:extLst>
      <p:ext uri="{BB962C8B-B14F-4D97-AF65-F5344CB8AC3E}">
        <p14:creationId xmlns:p14="http://schemas.microsoft.com/office/powerpoint/2010/main" val="350313099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p:txBody>
          <a:bodyPr/>
          <a:lstStyle/>
          <a:p>
            <a:r>
              <a:rPr lang="en-US" dirty="0"/>
              <a:t>TITLES GO HERE CAPS</a:t>
            </a:r>
          </a:p>
        </p:txBody>
      </p:sp>
      <p:sp>
        <p:nvSpPr>
          <p:cNvPr id="3" name="Content Placeholder 2">
            <a:extLst>
              <a:ext uri="{FF2B5EF4-FFF2-40B4-BE49-F238E27FC236}">
                <a16:creationId xmlns:a16="http://schemas.microsoft.com/office/drawing/2014/main" id="{0470BABF-055F-453E-90E7-CEEC670EA8D9}"/>
              </a:ext>
            </a:extLst>
          </p:cNvPr>
          <p:cNvSpPr>
            <a:spLocks noGrp="1"/>
          </p:cNvSpPr>
          <p:nvPr>
            <p:ph idx="1"/>
          </p:nvPr>
        </p:nvSpPr>
        <p:spPr/>
        <p:txBody>
          <a:bodyPr>
            <a:normAutofit/>
          </a:bodyPr>
          <a:lstStyle/>
          <a:p>
            <a:r>
              <a:rPr lang="en-US" sz="3000" dirty="0"/>
              <a:t>Type stuff in here. </a:t>
            </a:r>
            <a:br>
              <a:rPr lang="en-US" sz="3000" dirty="0"/>
            </a:br>
            <a:r>
              <a:rPr lang="en-US" sz="2625" dirty="0"/>
              <a:t>Make at least 35 </a:t>
            </a:r>
            <a:r>
              <a:rPr lang="en-US" sz="2625" dirty="0" err="1"/>
              <a:t>pt</a:t>
            </a:r>
            <a:r>
              <a:rPr lang="en-US" sz="2625" dirty="0"/>
              <a:t> Ubuntu. Pref 40+</a:t>
            </a:r>
          </a:p>
        </p:txBody>
      </p:sp>
      <p:pic>
        <p:nvPicPr>
          <p:cNvPr id="5" name="Picture 4" descr="Background pattern&#10;&#10;Description automatically generated">
            <a:extLst>
              <a:ext uri="{FF2B5EF4-FFF2-40B4-BE49-F238E27FC236}">
                <a16:creationId xmlns:a16="http://schemas.microsoft.com/office/drawing/2014/main" id="{F35E18A9-96D0-4F0A-A338-3B74F77C7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470"/>
            <a:ext cx="9144000" cy="5332970"/>
          </a:xfrm>
          <a:prstGeom prst="rect">
            <a:avLst/>
          </a:prstGeom>
        </p:spPr>
      </p:pic>
      <p:pic>
        <p:nvPicPr>
          <p:cNvPr id="7" name="Picture 6" descr="Logo&#10;&#10;Description automatically generated">
            <a:extLst>
              <a:ext uri="{FF2B5EF4-FFF2-40B4-BE49-F238E27FC236}">
                <a16:creationId xmlns:a16="http://schemas.microsoft.com/office/drawing/2014/main" id="{BA919814-1914-460B-B1E4-EF5F86307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57" y="4448941"/>
            <a:ext cx="933286" cy="580945"/>
          </a:xfrm>
          <a:prstGeom prst="rect">
            <a:avLst/>
          </a:prstGeom>
        </p:spPr>
      </p:pic>
      <p:sp>
        <p:nvSpPr>
          <p:cNvPr id="8" name="TextBox 7">
            <a:extLst>
              <a:ext uri="{FF2B5EF4-FFF2-40B4-BE49-F238E27FC236}">
                <a16:creationId xmlns:a16="http://schemas.microsoft.com/office/drawing/2014/main" id="{D592230A-54EA-444A-8209-EF6D5E290DC5}"/>
              </a:ext>
            </a:extLst>
          </p:cNvPr>
          <p:cNvSpPr txBox="1"/>
          <p:nvPr/>
        </p:nvSpPr>
        <p:spPr>
          <a:xfrm>
            <a:off x="372628" y="401582"/>
            <a:ext cx="6675802" cy="707886"/>
          </a:xfrm>
          <a:prstGeom prst="rect">
            <a:avLst/>
          </a:prstGeom>
          <a:noFill/>
        </p:spPr>
        <p:txBody>
          <a:bodyPr wrap="none" rtlCol="0">
            <a:spAutoFit/>
          </a:bodyPr>
          <a:lstStyle/>
          <a:p>
            <a:r>
              <a:rPr lang="en-US" sz="4000" b="1" dirty="0">
                <a:solidFill>
                  <a:schemeClr val="bg1"/>
                </a:solidFill>
              </a:rPr>
              <a:t>HOPE FOR THE HOLIDAYS 2020</a:t>
            </a:r>
          </a:p>
        </p:txBody>
      </p:sp>
      <p:sp>
        <p:nvSpPr>
          <p:cNvPr id="9" name="TextBox 8">
            <a:extLst>
              <a:ext uri="{FF2B5EF4-FFF2-40B4-BE49-F238E27FC236}">
                <a16:creationId xmlns:a16="http://schemas.microsoft.com/office/drawing/2014/main" id="{317F2B48-EC1E-4907-A358-3AB4A2224524}"/>
              </a:ext>
            </a:extLst>
          </p:cNvPr>
          <p:cNvSpPr txBox="1"/>
          <p:nvPr/>
        </p:nvSpPr>
        <p:spPr>
          <a:xfrm>
            <a:off x="372628" y="1084839"/>
            <a:ext cx="5360907" cy="1107996"/>
          </a:xfrm>
          <a:prstGeom prst="rect">
            <a:avLst/>
          </a:prstGeom>
          <a:noFill/>
        </p:spPr>
        <p:txBody>
          <a:bodyPr wrap="square" rtlCol="0">
            <a:spAutoFit/>
          </a:bodyPr>
          <a:lstStyle/>
          <a:p>
            <a:r>
              <a:rPr lang="en-US" sz="2200" b="0" i="0" u="none" strike="noStrike" baseline="0" dirty="0">
                <a:solidFill>
                  <a:srgbClr val="FFFFFF"/>
                </a:solidFill>
                <a:latin typeface="Bahnschrift Light" panose="020B0502040204020203" pitchFamily="34" charset="0"/>
              </a:rPr>
              <a:t>Holiday cheer is in the air. Share yours with young adults who have aged out</a:t>
            </a:r>
            <a:br>
              <a:rPr lang="en-US" sz="2200" b="0" i="0" u="none" strike="noStrike" baseline="0" dirty="0">
                <a:solidFill>
                  <a:srgbClr val="FFFFFF"/>
                </a:solidFill>
                <a:latin typeface="Bahnschrift Light" panose="020B0502040204020203" pitchFamily="34" charset="0"/>
              </a:rPr>
            </a:br>
            <a:r>
              <a:rPr lang="en-US" sz="2200" b="0" i="0" u="none" strike="noStrike" baseline="0" dirty="0">
                <a:solidFill>
                  <a:srgbClr val="FFFFFF"/>
                </a:solidFill>
                <a:latin typeface="Bahnschrift Light" panose="020B0502040204020203" pitchFamily="34" charset="0"/>
              </a:rPr>
              <a:t>of foster care! </a:t>
            </a:r>
            <a:endParaRPr lang="en-US" sz="2200" dirty="0"/>
          </a:p>
        </p:txBody>
      </p:sp>
      <p:sp>
        <p:nvSpPr>
          <p:cNvPr id="10" name="TextBox 9">
            <a:extLst>
              <a:ext uri="{FF2B5EF4-FFF2-40B4-BE49-F238E27FC236}">
                <a16:creationId xmlns:a16="http://schemas.microsoft.com/office/drawing/2014/main" id="{55B68614-918A-4840-927E-1EACD7C7F07E}"/>
              </a:ext>
            </a:extLst>
          </p:cNvPr>
          <p:cNvSpPr txBox="1"/>
          <p:nvPr/>
        </p:nvSpPr>
        <p:spPr>
          <a:xfrm>
            <a:off x="372628" y="2676167"/>
            <a:ext cx="5597686" cy="1465016"/>
          </a:xfrm>
          <a:prstGeom prst="rect">
            <a:avLst/>
          </a:prstGeom>
          <a:noFill/>
        </p:spPr>
        <p:txBody>
          <a:bodyPr wrap="none" rtlCol="0">
            <a:spAutoFit/>
          </a:bodyPr>
          <a:lstStyle/>
          <a:p>
            <a:r>
              <a:rPr lang="en-US" sz="2200" b="1" dirty="0">
                <a:solidFill>
                  <a:schemeClr val="accent4">
                    <a:lumMod val="40000"/>
                    <a:lumOff val="60000"/>
                  </a:schemeClr>
                </a:solidFill>
              </a:rPr>
              <a:t>$25, $50, or $100 gift card</a:t>
            </a:r>
            <a:br>
              <a:rPr lang="en-US" dirty="0">
                <a:solidFill>
                  <a:srgbClr val="84C241"/>
                </a:solidFill>
              </a:rPr>
            </a:br>
            <a:r>
              <a:rPr lang="en-US" i="1" dirty="0">
                <a:solidFill>
                  <a:schemeClr val="bg1"/>
                </a:solidFill>
              </a:rPr>
              <a:t>Walmart, Target, Amazon, </a:t>
            </a:r>
            <a:r>
              <a:rPr lang="en-US" i="1" dirty="0" err="1">
                <a:solidFill>
                  <a:schemeClr val="bg1"/>
                </a:solidFill>
              </a:rPr>
              <a:t>Dillons</a:t>
            </a:r>
            <a:r>
              <a:rPr lang="en-US" i="1" dirty="0">
                <a:solidFill>
                  <a:schemeClr val="bg1"/>
                </a:solidFill>
              </a:rPr>
              <a:t>, Aldi, Casey’s, QuikTrip, Uber…</a:t>
            </a:r>
          </a:p>
          <a:p>
            <a:r>
              <a:rPr lang="en-US" sz="2000" b="1" dirty="0">
                <a:solidFill>
                  <a:schemeClr val="accent4">
                    <a:lumMod val="40000"/>
                    <a:lumOff val="60000"/>
                  </a:schemeClr>
                </a:solidFill>
              </a:rPr>
              <a:t>PLUS A HANDWRITTEN CHRISTMAS CARD</a:t>
            </a:r>
          </a:p>
          <a:p>
            <a:endParaRPr lang="en-US" sz="1100" b="1" dirty="0">
              <a:solidFill>
                <a:schemeClr val="accent4">
                  <a:lumMod val="40000"/>
                  <a:lumOff val="60000"/>
                </a:schemeClr>
              </a:solidFill>
            </a:endParaRPr>
          </a:p>
          <a:p>
            <a:r>
              <a:rPr lang="en-US" sz="2000" b="1" dirty="0">
                <a:solidFill>
                  <a:schemeClr val="accent4">
                    <a:lumMod val="40000"/>
                    <a:lumOff val="60000"/>
                  </a:schemeClr>
                </a:solidFill>
              </a:rPr>
              <a:t>BY SUNDAY DEC 6</a:t>
            </a:r>
            <a:r>
              <a:rPr lang="en-US" sz="2000" b="1" baseline="30000" dirty="0">
                <a:solidFill>
                  <a:schemeClr val="accent4">
                    <a:lumMod val="40000"/>
                    <a:lumOff val="60000"/>
                  </a:schemeClr>
                </a:solidFill>
              </a:rPr>
              <a:t>th</a:t>
            </a:r>
            <a:r>
              <a:rPr lang="en-US" sz="2000" b="1" dirty="0">
                <a:solidFill>
                  <a:schemeClr val="accent4">
                    <a:lumMod val="40000"/>
                    <a:lumOff val="60000"/>
                  </a:schemeClr>
                </a:solidFill>
              </a:rPr>
              <a:t>.</a:t>
            </a:r>
          </a:p>
        </p:txBody>
      </p:sp>
      <p:sp>
        <p:nvSpPr>
          <p:cNvPr id="4" name="TextBox 3">
            <a:extLst>
              <a:ext uri="{FF2B5EF4-FFF2-40B4-BE49-F238E27FC236}">
                <a16:creationId xmlns:a16="http://schemas.microsoft.com/office/drawing/2014/main" id="{B6D4016A-5448-4643-A0B3-E20FE5E633A0}"/>
              </a:ext>
            </a:extLst>
          </p:cNvPr>
          <p:cNvSpPr txBox="1"/>
          <p:nvPr/>
        </p:nvSpPr>
        <p:spPr>
          <a:xfrm>
            <a:off x="5939953" y="4583610"/>
            <a:ext cx="3007490" cy="892552"/>
          </a:xfrm>
          <a:prstGeom prst="rect">
            <a:avLst/>
          </a:prstGeom>
          <a:noFill/>
        </p:spPr>
        <p:txBody>
          <a:bodyPr wrap="none" rtlCol="0">
            <a:spAutoFit/>
          </a:bodyPr>
          <a:lstStyle/>
          <a:p>
            <a:r>
              <a:rPr lang="en-US" sz="2600" b="1" dirty="0">
                <a:solidFill>
                  <a:srgbClr val="17578A"/>
                </a:solidFill>
              </a:rPr>
              <a:t>MICHELLE REICHART</a:t>
            </a:r>
            <a:br>
              <a:rPr lang="en-US" sz="2600" dirty="0">
                <a:solidFill>
                  <a:srgbClr val="17578A"/>
                </a:solidFill>
              </a:rPr>
            </a:br>
            <a:endParaRPr lang="en-US" sz="2600" b="1" dirty="0">
              <a:solidFill>
                <a:srgbClr val="17578A"/>
              </a:solidFill>
            </a:endParaRPr>
          </a:p>
        </p:txBody>
      </p:sp>
    </p:spTree>
    <p:extLst>
      <p:ext uri="{BB962C8B-B14F-4D97-AF65-F5344CB8AC3E}">
        <p14:creationId xmlns:p14="http://schemas.microsoft.com/office/powerpoint/2010/main" val="249531878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6ED4-4431-4E6E-9B5A-61F99F9BD667}"/>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CDE658EE-C732-42DB-823C-802223A45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397733150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6ED4-4431-4E6E-9B5A-61F99F9BD667}"/>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CDE658EE-C732-42DB-823C-802223A45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6" name="TextBox 5">
            <a:extLst>
              <a:ext uri="{FF2B5EF4-FFF2-40B4-BE49-F238E27FC236}">
                <a16:creationId xmlns:a16="http://schemas.microsoft.com/office/drawing/2014/main" id="{45ACF384-F4E2-43E3-B378-A2E3F1C1B778}"/>
              </a:ext>
            </a:extLst>
          </p:cNvPr>
          <p:cNvSpPr txBox="1"/>
          <p:nvPr/>
        </p:nvSpPr>
        <p:spPr>
          <a:xfrm>
            <a:off x="447675" y="2362842"/>
            <a:ext cx="4461351" cy="769441"/>
          </a:xfrm>
          <a:prstGeom prst="rect">
            <a:avLst/>
          </a:prstGeom>
          <a:noFill/>
        </p:spPr>
        <p:txBody>
          <a:bodyPr wrap="square" rtlCol="0">
            <a:spAutoFit/>
          </a:bodyPr>
          <a:lstStyle/>
          <a:p>
            <a:r>
              <a:rPr lang="en-US" sz="4400" dirty="0">
                <a:solidFill>
                  <a:schemeClr val="bg1"/>
                </a:solidFill>
                <a:latin typeface="Ubuntu" panose="020B0504030602030204" pitchFamily="34" charset="0"/>
              </a:rPr>
              <a:t>THANKSGIVING </a:t>
            </a:r>
          </a:p>
        </p:txBody>
      </p:sp>
      <p:sp>
        <p:nvSpPr>
          <p:cNvPr id="4" name="TextBox 3">
            <a:extLst>
              <a:ext uri="{FF2B5EF4-FFF2-40B4-BE49-F238E27FC236}">
                <a16:creationId xmlns:a16="http://schemas.microsoft.com/office/drawing/2014/main" id="{25CD5328-FA9A-47F1-A5B0-0AC54236426B}"/>
              </a:ext>
            </a:extLst>
          </p:cNvPr>
          <p:cNvSpPr txBox="1"/>
          <p:nvPr/>
        </p:nvSpPr>
        <p:spPr>
          <a:xfrm>
            <a:off x="454160" y="1711855"/>
            <a:ext cx="4461351" cy="769441"/>
          </a:xfrm>
          <a:prstGeom prst="rect">
            <a:avLst/>
          </a:prstGeom>
          <a:noFill/>
        </p:spPr>
        <p:txBody>
          <a:bodyPr wrap="square" rtlCol="0">
            <a:spAutoFit/>
          </a:bodyPr>
          <a:lstStyle/>
          <a:p>
            <a:r>
              <a:rPr lang="en-US" sz="4400" dirty="0">
                <a:solidFill>
                  <a:schemeClr val="bg1"/>
                </a:solidFill>
                <a:latin typeface="Ubuntu" panose="020B0504030602030204" pitchFamily="34" charset="0"/>
              </a:rPr>
              <a:t>HAPPY</a:t>
            </a:r>
          </a:p>
        </p:txBody>
      </p:sp>
    </p:spTree>
    <p:extLst>
      <p:ext uri="{BB962C8B-B14F-4D97-AF65-F5344CB8AC3E}">
        <p14:creationId xmlns:p14="http://schemas.microsoft.com/office/powerpoint/2010/main" val="413086813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6ED4-4431-4E6E-9B5A-61F99F9BD667}"/>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CDE658EE-C732-42DB-823C-802223A45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8" name="Picture 7" descr="A close up of a logo&#10;&#10;Description automatically generated">
            <a:extLst>
              <a:ext uri="{FF2B5EF4-FFF2-40B4-BE49-F238E27FC236}">
                <a16:creationId xmlns:a16="http://schemas.microsoft.com/office/drawing/2014/main" id="{B30C3A43-4E41-4F7B-8F74-C7CF1859B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9589">
            <a:off x="488784" y="2105792"/>
            <a:ext cx="4017260" cy="4017260"/>
          </a:xfrm>
          <a:prstGeom prst="rect">
            <a:avLst/>
          </a:prstGeom>
        </p:spPr>
      </p:pic>
      <p:sp>
        <p:nvSpPr>
          <p:cNvPr id="6" name="TextBox 5">
            <a:extLst>
              <a:ext uri="{FF2B5EF4-FFF2-40B4-BE49-F238E27FC236}">
                <a16:creationId xmlns:a16="http://schemas.microsoft.com/office/drawing/2014/main" id="{45ACF384-F4E2-43E3-B378-A2E3F1C1B778}"/>
              </a:ext>
            </a:extLst>
          </p:cNvPr>
          <p:cNvSpPr txBox="1"/>
          <p:nvPr/>
        </p:nvSpPr>
        <p:spPr>
          <a:xfrm>
            <a:off x="447675" y="2362842"/>
            <a:ext cx="4461351" cy="769441"/>
          </a:xfrm>
          <a:prstGeom prst="rect">
            <a:avLst/>
          </a:prstGeom>
          <a:noFill/>
        </p:spPr>
        <p:txBody>
          <a:bodyPr wrap="square" rtlCol="0">
            <a:spAutoFit/>
          </a:bodyPr>
          <a:lstStyle/>
          <a:p>
            <a:r>
              <a:rPr lang="en-US" sz="4400" dirty="0">
                <a:solidFill>
                  <a:schemeClr val="bg1"/>
                </a:solidFill>
                <a:latin typeface="Ubuntu" panose="020B0504030602030204" pitchFamily="34" charset="0"/>
              </a:rPr>
              <a:t>THANKSGIVING </a:t>
            </a:r>
          </a:p>
        </p:txBody>
      </p:sp>
      <p:sp>
        <p:nvSpPr>
          <p:cNvPr id="12" name="TextBox 11">
            <a:extLst>
              <a:ext uri="{FF2B5EF4-FFF2-40B4-BE49-F238E27FC236}">
                <a16:creationId xmlns:a16="http://schemas.microsoft.com/office/drawing/2014/main" id="{C6B98B17-C9E1-4121-A773-0AEB9A2A49A0}"/>
              </a:ext>
            </a:extLst>
          </p:cNvPr>
          <p:cNvSpPr txBox="1"/>
          <p:nvPr/>
        </p:nvSpPr>
        <p:spPr>
          <a:xfrm>
            <a:off x="727253" y="3571562"/>
            <a:ext cx="571583" cy="461665"/>
          </a:xfrm>
          <a:prstGeom prst="rect">
            <a:avLst/>
          </a:prstGeom>
          <a:noFill/>
        </p:spPr>
        <p:txBody>
          <a:bodyPr wrap="square">
            <a:spAutoFit/>
          </a:bodyPr>
          <a:lstStyle/>
          <a:p>
            <a:pPr>
              <a:lnSpc>
                <a:spcPct val="80000"/>
              </a:lnSpc>
            </a:pPr>
            <a:r>
              <a:rPr lang="en-US" sz="3000" dirty="0">
                <a:solidFill>
                  <a:schemeClr val="bg1"/>
                </a:solidFill>
                <a:latin typeface="Ubuntu" panose="020B0504030602030204" pitchFamily="34" charset="0"/>
              </a:rPr>
              <a:t>IS</a:t>
            </a:r>
          </a:p>
        </p:txBody>
      </p:sp>
      <p:sp>
        <p:nvSpPr>
          <p:cNvPr id="3" name="TextBox 2">
            <a:extLst>
              <a:ext uri="{FF2B5EF4-FFF2-40B4-BE49-F238E27FC236}">
                <a16:creationId xmlns:a16="http://schemas.microsoft.com/office/drawing/2014/main" id="{BD8B5582-0829-4083-867D-742D6A48F030}"/>
              </a:ext>
            </a:extLst>
          </p:cNvPr>
          <p:cNvSpPr txBox="1"/>
          <p:nvPr/>
        </p:nvSpPr>
        <p:spPr>
          <a:xfrm rot="21073391">
            <a:off x="1242312" y="3853123"/>
            <a:ext cx="3019425" cy="615553"/>
          </a:xfrm>
          <a:prstGeom prst="rect">
            <a:avLst/>
          </a:prstGeom>
          <a:noFill/>
        </p:spPr>
        <p:txBody>
          <a:bodyPr wrap="square">
            <a:spAutoFit/>
          </a:bodyPr>
          <a:lstStyle/>
          <a:p>
            <a:r>
              <a:rPr lang="en-US" sz="3400" b="1" dirty="0">
                <a:solidFill>
                  <a:srgbClr val="C00000"/>
                </a:solidFill>
                <a:latin typeface="Ubuntu" panose="020B0504030602030204" pitchFamily="34" charset="0"/>
              </a:rPr>
              <a:t> CANCELED</a:t>
            </a:r>
            <a:endParaRPr lang="en-US" sz="3400" b="1" dirty="0">
              <a:latin typeface="Ubuntu" panose="020B0504030602030204" pitchFamily="34" charset="0"/>
            </a:endParaRPr>
          </a:p>
        </p:txBody>
      </p:sp>
    </p:spTree>
    <p:extLst>
      <p:ext uri="{BB962C8B-B14F-4D97-AF65-F5344CB8AC3E}">
        <p14:creationId xmlns:p14="http://schemas.microsoft.com/office/powerpoint/2010/main" val="373873061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6ED4-4431-4E6E-9B5A-61F99F9BD667}"/>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CDE658EE-C732-42DB-823C-802223A45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8" name="Picture 7" descr="A close up of a logo&#10;&#10;Description automatically generated">
            <a:extLst>
              <a:ext uri="{FF2B5EF4-FFF2-40B4-BE49-F238E27FC236}">
                <a16:creationId xmlns:a16="http://schemas.microsoft.com/office/drawing/2014/main" id="{B30C3A43-4E41-4F7B-8F74-C7CF1859B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9589">
            <a:off x="488784" y="2105792"/>
            <a:ext cx="4017260" cy="4017260"/>
          </a:xfrm>
          <a:prstGeom prst="rect">
            <a:avLst/>
          </a:prstGeom>
        </p:spPr>
      </p:pic>
      <p:sp>
        <p:nvSpPr>
          <p:cNvPr id="6" name="TextBox 5">
            <a:extLst>
              <a:ext uri="{FF2B5EF4-FFF2-40B4-BE49-F238E27FC236}">
                <a16:creationId xmlns:a16="http://schemas.microsoft.com/office/drawing/2014/main" id="{45ACF384-F4E2-43E3-B378-A2E3F1C1B778}"/>
              </a:ext>
            </a:extLst>
          </p:cNvPr>
          <p:cNvSpPr txBox="1"/>
          <p:nvPr/>
        </p:nvSpPr>
        <p:spPr>
          <a:xfrm>
            <a:off x="447675" y="2362842"/>
            <a:ext cx="4461351" cy="769441"/>
          </a:xfrm>
          <a:prstGeom prst="rect">
            <a:avLst/>
          </a:prstGeom>
          <a:noFill/>
        </p:spPr>
        <p:txBody>
          <a:bodyPr wrap="square" rtlCol="0">
            <a:spAutoFit/>
          </a:bodyPr>
          <a:lstStyle/>
          <a:p>
            <a:r>
              <a:rPr lang="en-US" sz="4400" dirty="0">
                <a:solidFill>
                  <a:schemeClr val="bg1"/>
                </a:solidFill>
                <a:latin typeface="Ubuntu" panose="020B0504030602030204" pitchFamily="34" charset="0"/>
              </a:rPr>
              <a:t>THANKSGIVING </a:t>
            </a:r>
          </a:p>
        </p:txBody>
      </p:sp>
      <p:sp>
        <p:nvSpPr>
          <p:cNvPr id="12" name="TextBox 11">
            <a:extLst>
              <a:ext uri="{FF2B5EF4-FFF2-40B4-BE49-F238E27FC236}">
                <a16:creationId xmlns:a16="http://schemas.microsoft.com/office/drawing/2014/main" id="{C6B98B17-C9E1-4121-A773-0AEB9A2A49A0}"/>
              </a:ext>
            </a:extLst>
          </p:cNvPr>
          <p:cNvSpPr txBox="1"/>
          <p:nvPr/>
        </p:nvSpPr>
        <p:spPr>
          <a:xfrm>
            <a:off x="727253" y="3571562"/>
            <a:ext cx="571583" cy="461665"/>
          </a:xfrm>
          <a:prstGeom prst="rect">
            <a:avLst/>
          </a:prstGeom>
          <a:noFill/>
        </p:spPr>
        <p:txBody>
          <a:bodyPr wrap="square">
            <a:spAutoFit/>
          </a:bodyPr>
          <a:lstStyle/>
          <a:p>
            <a:pPr>
              <a:lnSpc>
                <a:spcPct val="80000"/>
              </a:lnSpc>
            </a:pPr>
            <a:r>
              <a:rPr lang="en-US" sz="3000" dirty="0">
                <a:solidFill>
                  <a:schemeClr val="bg1"/>
                </a:solidFill>
                <a:latin typeface="Ubuntu" panose="020B0504030602030204" pitchFamily="34" charset="0"/>
              </a:rPr>
              <a:t>IS</a:t>
            </a:r>
          </a:p>
        </p:txBody>
      </p:sp>
      <p:sp>
        <p:nvSpPr>
          <p:cNvPr id="14" name="TextBox 13">
            <a:extLst>
              <a:ext uri="{FF2B5EF4-FFF2-40B4-BE49-F238E27FC236}">
                <a16:creationId xmlns:a16="http://schemas.microsoft.com/office/drawing/2014/main" id="{C647C54A-B639-464F-B19C-B188029B0E2A}"/>
              </a:ext>
            </a:extLst>
          </p:cNvPr>
          <p:cNvSpPr txBox="1"/>
          <p:nvPr/>
        </p:nvSpPr>
        <p:spPr>
          <a:xfrm rot="21073391">
            <a:off x="1242312" y="3853123"/>
            <a:ext cx="3019425" cy="615553"/>
          </a:xfrm>
          <a:prstGeom prst="rect">
            <a:avLst/>
          </a:prstGeom>
          <a:noFill/>
        </p:spPr>
        <p:txBody>
          <a:bodyPr wrap="square">
            <a:spAutoFit/>
          </a:bodyPr>
          <a:lstStyle/>
          <a:p>
            <a:r>
              <a:rPr lang="en-US" sz="3400" b="1" dirty="0">
                <a:solidFill>
                  <a:srgbClr val="C00000"/>
                </a:solidFill>
                <a:latin typeface="Ubuntu" panose="020B0504030602030204" pitchFamily="34" charset="0"/>
              </a:rPr>
              <a:t> CANCELED</a:t>
            </a:r>
            <a:endParaRPr lang="en-US" sz="3400" b="1" dirty="0">
              <a:latin typeface="Ubuntu" panose="020B0504030602030204" pitchFamily="34" charset="0"/>
            </a:endParaRPr>
          </a:p>
        </p:txBody>
      </p:sp>
      <p:sp>
        <p:nvSpPr>
          <p:cNvPr id="3" name="TextBox 2">
            <a:extLst>
              <a:ext uri="{FF2B5EF4-FFF2-40B4-BE49-F238E27FC236}">
                <a16:creationId xmlns:a16="http://schemas.microsoft.com/office/drawing/2014/main" id="{40724039-2579-48FC-97D1-D741F00F082B}"/>
              </a:ext>
            </a:extLst>
          </p:cNvPr>
          <p:cNvSpPr txBox="1"/>
          <p:nvPr/>
        </p:nvSpPr>
        <p:spPr>
          <a:xfrm rot="21180402">
            <a:off x="1735280" y="3343968"/>
            <a:ext cx="1992351" cy="707886"/>
          </a:xfrm>
          <a:prstGeom prst="rect">
            <a:avLst/>
          </a:prstGeom>
          <a:noFill/>
        </p:spPr>
        <p:txBody>
          <a:bodyPr wrap="square">
            <a:spAutoFit/>
          </a:bodyPr>
          <a:lstStyle/>
          <a:p>
            <a:r>
              <a:rPr lang="en-US" sz="4000" spc="600" dirty="0">
                <a:solidFill>
                  <a:srgbClr val="C00000"/>
                </a:solidFill>
                <a:effectLst>
                  <a:glow rad="228600">
                    <a:schemeClr val="bg1">
                      <a:alpha val="78000"/>
                    </a:schemeClr>
                  </a:glow>
                </a:effectLst>
                <a:latin typeface="African" pitchFamily="2" charset="0"/>
              </a:rPr>
              <a:t>NOT</a:t>
            </a:r>
          </a:p>
        </p:txBody>
      </p:sp>
    </p:spTree>
    <p:extLst>
      <p:ext uri="{BB962C8B-B14F-4D97-AF65-F5344CB8AC3E}">
        <p14:creationId xmlns:p14="http://schemas.microsoft.com/office/powerpoint/2010/main" val="22459755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2525050"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GENESIS 1-3</a:t>
            </a:r>
          </a:p>
        </p:txBody>
      </p:sp>
    </p:spTree>
    <p:extLst>
      <p:ext uri="{BB962C8B-B14F-4D97-AF65-F5344CB8AC3E}">
        <p14:creationId xmlns:p14="http://schemas.microsoft.com/office/powerpoint/2010/main" val="23715999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2868093"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GENESIS 2:7-8</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3554819"/>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Then the Lord God formed the man of dust from the ground and breathed into his nostrils the breath of life, and the man became a living creature. </a:t>
            </a:r>
            <a:r>
              <a:rPr lang="en-US" sz="250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And </a:t>
            </a: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the Lord God planted a garden in Eden, in the east, and there he put the man whom he had formed. </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1815890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For the One who holds the heavens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commands the stars above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is the God who bends to bless us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with an unrelenting Love</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263260023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2879314"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ROMANS 1:21</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2785378"/>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For although they knew God, they did not honor him as God or give thanks to him, but they became futile in their thinking, and their foolish hearts were darkened.</a:t>
            </a:r>
          </a:p>
          <a:p>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71061085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3788217"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G. K. CHESTERTON</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1631216"/>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“The worst moment for an atheist is when he feels a profound sense of gratitude and has no one to thank.”</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9621271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2268570"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C. S. LEWIS</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1246495"/>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“Gratitude exclaims, very properly, ‘How good of God</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to give me this.’”</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80495882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3034805"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JAMES 1:16-17</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2015936"/>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Do not be deceived, my beloved brothers. Every good gift and every perfect gift is from above, coming down from the Father of lights</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324627937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2640466"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ROMANS 5:8</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1246495"/>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…but God shows his love for us in that while we were still sinners, Christ died for us.</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220172409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3055645"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EPHESIANS 2:8</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05555" cy="1631216"/>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For by grace you have been saved through faith. And this </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is not your own doing; it is </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the gift of God</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113074310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4222631"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COLOSSIANS 2:13-15</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5126568" cy="3554819"/>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When you were dead in your sins and in the uncircumcision of your flesh, God made you alive with Christ. He forgave us all our sins, …nailing it to the cross. And having disarmed the powers and authorities, he made a public spectacle of them, triumphing over them by the cross.</a:t>
            </a:r>
          </a:p>
        </p:txBody>
      </p:sp>
    </p:spTree>
    <p:extLst>
      <p:ext uri="{BB962C8B-B14F-4D97-AF65-F5344CB8AC3E}">
        <p14:creationId xmlns:p14="http://schemas.microsoft.com/office/powerpoint/2010/main" val="225337683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5469767"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CALLED TO THANKSGIVING</a:t>
            </a:r>
          </a:p>
        </p:txBody>
      </p:sp>
    </p:spTree>
    <p:extLst>
      <p:ext uri="{BB962C8B-B14F-4D97-AF65-F5344CB8AC3E}">
        <p14:creationId xmlns:p14="http://schemas.microsoft.com/office/powerpoint/2010/main" val="213885342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5469767"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CALLED TO THANKSGIVING</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2400657"/>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1 THESSALONIANS 5:16-18</a:t>
            </a:r>
            <a:b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Rejoice always, pray without ceasing, give thanks in all circumstances; for this is the will of God in Christ Jesus for you.</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38877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5469767"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CALLED TO THANKSGIVING</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2400657"/>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1 THESSALONIANS 5:16-18</a:t>
            </a:r>
            <a:b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Rejoice always, pray without ceasing, give thanks in all circumstances; for this is the will of God in Christ Jesus for you.</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C200D55-6361-4BEE-8887-87DB98143191}"/>
              </a:ext>
            </a:extLst>
          </p:cNvPr>
          <p:cNvSpPr txBox="1"/>
          <p:nvPr/>
        </p:nvSpPr>
        <p:spPr>
          <a:xfrm>
            <a:off x="322286" y="2455675"/>
            <a:ext cx="5389215" cy="1702340"/>
          </a:xfrm>
          <a:prstGeom prst="rect">
            <a:avLst/>
          </a:prstGeom>
          <a:noFill/>
        </p:spPr>
        <p:txBody>
          <a:bodyPr wrap="square" numCol="2" rtlCol="0">
            <a:noAutofit/>
          </a:bodyPr>
          <a:lstStyle/>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Luke 17</a:t>
            </a:r>
          </a:p>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Ephesians 5:18-20</a:t>
            </a:r>
          </a:p>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Colossians 4:2</a:t>
            </a:r>
          </a:p>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1 Timothy 2:1 </a:t>
            </a:r>
          </a:p>
          <a:p>
            <a:pPr marL="342900" indent="-342900">
              <a:buFont typeface="Arial" panose="020B0604020202020204" pitchFamily="34" charset="0"/>
              <a:buChar char="•"/>
            </a:pPr>
            <a:r>
              <a:rPr lang="en-US" sz="1800" dirty="0">
                <a:solidFill>
                  <a:schemeClr val="bg1"/>
                </a:solidFill>
                <a:latin typeface="Ubuntu" panose="020B0504030602030204" pitchFamily="34" charset="0"/>
                <a:ea typeface="Calibri" panose="020F0502020204030204" pitchFamily="34" charset="0"/>
                <a:cs typeface="Times New Roman" panose="02020603050405020304" pitchFamily="18" charset="0"/>
              </a:rPr>
              <a:t>Acts 2:42</a:t>
            </a:r>
          </a:p>
          <a:p>
            <a:pPr marL="342900" indent="-342900">
              <a:buFont typeface="Arial" panose="020B0604020202020204" pitchFamily="34" charset="0"/>
              <a:buChar char="•"/>
            </a:pPr>
            <a:r>
              <a:rPr lang="en-US" sz="1800" dirty="0">
                <a:solidFill>
                  <a:schemeClr val="bg1"/>
                </a:solidFill>
                <a:latin typeface="Ubuntu" panose="020B0504030602030204" pitchFamily="34" charset="0"/>
                <a:ea typeface="Calibri" panose="020F0502020204030204" pitchFamily="34" charset="0"/>
                <a:cs typeface="Times New Roman" panose="02020603050405020304" pitchFamily="18" charset="0"/>
              </a:rPr>
              <a:t>Philippians 4:4</a:t>
            </a:r>
          </a:p>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Philippians 4:6</a:t>
            </a:r>
          </a:p>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Colossians 2:6-7</a:t>
            </a:r>
          </a:p>
          <a:p>
            <a:pPr marL="342900" indent="-342900">
              <a:buFont typeface="Arial" panose="020B0604020202020204" pitchFamily="34" charset="0"/>
              <a:buChar char="•"/>
            </a:pPr>
            <a:r>
              <a:rPr lang="en-US" sz="18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Colossians 3:15</a:t>
            </a:r>
          </a:p>
          <a:p>
            <a:endParaRPr lang="en-US" dirty="0"/>
          </a:p>
        </p:txBody>
      </p:sp>
    </p:spTree>
    <p:extLst>
      <p:ext uri="{BB962C8B-B14F-4D97-AF65-F5344CB8AC3E}">
        <p14:creationId xmlns:p14="http://schemas.microsoft.com/office/powerpoint/2010/main" val="29643811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Come and lift your hands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raise your voice;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is worthy of all praise.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Sing of mercies of your King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with trembling, rejoice!</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29105854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4450064" cy="1803314"/>
          </a:xfrm>
          <a:prstGeom prst="rect">
            <a:avLst/>
          </a:prstGeom>
          <a:noFill/>
        </p:spPr>
        <p:txBody>
          <a:bodyPr wrap="none" rtlCol="0">
            <a:spAutoFit/>
          </a:bodyPr>
          <a:lstStyle/>
          <a:p>
            <a:r>
              <a:rPr lang="en-US" sz="3300" dirty="0">
                <a:solidFill>
                  <a:srgbClr val="F9CE85"/>
                </a:solidFill>
                <a:latin typeface="Ubuntu" panose="020B0504030602030204" pitchFamily="34" charset="0"/>
              </a:rPr>
              <a:t>MARTIN SELIGMAN</a:t>
            </a:r>
          </a:p>
          <a:p>
            <a:pPr marL="0" marR="0" lvl="3">
              <a:lnSpc>
                <a:spcPct val="107000"/>
              </a:lnSpc>
              <a:spcBef>
                <a:spcPts val="0"/>
              </a:spcBef>
              <a:spcAft>
                <a:spcPts val="800"/>
              </a:spcAft>
            </a:pP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“Positive Psychology Progress.” </a:t>
            </a:r>
            <a:b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American Psychologist</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 60 (5), 2005, 410-421.</a:t>
            </a:r>
          </a:p>
          <a:p>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477054"/>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3 GOOD THING EXERCISE</a:t>
            </a:r>
          </a:p>
        </p:txBody>
      </p:sp>
    </p:spTree>
    <p:extLst>
      <p:ext uri="{BB962C8B-B14F-4D97-AF65-F5344CB8AC3E}">
        <p14:creationId xmlns:p14="http://schemas.microsoft.com/office/powerpoint/2010/main" val="83559001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4450064" cy="1803314"/>
          </a:xfrm>
          <a:prstGeom prst="rect">
            <a:avLst/>
          </a:prstGeom>
          <a:noFill/>
        </p:spPr>
        <p:txBody>
          <a:bodyPr wrap="none" rtlCol="0">
            <a:spAutoFit/>
          </a:bodyPr>
          <a:lstStyle/>
          <a:p>
            <a:r>
              <a:rPr lang="en-US" sz="3300" dirty="0">
                <a:solidFill>
                  <a:srgbClr val="F9CE85"/>
                </a:solidFill>
                <a:latin typeface="Ubuntu" panose="020B0504030602030204" pitchFamily="34" charset="0"/>
              </a:rPr>
              <a:t>MARTIN SELIGMAN</a:t>
            </a:r>
          </a:p>
          <a:p>
            <a:pPr marL="0" marR="0" lvl="3">
              <a:lnSpc>
                <a:spcPct val="107000"/>
              </a:lnSpc>
              <a:spcBef>
                <a:spcPts val="0"/>
              </a:spcBef>
              <a:spcAft>
                <a:spcPts val="800"/>
              </a:spcAft>
            </a:pP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“Positive Psychology Progress.” </a:t>
            </a:r>
            <a:b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American Psychologist</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 60 (5), 2005, 410-421.</a:t>
            </a:r>
          </a:p>
          <a:p>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1631216"/>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3 GOOD THING EXERCISE</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2% increase after 1 week</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5% increase after 1 month</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9% </a:t>
            </a: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increase after 6 months</a:t>
            </a:r>
          </a:p>
        </p:txBody>
      </p:sp>
    </p:spTree>
    <p:extLst>
      <p:ext uri="{BB962C8B-B14F-4D97-AF65-F5344CB8AC3E}">
        <p14:creationId xmlns:p14="http://schemas.microsoft.com/office/powerpoint/2010/main" val="347020059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4450064" cy="1803314"/>
          </a:xfrm>
          <a:prstGeom prst="rect">
            <a:avLst/>
          </a:prstGeom>
          <a:noFill/>
        </p:spPr>
        <p:txBody>
          <a:bodyPr wrap="none" rtlCol="0">
            <a:spAutoFit/>
          </a:bodyPr>
          <a:lstStyle/>
          <a:p>
            <a:r>
              <a:rPr lang="en-US" sz="3300" dirty="0">
                <a:solidFill>
                  <a:srgbClr val="F9CE85"/>
                </a:solidFill>
                <a:latin typeface="Ubuntu" panose="020B0504030602030204" pitchFamily="34" charset="0"/>
              </a:rPr>
              <a:t>MARTIN SELIGMAN</a:t>
            </a:r>
          </a:p>
          <a:p>
            <a:pPr marL="0" marR="0" lvl="3">
              <a:lnSpc>
                <a:spcPct val="107000"/>
              </a:lnSpc>
              <a:spcBef>
                <a:spcPts val="0"/>
              </a:spcBef>
              <a:spcAft>
                <a:spcPts val="800"/>
              </a:spcAft>
            </a:pP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“Positive Psychology Progress.” </a:t>
            </a:r>
            <a:b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American Psychologist</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 60 (5), 2005, 410-421.</a:t>
            </a:r>
          </a:p>
          <a:p>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3170099"/>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3 GOOD THING EXERCISE</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2% increase after 1 week</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5% increase after 1 month</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9% </a:t>
            </a: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increase after 6 months</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Depressive symptoms declined by 28% after one week, and continued to lower as it continued.</a:t>
            </a:r>
          </a:p>
        </p:txBody>
      </p:sp>
    </p:spTree>
    <p:extLst>
      <p:ext uri="{BB962C8B-B14F-4D97-AF65-F5344CB8AC3E}">
        <p14:creationId xmlns:p14="http://schemas.microsoft.com/office/powerpoint/2010/main" val="33618339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5411674" cy="1176797"/>
          </a:xfrm>
          <a:prstGeom prst="rect">
            <a:avLst/>
          </a:prstGeom>
          <a:noFill/>
        </p:spPr>
        <p:txBody>
          <a:bodyPr wrap="none" rtlCol="0">
            <a:spAutoFit/>
          </a:bodyPr>
          <a:lstStyle/>
          <a:p>
            <a:r>
              <a:rPr lang="en-US" sz="3300" dirty="0">
                <a:solidFill>
                  <a:srgbClr val="F9CE85"/>
                </a:solidFill>
                <a:latin typeface="Ubuntu" panose="020B0504030602030204" pitchFamily="34" charset="0"/>
              </a:rPr>
              <a:t>ROBERT EMMONS</a:t>
            </a:r>
          </a:p>
          <a:p>
            <a:pPr marL="0" marR="0" lvl="3">
              <a:lnSpc>
                <a:spcPct val="107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“Thanks! How the New Science of Gratitude Can Make</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You Happier” </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New York: Houghton Mifflin Co., 2007, 30.</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477054"/>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BLESSINGS, HASSLES, &amp; EVENTS</a:t>
            </a:r>
          </a:p>
        </p:txBody>
      </p:sp>
    </p:spTree>
    <p:extLst>
      <p:ext uri="{BB962C8B-B14F-4D97-AF65-F5344CB8AC3E}">
        <p14:creationId xmlns:p14="http://schemas.microsoft.com/office/powerpoint/2010/main" val="19894014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5411674" cy="1176797"/>
          </a:xfrm>
          <a:prstGeom prst="rect">
            <a:avLst/>
          </a:prstGeom>
          <a:noFill/>
        </p:spPr>
        <p:txBody>
          <a:bodyPr wrap="none" rtlCol="0">
            <a:spAutoFit/>
          </a:bodyPr>
          <a:lstStyle/>
          <a:p>
            <a:r>
              <a:rPr lang="en-US" sz="3300" dirty="0">
                <a:solidFill>
                  <a:srgbClr val="F9CE85"/>
                </a:solidFill>
                <a:latin typeface="Ubuntu" panose="020B0504030602030204" pitchFamily="34" charset="0"/>
              </a:rPr>
              <a:t>ROBERT EMMONS</a:t>
            </a:r>
          </a:p>
          <a:p>
            <a:pPr marL="0" marR="0" lvl="3">
              <a:lnSpc>
                <a:spcPct val="107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“Thanks! How the New Science of Gratitude Can Make</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You Happier” </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New York: Houghton Mifflin Co., 2007, 30.</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1246495"/>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BLESSINGS, HASSLES, &amp; EVENTS</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The “blessings” group were 25% happier than other participants.</a:t>
            </a:r>
          </a:p>
        </p:txBody>
      </p:sp>
    </p:spTree>
    <p:extLst>
      <p:ext uri="{BB962C8B-B14F-4D97-AF65-F5344CB8AC3E}">
        <p14:creationId xmlns:p14="http://schemas.microsoft.com/office/powerpoint/2010/main" val="225166116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6023700" cy="1176797"/>
          </a:xfrm>
          <a:prstGeom prst="rect">
            <a:avLst/>
          </a:prstGeom>
          <a:noFill/>
        </p:spPr>
        <p:txBody>
          <a:bodyPr wrap="none" rtlCol="0">
            <a:spAutoFit/>
          </a:bodyPr>
          <a:lstStyle/>
          <a:p>
            <a:r>
              <a:rPr lang="en-US" sz="3300" dirty="0">
                <a:solidFill>
                  <a:srgbClr val="F9CE85"/>
                </a:solidFill>
                <a:latin typeface="Ubuntu" panose="020B0504030602030204" pitchFamily="34" charset="0"/>
              </a:rPr>
              <a:t>ALEX WOOD</a:t>
            </a:r>
          </a:p>
          <a:p>
            <a:pPr marL="0" marR="0" lvl="3">
              <a:lnSpc>
                <a:spcPct val="107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Alex M. Wood (et al.), “Gratitude and well-being: A review</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and theoretical integration” Clinical Psychology Review (2010)</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861774"/>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THANKFULNESS LOWERED RISKS:</a:t>
            </a:r>
          </a:p>
          <a:p>
            <a:pPr marL="342900" indent="-342900">
              <a:buFont typeface="Arial" panose="020B0604020202020204" pitchFamily="34" charset="0"/>
              <a:buChar char="•"/>
            </a:pP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87452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6023700" cy="1176797"/>
          </a:xfrm>
          <a:prstGeom prst="rect">
            <a:avLst/>
          </a:prstGeom>
          <a:noFill/>
        </p:spPr>
        <p:txBody>
          <a:bodyPr wrap="none" rtlCol="0">
            <a:spAutoFit/>
          </a:bodyPr>
          <a:lstStyle/>
          <a:p>
            <a:r>
              <a:rPr lang="en-US" sz="3300" dirty="0">
                <a:solidFill>
                  <a:srgbClr val="F9CE85"/>
                </a:solidFill>
                <a:latin typeface="Ubuntu" panose="020B0504030602030204" pitchFamily="34" charset="0"/>
              </a:rPr>
              <a:t>ALEX WOOD</a:t>
            </a:r>
          </a:p>
          <a:p>
            <a:pPr marL="0" marR="0" lvl="3">
              <a:lnSpc>
                <a:spcPct val="107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Alex M. Wood (et al.), “Gratitude and well-being: A review</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and theoretical integration” Clinical Psychology Review (2010)</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3939540"/>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THANKFULNESS LOWERED RISKS:</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Major depressio</a:t>
            </a: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n</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Generalized anxiety disorder</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Phobia</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Nicotine dependence</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Alcohol dependence</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Drug abuse/dependence</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Bulimia nervosa</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PTSD</a:t>
            </a:r>
          </a:p>
          <a:p>
            <a:pPr marL="342900" indent="-342900">
              <a:buFont typeface="Arial" panose="020B0604020202020204" pitchFamily="34" charset="0"/>
              <a:buChar char="•"/>
            </a:pP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9209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37001"/>
            <a:ext cx="5787290" cy="1267526"/>
          </a:xfrm>
          <a:prstGeom prst="rect">
            <a:avLst/>
          </a:prstGeom>
          <a:noFill/>
        </p:spPr>
        <p:txBody>
          <a:bodyPr wrap="none" rtlCol="0">
            <a:spAutoFit/>
          </a:bodyPr>
          <a:lstStyle/>
          <a:p>
            <a:r>
              <a:rPr lang="en-US" sz="3300" dirty="0">
                <a:solidFill>
                  <a:srgbClr val="F9CE85"/>
                </a:solidFill>
                <a:latin typeface="Ubuntu" panose="020B0504030602030204" pitchFamily="34" charset="0"/>
              </a:rPr>
              <a:t>WENDY MENDES</a:t>
            </a:r>
          </a:p>
          <a:p>
            <a:pPr marL="0" marR="0" lvl="3">
              <a:lnSpc>
                <a:spcPct val="80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Lecture given for the John Templeton Foundation’s “Greater</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Good Science Center” (2014), “Effects of Measured and</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Manipulated Gratitude on Biomarkers of Health and Aging.”</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486492" cy="477054"/>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PHYSICAL BENEFITS OF GRATITUDE</a:t>
            </a:r>
          </a:p>
        </p:txBody>
      </p:sp>
    </p:spTree>
    <p:extLst>
      <p:ext uri="{BB962C8B-B14F-4D97-AF65-F5344CB8AC3E}">
        <p14:creationId xmlns:p14="http://schemas.microsoft.com/office/powerpoint/2010/main" val="204257887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37001"/>
            <a:ext cx="5787290" cy="1267526"/>
          </a:xfrm>
          <a:prstGeom prst="rect">
            <a:avLst/>
          </a:prstGeom>
          <a:noFill/>
        </p:spPr>
        <p:txBody>
          <a:bodyPr wrap="none" rtlCol="0">
            <a:spAutoFit/>
          </a:bodyPr>
          <a:lstStyle/>
          <a:p>
            <a:r>
              <a:rPr lang="en-US" sz="3300" dirty="0">
                <a:solidFill>
                  <a:srgbClr val="F9CE85"/>
                </a:solidFill>
                <a:latin typeface="Ubuntu" panose="020B0504030602030204" pitchFamily="34" charset="0"/>
              </a:rPr>
              <a:t>WENDY MENDES</a:t>
            </a:r>
          </a:p>
          <a:p>
            <a:pPr marL="0" marR="0" lvl="3">
              <a:lnSpc>
                <a:spcPct val="80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Lecture given for the John Templeton Foundation’s “Greater</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Good Science Center” (2014), “Effects of Measured and</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Manipulated Gratitude on Biomarkers of Health and Aging.”</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486492" cy="3170099"/>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PHYSICAL BENEFITS OF GRATITUDE</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At a biological level, we find that people who are higher in gratitude have lower resting blood pressure.</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…lower blood pressure response</a:t>
            </a:r>
          </a:p>
          <a:p>
            <a:pPr marL="342900" indent="-342900">
              <a:buFont typeface="Arial" panose="020B0604020202020204" pitchFamily="34" charset="0"/>
              <a:buChar char="•"/>
            </a:pPr>
            <a:r>
              <a:rPr lang="en-US" sz="2500" dirty="0">
                <a:solidFill>
                  <a:schemeClr val="bg1"/>
                </a:solidFill>
                <a:latin typeface="Ubuntu" panose="020B0504030602030204" pitchFamily="34" charset="0"/>
                <a:ea typeface="Calibri" panose="020F0502020204030204" pitchFamily="34" charset="0"/>
                <a:cs typeface="Times New Roman" panose="02020603050405020304" pitchFamily="18" charset="0"/>
              </a:rPr>
              <a:t>…higher good cholesterol and lower bad cholesterol.</a:t>
            </a: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34727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5411674" cy="1176797"/>
          </a:xfrm>
          <a:prstGeom prst="rect">
            <a:avLst/>
          </a:prstGeom>
          <a:noFill/>
        </p:spPr>
        <p:txBody>
          <a:bodyPr wrap="none" rtlCol="0">
            <a:spAutoFit/>
          </a:bodyPr>
          <a:lstStyle/>
          <a:p>
            <a:r>
              <a:rPr lang="en-US" sz="3300" dirty="0">
                <a:solidFill>
                  <a:srgbClr val="F9CE85"/>
                </a:solidFill>
                <a:latin typeface="Ubuntu" panose="020B0504030602030204" pitchFamily="34" charset="0"/>
              </a:rPr>
              <a:t>ROBERT EMMONS</a:t>
            </a:r>
          </a:p>
          <a:p>
            <a:pPr marL="0" marR="0" lvl="3">
              <a:lnSpc>
                <a:spcPct val="107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“Thanks! How the New Science of Gratitude Can Make</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You Happier” </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New York: Houghton Mifflin Co., 2007, 67.</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477054"/>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PHYSICAL BENEFITS OF GRATITUDE</a:t>
            </a:r>
          </a:p>
        </p:txBody>
      </p:sp>
    </p:spTree>
    <p:extLst>
      <p:ext uri="{BB962C8B-B14F-4D97-AF65-F5344CB8AC3E}">
        <p14:creationId xmlns:p14="http://schemas.microsoft.com/office/powerpoint/2010/main" val="23307887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are children of the promise,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 beloved of the Lord;</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Won with everlasting kindness,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bought with sacrificial blood.</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137102513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0" y="3875913"/>
            <a:ext cx="5411674" cy="1176797"/>
          </a:xfrm>
          <a:prstGeom prst="rect">
            <a:avLst/>
          </a:prstGeom>
          <a:noFill/>
        </p:spPr>
        <p:txBody>
          <a:bodyPr wrap="none" rtlCol="0">
            <a:spAutoFit/>
          </a:bodyPr>
          <a:lstStyle/>
          <a:p>
            <a:r>
              <a:rPr lang="en-US" sz="3300" dirty="0">
                <a:solidFill>
                  <a:srgbClr val="F9CE85"/>
                </a:solidFill>
                <a:latin typeface="Ubuntu" panose="020B0504030602030204" pitchFamily="34" charset="0"/>
              </a:rPr>
              <a:t>ROBERT EMMONS</a:t>
            </a:r>
          </a:p>
          <a:p>
            <a:pPr marL="0" marR="0" lvl="3">
              <a:lnSpc>
                <a:spcPct val="107000"/>
              </a:lnSpc>
              <a:spcBef>
                <a:spcPts val="0"/>
              </a:spcBef>
              <a:spcAft>
                <a:spcPts val="800"/>
              </a:spcAft>
            </a:pP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“Thanks! How the New Science of Gratitude Can Make</a:t>
            </a:r>
            <a:b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You Happier” </a:t>
            </a:r>
            <a:r>
              <a:rPr lang="en-US" sz="1800" dirty="0">
                <a:solidFill>
                  <a:srgbClr val="F9CE85"/>
                </a:solidFill>
                <a:effectLst/>
                <a:latin typeface="Calibri" panose="020F0502020204030204" pitchFamily="34" charset="0"/>
                <a:ea typeface="Calibri" panose="020F0502020204030204" pitchFamily="34" charset="0"/>
                <a:cs typeface="Times New Roman" panose="02020603050405020304" pitchFamily="18" charset="0"/>
              </a:rPr>
              <a:t>New York: Houghton Mifflin Co., 2007, 67.</a:t>
            </a:r>
            <a:endParaRPr lang="en-US" sz="3300" dirty="0">
              <a:solidFill>
                <a:srgbClr val="F9CE85"/>
              </a:solidFill>
              <a:latin typeface="Ubuntu" panose="020B0504030602030204" pitchFamily="34" charset="0"/>
            </a:endParaRPr>
          </a:p>
        </p:txBody>
      </p:sp>
      <p:sp>
        <p:nvSpPr>
          <p:cNvPr id="7" name="TextBox 6">
            <a:extLst>
              <a:ext uri="{FF2B5EF4-FFF2-40B4-BE49-F238E27FC236}">
                <a16:creationId xmlns:a16="http://schemas.microsoft.com/office/drawing/2014/main" id="{C30FCEE3-91DF-4F57-AB31-58240C0E142E}"/>
              </a:ext>
            </a:extLst>
          </p:cNvPr>
          <p:cNvSpPr txBox="1"/>
          <p:nvPr/>
        </p:nvSpPr>
        <p:spPr>
          <a:xfrm>
            <a:off x="282010" y="242178"/>
            <a:ext cx="5389215" cy="2400657"/>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PHYSICAL BENEFITS OF GRATITUDE</a:t>
            </a:r>
          </a:p>
          <a:p>
            <a:pPr marL="342900" indent="-342900">
              <a:buFont typeface="Arial" panose="020B0604020202020204" pitchFamily="34" charset="0"/>
              <a:buChar char="•"/>
            </a:pP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People who scored high on optimism had a 50 percent lower risk of premature death than those who scored as being more pessimistic.</a:t>
            </a:r>
          </a:p>
        </p:txBody>
      </p:sp>
    </p:spTree>
    <p:extLst>
      <p:ext uri="{BB962C8B-B14F-4D97-AF65-F5344CB8AC3E}">
        <p14:creationId xmlns:p14="http://schemas.microsoft.com/office/powerpoint/2010/main" val="81822700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4182555"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2 CORINTHIANS 10:5</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83376" cy="861774"/>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…we take captive every thought to make it obedient to Christ</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45575138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2879314"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ROMANS 12:2</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83376" cy="1246495"/>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Do not be conformed to this world, but be transformed by the renewal of your mind</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94506348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4245564"/>
            <a:ext cx="3676006" cy="600164"/>
          </a:xfrm>
          <a:prstGeom prst="rect">
            <a:avLst/>
          </a:prstGeom>
          <a:noFill/>
        </p:spPr>
        <p:txBody>
          <a:bodyPr wrap="none" rtlCol="0">
            <a:spAutoFit/>
          </a:bodyPr>
          <a:lstStyle/>
          <a:p>
            <a:r>
              <a:rPr lang="en-US" sz="3300" dirty="0">
                <a:solidFill>
                  <a:srgbClr val="F9CE85"/>
                </a:solidFill>
                <a:latin typeface="Ubuntu" panose="020B0504030602030204" pitchFamily="34" charset="0"/>
              </a:rPr>
              <a:t>PHILIPPIANS 4:4-5</a:t>
            </a:r>
          </a:p>
        </p:txBody>
      </p:sp>
      <p:sp>
        <p:nvSpPr>
          <p:cNvPr id="7" name="TextBox 6">
            <a:extLst>
              <a:ext uri="{FF2B5EF4-FFF2-40B4-BE49-F238E27FC236}">
                <a16:creationId xmlns:a16="http://schemas.microsoft.com/office/drawing/2014/main" id="{C30FCEE3-91DF-4F57-AB31-58240C0E142E}"/>
              </a:ext>
            </a:extLst>
          </p:cNvPr>
          <p:cNvSpPr txBox="1"/>
          <p:nvPr/>
        </p:nvSpPr>
        <p:spPr>
          <a:xfrm>
            <a:off x="282011" y="242178"/>
            <a:ext cx="4883376" cy="1631216"/>
          </a:xfrm>
          <a:prstGeom prst="rect">
            <a:avLst/>
          </a:prstGeom>
          <a:noFill/>
        </p:spPr>
        <p:txBody>
          <a:bodyPr wrap="square" rtlCol="0">
            <a:spAutoFit/>
          </a:bodyPr>
          <a:lstStyle/>
          <a:p>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Rejoice in the Lord always; again I will say, rejoice. Let your reasonableness be known to everyone. The Lord is at hand</a:t>
            </a:r>
            <a:endParaRPr lang="en-US" sz="2500" dirty="0">
              <a:solidFill>
                <a:schemeClr val="bg1"/>
              </a:solidFill>
              <a:latin typeface="Ubuntu" panose="020B0504030602030204" pitchFamily="34" charset="0"/>
            </a:endParaRPr>
          </a:p>
        </p:txBody>
      </p:sp>
    </p:spTree>
    <p:extLst>
      <p:ext uri="{BB962C8B-B14F-4D97-AF65-F5344CB8AC3E}">
        <p14:creationId xmlns:p14="http://schemas.microsoft.com/office/powerpoint/2010/main" val="263493192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3798091"/>
            <a:ext cx="5203669" cy="1107996"/>
          </a:xfrm>
          <a:prstGeom prst="rect">
            <a:avLst/>
          </a:prstGeom>
          <a:noFill/>
        </p:spPr>
        <p:txBody>
          <a:bodyPr wrap="none" rtlCol="0">
            <a:spAutoFit/>
          </a:bodyPr>
          <a:lstStyle/>
          <a:p>
            <a:r>
              <a:rPr lang="en-US" sz="3300" dirty="0">
                <a:solidFill>
                  <a:srgbClr val="F9CE85"/>
                </a:solidFill>
                <a:latin typeface="Ubuntu" panose="020B0504030602030204" pitchFamily="34" charset="0"/>
              </a:rPr>
              <a:t>PRACTICE THANKSGIVING</a:t>
            </a:r>
            <a:br>
              <a:rPr lang="en-US" sz="3300" dirty="0">
                <a:solidFill>
                  <a:srgbClr val="F9CE85"/>
                </a:solidFill>
                <a:latin typeface="Ubuntu" panose="020B0504030602030204" pitchFamily="34" charset="0"/>
              </a:rPr>
            </a:br>
            <a:endParaRPr lang="en-US" sz="3300" dirty="0">
              <a:solidFill>
                <a:schemeClr val="bg1"/>
              </a:solidFill>
              <a:latin typeface="Ubuntu" panose="020B0504030602030204" pitchFamily="34" charset="0"/>
            </a:endParaRPr>
          </a:p>
        </p:txBody>
      </p:sp>
    </p:spTree>
    <p:extLst>
      <p:ext uri="{BB962C8B-B14F-4D97-AF65-F5344CB8AC3E}">
        <p14:creationId xmlns:p14="http://schemas.microsoft.com/office/powerpoint/2010/main" val="76428795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3798091"/>
            <a:ext cx="5203669" cy="1107996"/>
          </a:xfrm>
          <a:prstGeom prst="rect">
            <a:avLst/>
          </a:prstGeom>
          <a:noFill/>
        </p:spPr>
        <p:txBody>
          <a:bodyPr wrap="none" rtlCol="0">
            <a:spAutoFit/>
          </a:bodyPr>
          <a:lstStyle/>
          <a:p>
            <a:r>
              <a:rPr lang="en-US" sz="3300" dirty="0">
                <a:solidFill>
                  <a:srgbClr val="F9CE85"/>
                </a:solidFill>
                <a:latin typeface="Ubuntu" panose="020B0504030602030204" pitchFamily="34" charset="0"/>
              </a:rPr>
              <a:t>PRACTICE THANKSGIVING</a:t>
            </a:r>
            <a:br>
              <a:rPr lang="en-US" sz="3300" dirty="0">
                <a:solidFill>
                  <a:srgbClr val="F9CE85"/>
                </a:solidFill>
                <a:latin typeface="Ubuntu" panose="020B0504030602030204" pitchFamily="34" charset="0"/>
              </a:rPr>
            </a:br>
            <a:endParaRPr lang="en-US" sz="3300" dirty="0">
              <a:solidFill>
                <a:schemeClr val="bg1"/>
              </a:solidFill>
              <a:latin typeface="Ubuntu" panose="020B0504030602030204" pitchFamily="34" charset="0"/>
            </a:endParaRPr>
          </a:p>
        </p:txBody>
      </p:sp>
      <p:sp>
        <p:nvSpPr>
          <p:cNvPr id="3" name="TextBox 2">
            <a:extLst>
              <a:ext uri="{FF2B5EF4-FFF2-40B4-BE49-F238E27FC236}">
                <a16:creationId xmlns:a16="http://schemas.microsoft.com/office/drawing/2014/main" id="{C78E3BF5-1578-4EA4-8094-247F720E30E4}"/>
              </a:ext>
            </a:extLst>
          </p:cNvPr>
          <p:cNvSpPr txBox="1"/>
          <p:nvPr/>
        </p:nvSpPr>
        <p:spPr>
          <a:xfrm>
            <a:off x="282010" y="242178"/>
            <a:ext cx="5389215" cy="2400657"/>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1 THESSALONIANS 5:16-18</a:t>
            </a:r>
            <a:b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Rejoice always, pray without ceasing, </a:t>
            </a:r>
            <a:r>
              <a:rPr lang="en-US" sz="2500" u="sng"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give thanks in all circumstances</a:t>
            </a: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 for this is the will </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of God in Christ Jesus for you.</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23314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C78E3BF5-1578-4EA4-8094-247F720E30E4}"/>
              </a:ext>
            </a:extLst>
          </p:cNvPr>
          <p:cNvSpPr txBox="1"/>
          <p:nvPr/>
        </p:nvSpPr>
        <p:spPr>
          <a:xfrm>
            <a:off x="282010" y="242178"/>
            <a:ext cx="5389215" cy="2400657"/>
          </a:xfrm>
          <a:prstGeom prst="rect">
            <a:avLst/>
          </a:prstGeom>
          <a:noFill/>
        </p:spPr>
        <p:txBody>
          <a:bodyPr wrap="square" rtlCol="0">
            <a:spAutoFit/>
          </a:bodyPr>
          <a:lstStyle/>
          <a:p>
            <a: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t>1 THESSALONIANS 5:16-18</a:t>
            </a:r>
            <a:br>
              <a:rPr lang="en-US" sz="2500" dirty="0">
                <a:solidFill>
                  <a:srgbClr val="F9CE85"/>
                </a:solidFill>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Rejoice always, pray without ceasing, </a:t>
            </a:r>
            <a:r>
              <a:rPr lang="en-US" sz="2500" u="sng"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give thanks in all circumstances</a:t>
            </a: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 for this is the will </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of God in Christ Jesus for you.</a:t>
            </a:r>
            <a:br>
              <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br>
            <a:endParaRPr lang="en-US" sz="25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F2BB6D4-9592-4AB1-9E3E-2B1C530724D5}"/>
              </a:ext>
            </a:extLst>
          </p:cNvPr>
          <p:cNvSpPr txBox="1"/>
          <p:nvPr/>
        </p:nvSpPr>
        <p:spPr>
          <a:xfrm>
            <a:off x="282011" y="3798091"/>
            <a:ext cx="5203669" cy="1107996"/>
          </a:xfrm>
          <a:prstGeom prst="rect">
            <a:avLst/>
          </a:prstGeom>
          <a:noFill/>
        </p:spPr>
        <p:txBody>
          <a:bodyPr wrap="none" rtlCol="0">
            <a:spAutoFit/>
          </a:bodyPr>
          <a:lstStyle/>
          <a:p>
            <a:r>
              <a:rPr lang="en-US" sz="3300" dirty="0">
                <a:solidFill>
                  <a:srgbClr val="F9CE85"/>
                </a:solidFill>
                <a:latin typeface="Ubuntu" panose="020B0504030602030204" pitchFamily="34" charset="0"/>
              </a:rPr>
              <a:t>PRACTICE THANKSGIVING</a:t>
            </a:r>
            <a:br>
              <a:rPr lang="en-US" sz="3300" dirty="0">
                <a:solidFill>
                  <a:srgbClr val="F9CE85"/>
                </a:solidFill>
                <a:latin typeface="Ubuntu" panose="020B0504030602030204" pitchFamily="34" charset="0"/>
              </a:rPr>
            </a:br>
            <a:r>
              <a:rPr lang="en-US" sz="3300" dirty="0">
                <a:solidFill>
                  <a:schemeClr val="bg1"/>
                </a:solidFill>
                <a:latin typeface="Ubuntu" panose="020B0504030602030204" pitchFamily="34" charset="0"/>
              </a:rPr>
              <a:t>3 THINGS EXERCISE</a:t>
            </a:r>
          </a:p>
        </p:txBody>
      </p:sp>
    </p:spTree>
    <p:extLst>
      <p:ext uri="{BB962C8B-B14F-4D97-AF65-F5344CB8AC3E}">
        <p14:creationId xmlns:p14="http://schemas.microsoft.com/office/powerpoint/2010/main" val="182875351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7887-DF7D-470A-A9C2-7F2AB8993F18}"/>
              </a:ext>
            </a:extLst>
          </p:cNvPr>
          <p:cNvSpPr>
            <a:spLocks noGrp="1"/>
          </p:cNvSpPr>
          <p:nvPr>
            <p:ph type="title"/>
          </p:nvPr>
        </p:nvSpPr>
        <p:spPr/>
        <p:txBody>
          <a:bodyPr/>
          <a:lstStyle/>
          <a:p>
            <a:endParaRPr lang="en-US"/>
          </a:p>
        </p:txBody>
      </p:sp>
      <p:pic>
        <p:nvPicPr>
          <p:cNvPr id="5" name="Content Placeholder 4" descr="A picture containing food, table, plate, sitting&#10;&#10;Description automatically generated">
            <a:extLst>
              <a:ext uri="{FF2B5EF4-FFF2-40B4-BE49-F238E27FC236}">
                <a16:creationId xmlns:a16="http://schemas.microsoft.com/office/drawing/2014/main" id="{DC43756B-AB95-40A4-A506-441120952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4" name="Picture 3" descr="A plate of food on a table&#10;&#10;Description automatically generated">
            <a:extLst>
              <a:ext uri="{FF2B5EF4-FFF2-40B4-BE49-F238E27FC236}">
                <a16:creationId xmlns:a16="http://schemas.microsoft.com/office/drawing/2014/main" id="{A3FFCB19-F66C-4BEA-8A63-159D6A11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67ED958A-412B-41A8-A651-E36486DFAC3F}"/>
              </a:ext>
            </a:extLst>
          </p:cNvPr>
          <p:cNvSpPr txBox="1"/>
          <p:nvPr/>
        </p:nvSpPr>
        <p:spPr>
          <a:xfrm>
            <a:off x="282011" y="3798091"/>
            <a:ext cx="5203669" cy="1107996"/>
          </a:xfrm>
          <a:prstGeom prst="rect">
            <a:avLst/>
          </a:prstGeom>
          <a:noFill/>
        </p:spPr>
        <p:txBody>
          <a:bodyPr wrap="none" rtlCol="0">
            <a:spAutoFit/>
          </a:bodyPr>
          <a:lstStyle/>
          <a:p>
            <a:r>
              <a:rPr lang="en-US" sz="3300" dirty="0">
                <a:solidFill>
                  <a:srgbClr val="F9CE85"/>
                </a:solidFill>
                <a:latin typeface="Ubuntu" panose="020B0504030602030204" pitchFamily="34" charset="0"/>
              </a:rPr>
              <a:t>PRACTICE THANKSGIVING</a:t>
            </a:r>
            <a:br>
              <a:rPr lang="en-US" sz="3300" dirty="0">
                <a:solidFill>
                  <a:srgbClr val="F9CE85"/>
                </a:solidFill>
                <a:latin typeface="Ubuntu" panose="020B0504030602030204" pitchFamily="34" charset="0"/>
              </a:rPr>
            </a:br>
            <a:r>
              <a:rPr lang="en-US" sz="3300" dirty="0">
                <a:solidFill>
                  <a:schemeClr val="bg1"/>
                </a:solidFill>
                <a:latin typeface="Ubuntu" panose="020B0504030602030204" pitchFamily="34" charset="0"/>
              </a:rPr>
              <a:t>3 THINGS EXERCISE</a:t>
            </a:r>
          </a:p>
        </p:txBody>
      </p:sp>
      <p:pic>
        <p:nvPicPr>
          <p:cNvPr id="3" name="Picture 2" descr="A close up of a logo&#10;&#10;Description automatically generated">
            <a:extLst>
              <a:ext uri="{FF2B5EF4-FFF2-40B4-BE49-F238E27FC236}">
                <a16:creationId xmlns:a16="http://schemas.microsoft.com/office/drawing/2014/main" id="{09BB572E-E23D-4931-B9B9-7D591A2B0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9589">
            <a:off x="705627" y="363448"/>
            <a:ext cx="4017260" cy="4017260"/>
          </a:xfrm>
          <a:prstGeom prst="rect">
            <a:avLst/>
          </a:prstGeom>
        </p:spPr>
      </p:pic>
      <p:sp>
        <p:nvSpPr>
          <p:cNvPr id="10" name="TextBox 9">
            <a:extLst>
              <a:ext uri="{FF2B5EF4-FFF2-40B4-BE49-F238E27FC236}">
                <a16:creationId xmlns:a16="http://schemas.microsoft.com/office/drawing/2014/main" id="{0CAEBC74-9029-4BEC-8806-67BD1E489C95}"/>
              </a:ext>
            </a:extLst>
          </p:cNvPr>
          <p:cNvSpPr txBox="1"/>
          <p:nvPr/>
        </p:nvSpPr>
        <p:spPr>
          <a:xfrm>
            <a:off x="664518" y="620498"/>
            <a:ext cx="4461351" cy="769441"/>
          </a:xfrm>
          <a:prstGeom prst="rect">
            <a:avLst/>
          </a:prstGeom>
          <a:noFill/>
        </p:spPr>
        <p:txBody>
          <a:bodyPr wrap="square" rtlCol="0">
            <a:spAutoFit/>
          </a:bodyPr>
          <a:lstStyle/>
          <a:p>
            <a:r>
              <a:rPr lang="en-US" sz="4400" dirty="0">
                <a:solidFill>
                  <a:schemeClr val="bg1"/>
                </a:solidFill>
                <a:latin typeface="Ubuntu" panose="020B0504030602030204" pitchFamily="34" charset="0"/>
              </a:rPr>
              <a:t>THANKSGIVING </a:t>
            </a:r>
          </a:p>
        </p:txBody>
      </p:sp>
      <p:sp>
        <p:nvSpPr>
          <p:cNvPr id="12" name="TextBox 11">
            <a:extLst>
              <a:ext uri="{FF2B5EF4-FFF2-40B4-BE49-F238E27FC236}">
                <a16:creationId xmlns:a16="http://schemas.microsoft.com/office/drawing/2014/main" id="{CA5FFF92-71EA-4566-9451-8C0EC0EF1F5A}"/>
              </a:ext>
            </a:extLst>
          </p:cNvPr>
          <p:cNvSpPr txBox="1"/>
          <p:nvPr/>
        </p:nvSpPr>
        <p:spPr>
          <a:xfrm>
            <a:off x="944096" y="1829218"/>
            <a:ext cx="571583" cy="461665"/>
          </a:xfrm>
          <a:prstGeom prst="rect">
            <a:avLst/>
          </a:prstGeom>
          <a:noFill/>
        </p:spPr>
        <p:txBody>
          <a:bodyPr wrap="square">
            <a:spAutoFit/>
          </a:bodyPr>
          <a:lstStyle/>
          <a:p>
            <a:pPr>
              <a:lnSpc>
                <a:spcPct val="80000"/>
              </a:lnSpc>
            </a:pPr>
            <a:r>
              <a:rPr lang="en-US" sz="3000" dirty="0">
                <a:solidFill>
                  <a:schemeClr val="bg1"/>
                </a:solidFill>
                <a:latin typeface="Ubuntu" panose="020B0504030602030204" pitchFamily="34" charset="0"/>
              </a:rPr>
              <a:t>IS</a:t>
            </a:r>
          </a:p>
        </p:txBody>
      </p:sp>
      <p:sp>
        <p:nvSpPr>
          <p:cNvPr id="14" name="TextBox 13">
            <a:extLst>
              <a:ext uri="{FF2B5EF4-FFF2-40B4-BE49-F238E27FC236}">
                <a16:creationId xmlns:a16="http://schemas.microsoft.com/office/drawing/2014/main" id="{95D89E7A-7016-434B-9FCA-376ADE4EDFCA}"/>
              </a:ext>
            </a:extLst>
          </p:cNvPr>
          <p:cNvSpPr txBox="1"/>
          <p:nvPr/>
        </p:nvSpPr>
        <p:spPr>
          <a:xfrm rot="21073391">
            <a:off x="1459155" y="2110779"/>
            <a:ext cx="3019425" cy="615553"/>
          </a:xfrm>
          <a:prstGeom prst="rect">
            <a:avLst/>
          </a:prstGeom>
          <a:noFill/>
        </p:spPr>
        <p:txBody>
          <a:bodyPr wrap="square">
            <a:spAutoFit/>
          </a:bodyPr>
          <a:lstStyle/>
          <a:p>
            <a:r>
              <a:rPr lang="en-US" sz="3400" b="1" dirty="0">
                <a:solidFill>
                  <a:srgbClr val="C00000"/>
                </a:solidFill>
                <a:latin typeface="Ubuntu" panose="020B0504030602030204" pitchFamily="34" charset="0"/>
              </a:rPr>
              <a:t> CANCELED</a:t>
            </a:r>
            <a:endParaRPr lang="en-US" sz="3400" b="1" dirty="0">
              <a:latin typeface="Ubuntu" panose="020B0504030602030204" pitchFamily="34" charset="0"/>
            </a:endParaRPr>
          </a:p>
        </p:txBody>
      </p:sp>
      <p:sp>
        <p:nvSpPr>
          <p:cNvPr id="16" name="TextBox 15">
            <a:extLst>
              <a:ext uri="{FF2B5EF4-FFF2-40B4-BE49-F238E27FC236}">
                <a16:creationId xmlns:a16="http://schemas.microsoft.com/office/drawing/2014/main" id="{8E0980AA-5FEE-4F03-8A68-735D1C4ECC98}"/>
              </a:ext>
            </a:extLst>
          </p:cNvPr>
          <p:cNvSpPr txBox="1"/>
          <p:nvPr/>
        </p:nvSpPr>
        <p:spPr>
          <a:xfrm rot="21180402">
            <a:off x="1952123" y="1601624"/>
            <a:ext cx="1992351" cy="707886"/>
          </a:xfrm>
          <a:prstGeom prst="rect">
            <a:avLst/>
          </a:prstGeom>
          <a:noFill/>
        </p:spPr>
        <p:txBody>
          <a:bodyPr wrap="square">
            <a:spAutoFit/>
          </a:bodyPr>
          <a:lstStyle/>
          <a:p>
            <a:r>
              <a:rPr lang="en-US" sz="4000" spc="600" dirty="0">
                <a:solidFill>
                  <a:srgbClr val="C00000"/>
                </a:solidFill>
                <a:effectLst>
                  <a:glow rad="228600">
                    <a:schemeClr val="bg1">
                      <a:alpha val="78000"/>
                    </a:schemeClr>
                  </a:glow>
                </a:effectLst>
                <a:latin typeface="African" pitchFamily="2" charset="0"/>
              </a:rPr>
              <a:t>NOT</a:t>
            </a:r>
          </a:p>
        </p:txBody>
      </p:sp>
    </p:spTree>
    <p:extLst>
      <p:ext uri="{BB962C8B-B14F-4D97-AF65-F5344CB8AC3E}">
        <p14:creationId xmlns:p14="http://schemas.microsoft.com/office/powerpoint/2010/main" val="284808400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0" y="1429130"/>
            <a:ext cx="9144000" cy="2308324"/>
          </a:xfrm>
          <a:prstGeom prst="rect">
            <a:avLst/>
          </a:prstGeom>
          <a:noFill/>
        </p:spPr>
        <p:txBody>
          <a:bodyPr wrap="square" rtlCol="0">
            <a:spAutoFit/>
          </a:bodyPr>
          <a:lstStyle/>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Graves into </a:t>
            </a:r>
          </a:p>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Gardens</a:t>
            </a:r>
          </a:p>
        </p:txBody>
      </p:sp>
      <p:sp>
        <p:nvSpPr>
          <p:cNvPr id="5" name="TextBox 4">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62626829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searched the world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But it couldn’t fill me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Man’s empty praise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treasures that fade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Are never enough</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818107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Bringing reconciliation to a world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that longs to know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 affections of a Father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who will never let them go.</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3283644133"/>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Then You came along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put me back together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every desire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is now satisfied</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Here in Your love</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167829319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Oh there’s nothing better than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There’s nothing better than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Lord there’s nothing;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nothing is better than You.</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82248578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986701"/>
            <a:ext cx="6858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I’m not afraid</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To show You my weakness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My failures and flaws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Lord You’ve seen them all</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You still call me friend</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141853657"/>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err="1">
                <a:solidFill>
                  <a:srgbClr val="000000"/>
                </a:solidFill>
                <a:latin typeface="Ubuntu" panose="020B0504030602030204" pitchFamily="34" charset="0"/>
                <a:ea typeface="Cooper Hewitt" pitchFamily="50" charset="0"/>
              </a:rPr>
              <a:t>‘Cause</a:t>
            </a:r>
            <a:r>
              <a:rPr lang="en-US" sz="4000" dirty="0">
                <a:solidFill>
                  <a:srgbClr val="000000"/>
                </a:solidFill>
                <a:latin typeface="Ubuntu" panose="020B0504030602030204" pitchFamily="34" charset="0"/>
                <a:ea typeface="Cooper Hewitt" pitchFamily="50" charset="0"/>
              </a:rPr>
              <a:t> the God of the mountain</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is the God of the valley</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There’s not a place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 mercy and grace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Won’t find me again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169957834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Oh there’s nothing better than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There’s nothing better than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Lord there’s nothing;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nothing is better than You.</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2343939977"/>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668777" y="1294478"/>
            <a:ext cx="7806447"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morning to dancing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give beauty for ashes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shame into glory</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only 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3488283224"/>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294478"/>
            <a:ext cx="6858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graves into gardens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bones into armies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seas into highways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only 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51920441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775379"/>
            <a:ext cx="6858000" cy="1615827"/>
          </a:xfrm>
          <a:prstGeom prst="rect">
            <a:avLst/>
          </a:prstGeom>
          <a:noFill/>
        </p:spPr>
        <p:txBody>
          <a:bodyPr wrap="square" rtlCol="0">
            <a:spAutoFit/>
          </a:bodyPr>
          <a:lstStyle/>
          <a:p>
            <a:pPr algn="ctr" defTabSz="685800" fontAlgn="base">
              <a:spcBef>
                <a:spcPct val="0"/>
              </a:spcBef>
              <a:spcAft>
                <a:spcPct val="0"/>
              </a:spcAft>
            </a:pPr>
            <a:r>
              <a:rPr lang="en-US" sz="4800" dirty="0">
                <a:solidFill>
                  <a:srgbClr val="000000"/>
                </a:solidFill>
                <a:latin typeface="Ubuntu" panose="020B0504030602030204" pitchFamily="34" charset="0"/>
                <a:ea typeface="Cooper Hewitt" pitchFamily="50" charset="0"/>
              </a:rPr>
              <a:t>You’re the only </a:t>
            </a:r>
          </a:p>
          <a:p>
            <a:pPr algn="ctr" defTabSz="685800" fontAlgn="base">
              <a:spcBef>
                <a:spcPct val="0"/>
              </a:spcBef>
              <a:spcAft>
                <a:spcPct val="0"/>
              </a:spcAft>
            </a:pPr>
            <a:r>
              <a:rPr lang="en-US" sz="4800" dirty="0">
                <a:solidFill>
                  <a:srgbClr val="000000"/>
                </a:solidFill>
                <a:latin typeface="Ubuntu" panose="020B0504030602030204" pitchFamily="34" charset="0"/>
                <a:ea typeface="Cooper Hewitt" pitchFamily="50" charset="0"/>
              </a:rPr>
              <a:t>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3266173389"/>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Oh there’s nothing better than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There’s nothing better than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Lord there’s nothing;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nothing is better than You.</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2767105566"/>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294478"/>
            <a:ext cx="6858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graves into gardens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bones into armies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turn seas into highways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only 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34540601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986701"/>
            <a:ext cx="9144000" cy="3170099"/>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Come and lift your hands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raise your voice;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is worthy of all praise.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Rejoice! Sing of mercies of your King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with trembling, rejoice!</a:t>
            </a:r>
          </a:p>
        </p:txBody>
      </p:sp>
      <p:sp>
        <p:nvSpPr>
          <p:cNvPr id="4" name="TextBox 3">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2322753513"/>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1143000" y="1279089"/>
            <a:ext cx="6858000" cy="2585323"/>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only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One who can!</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only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One who can!</a:t>
            </a:r>
          </a:p>
        </p:txBody>
      </p:sp>
      <p:sp>
        <p:nvSpPr>
          <p:cNvPr id="4" name="TextBox 3">
            <a:extLst>
              <a:ext uri="{FF2B5EF4-FFF2-40B4-BE49-F238E27FC236}">
                <a16:creationId xmlns:a16="http://schemas.microsoft.com/office/drawing/2014/main" id="{EAC65543-579B-5943-BD31-CBE6968A26BF}"/>
              </a:ext>
            </a:extLst>
          </p:cNvPr>
          <p:cNvSpPr txBox="1"/>
          <p:nvPr/>
        </p:nvSpPr>
        <p:spPr>
          <a:xfrm>
            <a:off x="4493252" y="4749311"/>
            <a:ext cx="4530407" cy="242374"/>
          </a:xfrm>
          <a:prstGeom prst="rect">
            <a:avLst/>
          </a:prstGeom>
          <a:noFill/>
        </p:spPr>
        <p:txBody>
          <a:bodyPr wrap="none" rtlCol="0">
            <a:spAutoFit/>
          </a:bodyPr>
          <a:lstStyle/>
          <a:p>
            <a:pPr algn="r" defTabSz="342900"/>
            <a:r>
              <a:rPr lang="en-US" sz="975" dirty="0">
                <a:solidFill>
                  <a:prstClr val="black">
                    <a:lumMod val="50000"/>
                    <a:lumOff val="50000"/>
                  </a:prstClr>
                </a:solidFill>
              </a:rPr>
              <a:t>“Graves into Gardens” by Steven </a:t>
            </a:r>
            <a:r>
              <a:rPr lang="en-US" sz="975" dirty="0" err="1">
                <a:solidFill>
                  <a:prstClr val="black">
                    <a:lumMod val="50000"/>
                    <a:lumOff val="50000"/>
                  </a:prstClr>
                </a:solidFill>
              </a:rPr>
              <a:t>Furtick</a:t>
            </a:r>
            <a:r>
              <a:rPr lang="en-US" sz="975" dirty="0">
                <a:solidFill>
                  <a:prstClr val="black">
                    <a:lumMod val="50000"/>
                    <a:lumOff val="50000"/>
                  </a:prstClr>
                </a:solidFill>
              </a:rPr>
              <a:t>, Chris Brown, Tiffany Hammer, Brandon Lake</a:t>
            </a:r>
          </a:p>
        </p:txBody>
      </p:sp>
    </p:spTree>
    <p:extLst>
      <p:ext uri="{BB962C8B-B14F-4D97-AF65-F5344CB8AC3E}">
        <p14:creationId xmlns:p14="http://schemas.microsoft.com/office/powerpoint/2010/main" val="1406236552"/>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727291"/>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1143000" y="1983128"/>
            <a:ext cx="6858000" cy="1200329"/>
          </a:xfrm>
          <a:prstGeom prst="rect">
            <a:avLst/>
          </a:prstGeom>
          <a:noFill/>
        </p:spPr>
        <p:txBody>
          <a:bodyPr wrap="square" rtlCol="0">
            <a:spAutoFit/>
          </a:bodyPr>
          <a:lstStyle/>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Build My Life</a:t>
            </a:r>
          </a:p>
        </p:txBody>
      </p:sp>
      <p:sp>
        <p:nvSpPr>
          <p:cNvPr id="4" name="TextBox 3">
            <a:extLst>
              <a:ext uri="{FF2B5EF4-FFF2-40B4-BE49-F238E27FC236}">
                <a16:creationId xmlns:a16="http://schemas.microsoft.com/office/drawing/2014/main" id="{EAC65543-579B-5943-BD31-CBE6968A26BF}"/>
              </a:ext>
            </a:extLst>
          </p:cNvPr>
          <p:cNvSpPr txBox="1"/>
          <p:nvPr/>
        </p:nvSpPr>
        <p:spPr>
          <a:xfrm>
            <a:off x="5378110" y="4749311"/>
            <a:ext cx="3645549"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Tree>
    <p:extLst>
      <p:ext uri="{BB962C8B-B14F-4D97-AF65-F5344CB8AC3E}">
        <p14:creationId xmlns:p14="http://schemas.microsoft.com/office/powerpoint/2010/main" val="167416256"/>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every song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sing,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all the praise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bring,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every breath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breathe;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live for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10" y="4749311"/>
            <a:ext cx="3645549"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Tree>
    <p:extLst>
      <p:ext uri="{BB962C8B-B14F-4D97-AF65-F5344CB8AC3E}">
        <p14:creationId xmlns:p14="http://schemas.microsoft.com/office/powerpoint/2010/main" val="172924198"/>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Jesus, the name above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every other name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Jesus the only One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who could ever save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every breath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breathe;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live for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10" y="4749311"/>
            <a:ext cx="3645549"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Tree>
    <p:extLst>
      <p:ext uri="{BB962C8B-B14F-4D97-AF65-F5344CB8AC3E}">
        <p14:creationId xmlns:p14="http://schemas.microsoft.com/office/powerpoint/2010/main" val="1312781982"/>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Holy, there is no one like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 is none beside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Open up my eyes in wonder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Show me who You are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Fill me with Your heart</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Lead me in Your love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to those around me</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09" y="4749311"/>
            <a:ext cx="3645550"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
        <p:nvSpPr>
          <p:cNvPr id="4" name="TextBox 3">
            <a:extLst>
              <a:ext uri="{FF2B5EF4-FFF2-40B4-BE49-F238E27FC236}">
                <a16:creationId xmlns:a16="http://schemas.microsoft.com/office/drawing/2014/main" id="{EAC65543-579B-5943-BD31-CBE6968A26BF}"/>
              </a:ext>
            </a:extLst>
          </p:cNvPr>
          <p:cNvSpPr txBox="1"/>
          <p:nvPr/>
        </p:nvSpPr>
        <p:spPr>
          <a:xfrm>
            <a:off x="163950" y="4749311"/>
            <a:ext cx="931666" cy="246221"/>
          </a:xfrm>
          <a:prstGeom prst="rect">
            <a:avLst/>
          </a:prstGeom>
          <a:noFill/>
        </p:spPr>
        <p:txBody>
          <a:bodyPr wrap="none" rtlCol="0">
            <a:spAutoFit/>
          </a:bodyPr>
          <a:lstStyle/>
          <a:p>
            <a:pPr algn="r" defTabSz="342900"/>
            <a:r>
              <a:rPr lang="en-US" sz="1000" b="1" dirty="0"/>
              <a:t>*1 Samuel 2:2</a:t>
            </a:r>
          </a:p>
        </p:txBody>
      </p:sp>
    </p:spTree>
    <p:extLst>
      <p:ext uri="{BB962C8B-B14F-4D97-AF65-F5344CB8AC3E}">
        <p14:creationId xmlns:p14="http://schemas.microsoft.com/office/powerpoint/2010/main" val="3132570491"/>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every song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sing,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all the praise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bring,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every breath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breathe;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live for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10" y="4749311"/>
            <a:ext cx="3645549"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Tree>
    <p:extLst>
      <p:ext uri="{BB962C8B-B14F-4D97-AF65-F5344CB8AC3E}">
        <p14:creationId xmlns:p14="http://schemas.microsoft.com/office/powerpoint/2010/main" val="740119888"/>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Jesus, the name above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every other name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Jesus the only One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who could ever save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Worthy of every breath </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could ever breathe;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We live for You</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10" y="4749311"/>
            <a:ext cx="3645549"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Tree>
    <p:extLst>
      <p:ext uri="{BB962C8B-B14F-4D97-AF65-F5344CB8AC3E}">
        <p14:creationId xmlns:p14="http://schemas.microsoft.com/office/powerpoint/2010/main" val="4093782386"/>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Holy, there is no one like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 is none beside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Open up my eyes in wonder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Show me who You are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Fill me with Your heart</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Lead me in Your love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to those around me</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09" y="4749311"/>
            <a:ext cx="3645550"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
        <p:nvSpPr>
          <p:cNvPr id="4" name="TextBox 3">
            <a:extLst>
              <a:ext uri="{FF2B5EF4-FFF2-40B4-BE49-F238E27FC236}">
                <a16:creationId xmlns:a16="http://schemas.microsoft.com/office/drawing/2014/main" id="{EAC65543-579B-5943-BD31-CBE6968A26BF}"/>
              </a:ext>
            </a:extLst>
          </p:cNvPr>
          <p:cNvSpPr txBox="1"/>
          <p:nvPr/>
        </p:nvSpPr>
        <p:spPr>
          <a:xfrm>
            <a:off x="163950" y="4749311"/>
            <a:ext cx="931666" cy="246221"/>
          </a:xfrm>
          <a:prstGeom prst="rect">
            <a:avLst/>
          </a:prstGeom>
          <a:noFill/>
        </p:spPr>
        <p:txBody>
          <a:bodyPr wrap="none" rtlCol="0">
            <a:spAutoFit/>
          </a:bodyPr>
          <a:lstStyle/>
          <a:p>
            <a:pPr algn="r" defTabSz="342900"/>
            <a:r>
              <a:rPr lang="en-US" sz="1000" b="1" dirty="0"/>
              <a:t>*1 Samuel 2:2</a:t>
            </a:r>
          </a:p>
        </p:txBody>
      </p:sp>
    </p:spTree>
    <p:extLst>
      <p:ext uri="{BB962C8B-B14F-4D97-AF65-F5344CB8AC3E}">
        <p14:creationId xmlns:p14="http://schemas.microsoft.com/office/powerpoint/2010/main" val="3529283600"/>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will build my life upon Your love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It is a firm foundation*</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will put my trust in You alone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I will not be shaken</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09" y="4749311"/>
            <a:ext cx="3645550"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
        <p:nvSpPr>
          <p:cNvPr id="4" name="TextBox 3">
            <a:extLst>
              <a:ext uri="{FF2B5EF4-FFF2-40B4-BE49-F238E27FC236}">
                <a16:creationId xmlns:a16="http://schemas.microsoft.com/office/drawing/2014/main" id="{EAC65543-579B-5943-BD31-CBE6968A26BF}"/>
              </a:ext>
            </a:extLst>
          </p:cNvPr>
          <p:cNvSpPr txBox="1"/>
          <p:nvPr/>
        </p:nvSpPr>
        <p:spPr>
          <a:xfrm>
            <a:off x="91815" y="4749311"/>
            <a:ext cx="1003801" cy="246221"/>
          </a:xfrm>
          <a:prstGeom prst="rect">
            <a:avLst/>
          </a:prstGeom>
          <a:noFill/>
        </p:spPr>
        <p:txBody>
          <a:bodyPr wrap="none" rtlCol="0">
            <a:spAutoFit/>
          </a:bodyPr>
          <a:lstStyle/>
          <a:p>
            <a:pPr algn="r" defTabSz="342900"/>
            <a:r>
              <a:rPr lang="en-US" sz="1000" b="1" dirty="0"/>
              <a:t>*Matthew 7:24</a:t>
            </a:r>
          </a:p>
        </p:txBody>
      </p:sp>
    </p:spTree>
    <p:extLst>
      <p:ext uri="{BB962C8B-B14F-4D97-AF65-F5344CB8AC3E}">
        <p14:creationId xmlns:p14="http://schemas.microsoft.com/office/powerpoint/2010/main" val="23793663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All our sickness, all our sorrows;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Jesus carried up the hill.</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has walked this path before us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He is walking with us still.</a:t>
            </a:r>
          </a:p>
        </p:txBody>
      </p:sp>
      <p:sp>
        <p:nvSpPr>
          <p:cNvPr id="5" name="TextBox 4">
            <a:extLst>
              <a:ext uri="{FF2B5EF4-FFF2-40B4-BE49-F238E27FC236}">
                <a16:creationId xmlns:a16="http://schemas.microsoft.com/office/drawing/2014/main" id="{EAC65543-579B-5943-BD31-CBE6968A26BF}"/>
              </a:ext>
            </a:extLst>
          </p:cNvPr>
          <p:cNvSpPr txBox="1"/>
          <p:nvPr/>
        </p:nvSpPr>
        <p:spPr>
          <a:xfrm>
            <a:off x="6347927" y="4749311"/>
            <a:ext cx="2675732" cy="242374"/>
          </a:xfrm>
          <a:prstGeom prst="rect">
            <a:avLst/>
          </a:prstGeom>
          <a:noFill/>
        </p:spPr>
        <p:txBody>
          <a:bodyPr wrap="none" rtlCol="0">
            <a:spAutoFit/>
          </a:bodyPr>
          <a:lstStyle/>
          <a:p>
            <a:pPr algn="r"/>
            <a:r>
              <a:rPr lang="en-US" sz="975" dirty="0">
                <a:solidFill>
                  <a:prstClr val="black">
                    <a:lumMod val="50000"/>
                    <a:lumOff val="50000"/>
                  </a:prstClr>
                </a:solidFill>
              </a:rPr>
              <a:t>“Rejoice” by Dustin </a:t>
            </a:r>
            <a:r>
              <a:rPr lang="en-US" sz="975" dirty="0" err="1">
                <a:solidFill>
                  <a:prstClr val="black">
                    <a:lumMod val="50000"/>
                    <a:lumOff val="50000"/>
                  </a:prstClr>
                </a:solidFill>
              </a:rPr>
              <a:t>Kensrue</a:t>
            </a:r>
            <a:r>
              <a:rPr lang="en-US" sz="975" dirty="0">
                <a:solidFill>
                  <a:prstClr val="black">
                    <a:lumMod val="50000"/>
                    <a:lumOff val="50000"/>
                  </a:prstClr>
                </a:solidFill>
              </a:rPr>
              <a:t> and Stuart </a:t>
            </a:r>
            <a:r>
              <a:rPr lang="en-US" sz="975" dirty="0" err="1">
                <a:solidFill>
                  <a:prstClr val="black">
                    <a:lumMod val="50000"/>
                    <a:lumOff val="50000"/>
                  </a:prstClr>
                </a:solidFill>
              </a:rPr>
              <a:t>Townend</a:t>
            </a:r>
            <a:endParaRPr lang="en-US" sz="975" dirty="0">
              <a:solidFill>
                <a:prstClr val="black">
                  <a:lumMod val="50000"/>
                  <a:lumOff val="50000"/>
                </a:prstClr>
              </a:solidFill>
            </a:endParaRPr>
          </a:p>
        </p:txBody>
      </p:sp>
    </p:spTree>
    <p:extLst>
      <p:ext uri="{BB962C8B-B14F-4D97-AF65-F5344CB8AC3E}">
        <p14:creationId xmlns:p14="http://schemas.microsoft.com/office/powerpoint/2010/main" val="400226938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371148"/>
            <a:ext cx="9144000" cy="440120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Holy, there is no one like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There is none beside You*</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Open up my eyes in wonder</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Show me who You are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Fill me with Your heart</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Lead me in Your love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to those around me</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09" y="4749311"/>
            <a:ext cx="3645550"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
        <p:nvSpPr>
          <p:cNvPr id="4" name="TextBox 3">
            <a:extLst>
              <a:ext uri="{FF2B5EF4-FFF2-40B4-BE49-F238E27FC236}">
                <a16:creationId xmlns:a16="http://schemas.microsoft.com/office/drawing/2014/main" id="{EAC65543-579B-5943-BD31-CBE6968A26BF}"/>
              </a:ext>
            </a:extLst>
          </p:cNvPr>
          <p:cNvSpPr txBox="1"/>
          <p:nvPr/>
        </p:nvSpPr>
        <p:spPr>
          <a:xfrm>
            <a:off x="163950" y="4749311"/>
            <a:ext cx="931666" cy="246221"/>
          </a:xfrm>
          <a:prstGeom prst="rect">
            <a:avLst/>
          </a:prstGeom>
          <a:noFill/>
        </p:spPr>
        <p:txBody>
          <a:bodyPr wrap="none" rtlCol="0">
            <a:spAutoFit/>
          </a:bodyPr>
          <a:lstStyle/>
          <a:p>
            <a:pPr algn="r" defTabSz="342900"/>
            <a:r>
              <a:rPr lang="en-US" sz="1000" b="1" dirty="0"/>
              <a:t>*1 Samuel 2:2</a:t>
            </a:r>
          </a:p>
        </p:txBody>
      </p:sp>
    </p:spTree>
    <p:extLst>
      <p:ext uri="{BB962C8B-B14F-4D97-AF65-F5344CB8AC3E}">
        <p14:creationId xmlns:p14="http://schemas.microsoft.com/office/powerpoint/2010/main" val="3426877491"/>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will build my life upon Your love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It is a firm foundation*</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 will put my trust in You alone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And I will not be shaken</a:t>
            </a:r>
          </a:p>
        </p:txBody>
      </p:sp>
      <p:sp>
        <p:nvSpPr>
          <p:cNvPr id="5" name="TextBox 4">
            <a:extLst>
              <a:ext uri="{FF2B5EF4-FFF2-40B4-BE49-F238E27FC236}">
                <a16:creationId xmlns:a16="http://schemas.microsoft.com/office/drawing/2014/main" id="{EAC65543-579B-5943-BD31-CBE6968A26BF}"/>
              </a:ext>
            </a:extLst>
          </p:cNvPr>
          <p:cNvSpPr txBox="1"/>
          <p:nvPr/>
        </p:nvSpPr>
        <p:spPr>
          <a:xfrm>
            <a:off x="5378109" y="4749311"/>
            <a:ext cx="3645550" cy="242374"/>
          </a:xfrm>
          <a:prstGeom prst="rect">
            <a:avLst/>
          </a:prstGeom>
          <a:noFill/>
        </p:spPr>
        <p:txBody>
          <a:bodyPr wrap="none" rtlCol="0">
            <a:spAutoFit/>
          </a:bodyPr>
          <a:lstStyle/>
          <a:p>
            <a:pPr algn="r" defTabSz="342900"/>
            <a:r>
              <a:rPr lang="en-US" sz="975" dirty="0">
                <a:solidFill>
                  <a:prstClr val="black">
                    <a:lumMod val="50000"/>
                    <a:lumOff val="50000"/>
                  </a:prstClr>
                </a:solidFill>
              </a:rPr>
              <a:t>Pat Barrett, Kirby </a:t>
            </a:r>
            <a:r>
              <a:rPr lang="en-US" sz="975" dirty="0" err="1">
                <a:solidFill>
                  <a:prstClr val="black">
                    <a:lumMod val="50000"/>
                    <a:lumOff val="50000"/>
                  </a:prstClr>
                </a:solidFill>
              </a:rPr>
              <a:t>Kaple</a:t>
            </a:r>
            <a:r>
              <a:rPr lang="en-US" sz="975" dirty="0">
                <a:solidFill>
                  <a:prstClr val="black">
                    <a:lumMod val="50000"/>
                    <a:lumOff val="50000"/>
                  </a:prstClr>
                </a:solidFill>
              </a:rPr>
              <a:t>, Matt Redman, Brett </a:t>
            </a:r>
            <a:r>
              <a:rPr lang="en-US" sz="975" dirty="0" err="1">
                <a:solidFill>
                  <a:prstClr val="black">
                    <a:lumMod val="50000"/>
                    <a:lumOff val="50000"/>
                  </a:prstClr>
                </a:solidFill>
              </a:rPr>
              <a:t>Yonker</a:t>
            </a:r>
            <a:r>
              <a:rPr lang="en-US" sz="975" dirty="0">
                <a:solidFill>
                  <a:prstClr val="black">
                    <a:lumMod val="50000"/>
                    <a:lumOff val="50000"/>
                  </a:prstClr>
                </a:solidFill>
              </a:rPr>
              <a:t> and Karl Martin</a:t>
            </a:r>
          </a:p>
        </p:txBody>
      </p:sp>
      <p:sp>
        <p:nvSpPr>
          <p:cNvPr id="4" name="TextBox 3">
            <a:extLst>
              <a:ext uri="{FF2B5EF4-FFF2-40B4-BE49-F238E27FC236}">
                <a16:creationId xmlns:a16="http://schemas.microsoft.com/office/drawing/2014/main" id="{EAC65543-579B-5943-BD31-CBE6968A26BF}"/>
              </a:ext>
            </a:extLst>
          </p:cNvPr>
          <p:cNvSpPr txBox="1"/>
          <p:nvPr/>
        </p:nvSpPr>
        <p:spPr>
          <a:xfrm>
            <a:off x="91815" y="4749311"/>
            <a:ext cx="1003801" cy="246221"/>
          </a:xfrm>
          <a:prstGeom prst="rect">
            <a:avLst/>
          </a:prstGeom>
          <a:noFill/>
        </p:spPr>
        <p:txBody>
          <a:bodyPr wrap="none" rtlCol="0">
            <a:spAutoFit/>
          </a:bodyPr>
          <a:lstStyle/>
          <a:p>
            <a:pPr algn="r" defTabSz="342900"/>
            <a:r>
              <a:rPr lang="en-US" sz="1000" b="1" dirty="0"/>
              <a:t>*Matthew 7:24</a:t>
            </a:r>
          </a:p>
        </p:txBody>
      </p:sp>
    </p:spTree>
    <p:extLst>
      <p:ext uri="{BB962C8B-B14F-4D97-AF65-F5344CB8AC3E}">
        <p14:creationId xmlns:p14="http://schemas.microsoft.com/office/powerpoint/2010/main" val="1441903823"/>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725937"/>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0924D01-7148-E74C-B58E-6C3757446FBE}"/>
              </a:ext>
            </a:extLst>
          </p:cNvPr>
          <p:cNvSpPr txBox="1"/>
          <p:nvPr/>
        </p:nvSpPr>
        <p:spPr>
          <a:xfrm>
            <a:off x="1143000" y="1983128"/>
            <a:ext cx="6858000" cy="1200329"/>
          </a:xfrm>
          <a:prstGeom prst="rect">
            <a:avLst/>
          </a:prstGeom>
          <a:noFill/>
        </p:spPr>
        <p:txBody>
          <a:bodyPr wrap="square" rtlCol="0">
            <a:spAutoFit/>
          </a:bodyPr>
          <a:lstStyle/>
          <a:p>
            <a:pPr algn="ctr" defTabSz="685800" fontAlgn="base">
              <a:spcBef>
                <a:spcPct val="0"/>
              </a:spcBef>
              <a:spcAft>
                <a:spcPct val="0"/>
              </a:spcAft>
            </a:pPr>
            <a:r>
              <a:rPr lang="en-US" sz="7200" dirty="0">
                <a:solidFill>
                  <a:srgbClr val="000000"/>
                </a:solidFill>
                <a:latin typeface="Ubuntu" panose="020B0504030602030204" pitchFamily="34" charset="0"/>
                <a:ea typeface="Cooper Hewitt" pitchFamily="50" charset="0"/>
              </a:rPr>
              <a:t>Joy</a:t>
            </a:r>
          </a:p>
        </p:txBody>
      </p:sp>
      <p:sp>
        <p:nvSpPr>
          <p:cNvPr id="4" name="TextBox 3">
            <a:extLst>
              <a:ext uri="{FF2B5EF4-FFF2-40B4-BE49-F238E27FC236}">
                <a16:creationId xmlns:a16="http://schemas.microsoft.com/office/drawing/2014/main" id="{EAC65543-579B-5943-BD31-CBE6968A26BF}"/>
              </a:ext>
            </a:extLst>
          </p:cNvPr>
          <p:cNvSpPr txBox="1"/>
          <p:nvPr/>
        </p:nvSpPr>
        <p:spPr>
          <a:xfrm>
            <a:off x="7606283" y="4749311"/>
            <a:ext cx="1417376" cy="242374"/>
          </a:xfrm>
          <a:prstGeom prst="rect">
            <a:avLst/>
          </a:prstGeom>
          <a:noFill/>
        </p:spPr>
        <p:txBody>
          <a:bodyPr wrap="none" rtlCol="0">
            <a:spAutoFit/>
          </a:bodyPr>
          <a:lstStyle/>
          <a:p>
            <a:pPr algn="r" defTabSz="342900"/>
            <a:r>
              <a:rPr lang="en-US" sz="975" dirty="0">
                <a:solidFill>
                  <a:prstClr val="black">
                    <a:lumMod val="50000"/>
                    <a:lumOff val="50000"/>
                  </a:prstClr>
                </a:solidFill>
              </a:rPr>
              <a:t>“Joy” by Rend Collective</a:t>
            </a:r>
          </a:p>
        </p:txBody>
      </p:sp>
    </p:spTree>
    <p:extLst>
      <p:ext uri="{BB962C8B-B14F-4D97-AF65-F5344CB8AC3E}">
        <p14:creationId xmlns:p14="http://schemas.microsoft.com/office/powerpoint/2010/main" val="3097513620"/>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0" y="1294478"/>
            <a:ext cx="9144000"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In the shadows, In the sorrows,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In the desert, When the pain hits;</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 are constant, Ever-present,</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song of my heart!</a:t>
            </a:r>
          </a:p>
        </p:txBody>
      </p:sp>
      <p:sp>
        <p:nvSpPr>
          <p:cNvPr id="4" name="TextBox 3">
            <a:extLst>
              <a:ext uri="{FF2B5EF4-FFF2-40B4-BE49-F238E27FC236}">
                <a16:creationId xmlns:a16="http://schemas.microsoft.com/office/drawing/2014/main" id="{EAC65543-579B-5943-BD31-CBE6968A26BF}"/>
              </a:ext>
            </a:extLst>
          </p:cNvPr>
          <p:cNvSpPr txBox="1"/>
          <p:nvPr/>
        </p:nvSpPr>
        <p:spPr>
          <a:xfrm>
            <a:off x="7606283" y="4749311"/>
            <a:ext cx="1417376" cy="242374"/>
          </a:xfrm>
          <a:prstGeom prst="rect">
            <a:avLst/>
          </a:prstGeom>
          <a:noFill/>
        </p:spPr>
        <p:txBody>
          <a:bodyPr wrap="none" rtlCol="0">
            <a:spAutoFit/>
          </a:bodyPr>
          <a:lstStyle/>
          <a:p>
            <a:pPr algn="r" defTabSz="342900"/>
            <a:r>
              <a:rPr lang="en-US" sz="975" dirty="0">
                <a:solidFill>
                  <a:prstClr val="black">
                    <a:lumMod val="50000"/>
                    <a:lumOff val="50000"/>
                  </a:prstClr>
                </a:solidFill>
              </a:rPr>
              <a:t>“Joy” by Rend Collective</a:t>
            </a:r>
          </a:p>
        </p:txBody>
      </p:sp>
    </p:spTree>
    <p:extLst>
      <p:ext uri="{BB962C8B-B14F-4D97-AF65-F5344CB8AC3E}">
        <p14:creationId xmlns:p14="http://schemas.microsoft.com/office/powerpoint/2010/main" val="2830320251"/>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A6994-64C1-3641-A7C7-B8E849979938}"/>
              </a:ext>
            </a:extLst>
          </p:cNvPr>
          <p:cNvSpPr txBox="1"/>
          <p:nvPr/>
        </p:nvSpPr>
        <p:spPr>
          <a:xfrm>
            <a:off x="-94034" y="1294478"/>
            <a:ext cx="9332068" cy="2554545"/>
          </a:xfrm>
          <a:prstGeom prst="rect">
            <a:avLst/>
          </a:prstGeom>
          <a:noFill/>
        </p:spPr>
        <p:txBody>
          <a:bodyPr wrap="square" rtlCol="0">
            <a:spAutoFit/>
          </a:bodyPr>
          <a:lstStyle/>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You're the joy, joy, joy lighting my soul.</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The joy, joy, joy making me whole.</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Though I'm broken, I am running</a:t>
            </a:r>
          </a:p>
          <a:p>
            <a:pPr algn="ctr" defTabSz="685800" fontAlgn="base">
              <a:spcBef>
                <a:spcPct val="0"/>
              </a:spcBef>
              <a:spcAft>
                <a:spcPct val="0"/>
              </a:spcAft>
            </a:pPr>
            <a:r>
              <a:rPr lang="en-US" sz="4000" dirty="0">
                <a:solidFill>
                  <a:srgbClr val="000000"/>
                </a:solidFill>
                <a:latin typeface="Ubuntu" panose="020B0504030602030204" pitchFamily="34" charset="0"/>
                <a:ea typeface="Cooper Hewitt" pitchFamily="50" charset="0"/>
              </a:rPr>
              <a:t>into Your arms of love</a:t>
            </a:r>
          </a:p>
        </p:txBody>
      </p:sp>
      <p:sp>
        <p:nvSpPr>
          <p:cNvPr id="4" name="TextBox 3">
            <a:extLst>
              <a:ext uri="{FF2B5EF4-FFF2-40B4-BE49-F238E27FC236}">
                <a16:creationId xmlns:a16="http://schemas.microsoft.com/office/drawing/2014/main" id="{EAC65543-579B-5943-BD31-CBE6968A26BF}"/>
              </a:ext>
            </a:extLst>
          </p:cNvPr>
          <p:cNvSpPr txBox="1"/>
          <p:nvPr/>
        </p:nvSpPr>
        <p:spPr>
          <a:xfrm>
            <a:off x="7606283" y="4749311"/>
            <a:ext cx="1417376" cy="242374"/>
          </a:xfrm>
          <a:prstGeom prst="rect">
            <a:avLst/>
          </a:prstGeom>
          <a:noFill/>
        </p:spPr>
        <p:txBody>
          <a:bodyPr wrap="none" rtlCol="0">
            <a:spAutoFit/>
          </a:bodyPr>
          <a:lstStyle/>
          <a:p>
            <a:pPr algn="r" defTabSz="342900"/>
            <a:r>
              <a:rPr lang="en-US" sz="975" dirty="0">
                <a:solidFill>
                  <a:prstClr val="black">
                    <a:lumMod val="50000"/>
                    <a:lumOff val="50000"/>
                  </a:prstClr>
                </a:solidFill>
              </a:rPr>
              <a:t>“Joy” by Rend Collective</a:t>
            </a:r>
          </a:p>
        </p:txBody>
      </p:sp>
    </p:spTree>
    <p:extLst>
      <p:ext uri="{BB962C8B-B14F-4D97-AF65-F5344CB8AC3E}">
        <p14:creationId xmlns:p14="http://schemas.microsoft.com/office/powerpoint/2010/main" val="989179588"/>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585512"/>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33B666FC-7291-42B5-B142-7898B1FAE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45" y="328952"/>
            <a:ext cx="4519461" cy="4519461"/>
          </a:xfrm>
        </p:spPr>
      </p:pic>
      <p:sp>
        <p:nvSpPr>
          <p:cNvPr id="2" name="Title 1">
            <a:extLst>
              <a:ext uri="{FF2B5EF4-FFF2-40B4-BE49-F238E27FC236}">
                <a16:creationId xmlns:a16="http://schemas.microsoft.com/office/drawing/2014/main" id="{A2A8461D-E584-4965-A9BA-403030D7F6DC}"/>
              </a:ext>
            </a:extLst>
          </p:cNvPr>
          <p:cNvSpPr>
            <a:spLocks noGrp="1"/>
          </p:cNvSpPr>
          <p:nvPr>
            <p:ph type="title"/>
          </p:nvPr>
        </p:nvSpPr>
        <p:spPr>
          <a:xfrm>
            <a:off x="4848286" y="2205271"/>
            <a:ext cx="6582401" cy="790106"/>
          </a:xfrm>
        </p:spPr>
        <p:txBody>
          <a:bodyPr>
            <a:noAutofit/>
          </a:bodyPr>
          <a:lstStyle/>
          <a:p>
            <a:r>
              <a:rPr lang="en-US" sz="5500" dirty="0"/>
              <a:t>WELCOME!</a:t>
            </a:r>
          </a:p>
        </p:txBody>
      </p:sp>
    </p:spTree>
    <p:extLst>
      <p:ext uri="{BB962C8B-B14F-4D97-AF65-F5344CB8AC3E}">
        <p14:creationId xmlns:p14="http://schemas.microsoft.com/office/powerpoint/2010/main" val="871705760"/>
      </p:ext>
    </p:extLst>
  </p:cSld>
  <p:clrMapOvr>
    <a:masterClrMapping/>
  </p:clrMapOvr>
  <p:transition>
    <p:fade/>
  </p:transition>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3694</TotalTime>
  <Words>2923</Words>
  <Application>Microsoft Office PowerPoint</Application>
  <PresentationFormat>On-screen Show (16:9)</PresentationFormat>
  <Paragraphs>389</Paragraphs>
  <Slides>97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97</vt:i4>
      </vt:variant>
    </vt:vector>
  </HeadingPairs>
  <TitlesOfParts>
    <vt:vector size="105" baseType="lpstr">
      <vt:lpstr>African</vt:lpstr>
      <vt:lpstr>Arial</vt:lpstr>
      <vt:lpstr>Bahnschrift Light</vt:lpstr>
      <vt:lpstr>Calibri</vt:lpstr>
      <vt:lpstr>Calibri Light</vt:lpstr>
      <vt:lpstr>Ubuntu</vt:lpstr>
      <vt:lpstr>9_Office Theme</vt:lpstr>
      <vt:lpstr>10_Office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vt:lpstr>
      <vt:lpstr>WELCOME TO  TALLGRASS CHURCH’S CENTRAL GATHERING IN BOYS &amp; GIRLS CLUB!</vt:lpstr>
      <vt:lpstr>2021 FAMILY BUDGET</vt:lpstr>
      <vt:lpstr>HOW TO GIVE</vt:lpstr>
      <vt:lpstr>TITLES GO HERE CAPS</vt:lpstr>
      <vt:lpstr>TITLES GO HERE CAPS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30</cp:revision>
  <dcterms:created xsi:type="dcterms:W3CDTF">2020-11-17T21:14:48Z</dcterms:created>
  <dcterms:modified xsi:type="dcterms:W3CDTF">2020-11-23T16:41:03Z</dcterms:modified>
</cp:coreProperties>
</file>