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5"/>
  </p:notesMasterIdLst>
  <p:sldIdLst>
    <p:sldId id="2383" r:id="rId4"/>
    <p:sldId id="3641" r:id="rId5"/>
    <p:sldId id="3597" r:id="rId6"/>
    <p:sldId id="3596" r:id="rId7"/>
    <p:sldId id="3691" r:id="rId8"/>
    <p:sldId id="3679" r:id="rId9"/>
    <p:sldId id="3680" r:id="rId10"/>
    <p:sldId id="3681" r:id="rId11"/>
    <p:sldId id="3682" r:id="rId12"/>
    <p:sldId id="3683" r:id="rId13"/>
    <p:sldId id="3684" r:id="rId14"/>
    <p:sldId id="3677" r:id="rId15"/>
    <p:sldId id="3719" r:id="rId16"/>
    <p:sldId id="256" r:id="rId17"/>
    <p:sldId id="261" r:id="rId18"/>
    <p:sldId id="259" r:id="rId19"/>
    <p:sldId id="3695" r:id="rId20"/>
    <p:sldId id="3694" r:id="rId21"/>
    <p:sldId id="3697" r:id="rId22"/>
    <p:sldId id="3698" r:id="rId23"/>
    <p:sldId id="3701" r:id="rId24"/>
    <p:sldId id="3699" r:id="rId25"/>
    <p:sldId id="3718" r:id="rId26"/>
    <p:sldId id="3717" r:id="rId27"/>
    <p:sldId id="3700" r:id="rId28"/>
    <p:sldId id="3703" r:id="rId29"/>
    <p:sldId id="3704" r:id="rId30"/>
    <p:sldId id="3705" r:id="rId31"/>
    <p:sldId id="3706" r:id="rId32"/>
    <p:sldId id="3707" r:id="rId33"/>
    <p:sldId id="3708" r:id="rId34"/>
    <p:sldId id="3709" r:id="rId35"/>
    <p:sldId id="3710" r:id="rId36"/>
    <p:sldId id="3711" r:id="rId37"/>
    <p:sldId id="3712" r:id="rId38"/>
    <p:sldId id="3693" r:id="rId39"/>
    <p:sldId id="3716" r:id="rId40"/>
    <p:sldId id="3714" r:id="rId41"/>
    <p:sldId id="3692" r:id="rId42"/>
    <p:sldId id="3678" r:id="rId43"/>
    <p:sldId id="352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6"/>
    <a:srgbClr val="5D7845"/>
    <a:srgbClr val="4A2919"/>
    <a:srgbClr val="99AE2F"/>
    <a:srgbClr val="17778F"/>
    <a:srgbClr val="2EB5B8"/>
    <a:srgbClr val="472A1C"/>
    <a:srgbClr val="EC7C16"/>
    <a:srgbClr val="A1B53D"/>
    <a:srgbClr val="ACC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5220" autoAdjust="0"/>
  </p:normalViewPr>
  <p:slideViewPr>
    <p:cSldViewPr snapToGrid="0">
      <p:cViewPr varScale="1">
        <p:scale>
          <a:sx n="98" d="100"/>
          <a:sy n="98" d="100"/>
        </p:scale>
        <p:origin x="69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4/27/2020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2"/>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8967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19046780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787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6959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2114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1263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821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828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594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045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794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4/27/2020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4/27/2020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52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Divine%20Invitation.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dirty="0"/>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655534"/>
            <a:ext cx="3156438" cy="754053"/>
          </a:xfrm>
          <a:prstGeom prst="rect">
            <a:avLst/>
          </a:prstGeom>
          <a:noFill/>
        </p:spPr>
        <p:txBody>
          <a:bodyPr wrap="square" rtlCol="0">
            <a:spAutoFit/>
          </a:bodyPr>
          <a:lstStyle/>
          <a:p>
            <a:pPr>
              <a:defRPr/>
            </a:pPr>
            <a:r>
              <a:rPr lang="en-US" sz="4300" spc="300" dirty="0">
                <a:solidFill>
                  <a:prstClr val="white"/>
                </a:solidFill>
                <a:latin typeface="Ubuntu" panose="020B0504030602030204" pitchFamily="34" charset="0"/>
              </a:rPr>
              <a:t>WELCOME</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Now He has come to make a way</a:t>
            </a:r>
          </a:p>
          <a:p>
            <a:pPr marL="0" indent="0">
              <a:buNone/>
            </a:pPr>
            <a:r>
              <a:rPr lang="en-US" dirty="0"/>
              <a:t>And God Himself has paid the price</a:t>
            </a:r>
          </a:p>
          <a:p>
            <a:pPr marL="0" indent="0">
              <a:buNone/>
            </a:pPr>
            <a:r>
              <a:rPr lang="en-US" dirty="0"/>
              <a:t>That all who trust in Him today</a:t>
            </a:r>
          </a:p>
          <a:p>
            <a:pPr marL="0" indent="0">
              <a:buNone/>
            </a:pPr>
            <a:r>
              <a:rPr lang="en-US" dirty="0"/>
              <a:t>Find healing in His sacrifice</a:t>
            </a:r>
          </a:p>
          <a:p>
            <a:pPr marL="0" indent="0">
              <a:buNone/>
            </a:pPr>
            <a:r>
              <a:rPr lang="en-US" dirty="0"/>
              <a:t>That all who trust in Him today</a:t>
            </a:r>
          </a:p>
          <a:p>
            <a:pPr marL="0" indent="0">
              <a:buNone/>
            </a:pPr>
            <a:r>
              <a:rPr lang="en-US" dirty="0"/>
              <a:t>Find healing in His sacrifice</a:t>
            </a:r>
          </a:p>
        </p:txBody>
      </p:sp>
    </p:spTree>
    <p:extLst>
      <p:ext uri="{BB962C8B-B14F-4D97-AF65-F5344CB8AC3E}">
        <p14:creationId xmlns:p14="http://schemas.microsoft.com/office/powerpoint/2010/main" val="356578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I will wait for You, I will wait for You</a:t>
            </a:r>
          </a:p>
          <a:p>
            <a:pPr marL="0" indent="0">
              <a:buNone/>
            </a:pPr>
            <a:r>
              <a:rPr lang="en-US" dirty="0"/>
              <a:t>On Your word I will rely</a:t>
            </a:r>
          </a:p>
          <a:p>
            <a:pPr marL="0" indent="0">
              <a:buNone/>
            </a:pPr>
            <a:r>
              <a:rPr lang="en-US" dirty="0"/>
              <a:t>I will wait for You, surely wait for You</a:t>
            </a:r>
          </a:p>
          <a:p>
            <a:pPr marL="0" indent="0">
              <a:buNone/>
            </a:pPr>
            <a:r>
              <a:rPr lang="en-US" dirty="0"/>
              <a:t>Till my soul is satisfied</a:t>
            </a:r>
          </a:p>
        </p:txBody>
      </p:sp>
    </p:spTree>
    <p:extLst>
      <p:ext uri="{BB962C8B-B14F-4D97-AF65-F5344CB8AC3E}">
        <p14:creationId xmlns:p14="http://schemas.microsoft.com/office/powerpoint/2010/main" val="326306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91742" y="356543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500" b="1" i="0" u="none" strike="noStrike" kern="1200" cap="none" spc="0" normalizeH="0" baseline="0" noProof="0" dirty="0">
                <a:ln>
                  <a:noFill/>
                </a:ln>
                <a:solidFill>
                  <a:srgbClr val="5D7845"/>
                </a:solidFill>
                <a:effectLst/>
                <a:uLnTx/>
                <a:uFillTx/>
                <a:latin typeface="Ubuntu" panose="020B0504030602030204" pitchFamily="34" charset="0"/>
                <a:ea typeface="+mn-ea"/>
                <a:cs typeface="+mn-cs"/>
              </a:rPr>
              <a:t>SPROUTS</a:t>
            </a:r>
          </a:p>
        </p:txBody>
      </p:sp>
    </p:spTree>
    <p:extLst>
      <p:ext uri="{BB962C8B-B14F-4D97-AF65-F5344CB8AC3E}">
        <p14:creationId xmlns:p14="http://schemas.microsoft.com/office/powerpoint/2010/main" val="164731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MINGLE </a:t>
            </a:r>
            <a:r>
              <a:rPr lang="en-US" sz="5500" dirty="0"/>
              <a:t>QUESTIONS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lvl="0"/>
            <a:r>
              <a:rPr lang="en-US" dirty="0"/>
              <a:t>What’s the best / most elaborate invitation you’ve ever received?</a:t>
            </a:r>
          </a:p>
          <a:p>
            <a:pPr lvl="0"/>
            <a:r>
              <a:rPr lang="en-US" dirty="0"/>
              <a:t>How would you like to spend an extra 3 hours this week?</a:t>
            </a:r>
          </a:p>
        </p:txBody>
      </p:sp>
    </p:spTree>
    <p:extLst>
      <p:ext uri="{BB962C8B-B14F-4D97-AF65-F5344CB8AC3E}">
        <p14:creationId xmlns:p14="http://schemas.microsoft.com/office/powerpoint/2010/main" val="78302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D494-1E42-4212-8545-C321D58AE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33FCC5-659F-494D-9E3B-4CAB07B2FC9D}"/>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15C858E7-8758-4FEA-BC48-E1340C2D2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20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We're convinced that God is inviting us into something new and profound through this unique season: personal renewal! This current season of disruption could be that </a:t>
            </a:r>
            <a:r>
              <a:rPr lang="en-US" i="1" dirty="0"/>
              <a:t>divine invitation</a:t>
            </a:r>
            <a:r>
              <a:rPr lang="en-US" dirty="0"/>
              <a:t>. </a:t>
            </a:r>
          </a:p>
          <a:p>
            <a:pPr marL="0" indent="0">
              <a:buNone/>
            </a:pPr>
            <a:r>
              <a:rPr lang="en-US" dirty="0"/>
              <a:t>So we're going to slow way down together, focusing specifically on rediscovering and reclaiming personal habits and practices </a:t>
            </a:r>
            <a:br>
              <a:rPr lang="en-US" dirty="0"/>
            </a:br>
            <a:r>
              <a:rPr lang="en-US" dirty="0"/>
              <a:t>that have proven from generation to </a:t>
            </a:r>
            <a:br>
              <a:rPr lang="en-US" dirty="0"/>
            </a:br>
            <a:r>
              <a:rPr lang="en-US" dirty="0"/>
              <a:t>generation to lead us each into </a:t>
            </a:r>
            <a:br>
              <a:rPr lang="en-US" dirty="0"/>
            </a:br>
            <a:r>
              <a:rPr lang="en-US" dirty="0"/>
              <a:t>personal renewal, growth, </a:t>
            </a:r>
            <a:br>
              <a:rPr lang="en-US" dirty="0"/>
            </a:br>
            <a:r>
              <a:rPr lang="en-US" dirty="0"/>
              <a:t>and vital connection with </a:t>
            </a:r>
            <a:br>
              <a:rPr lang="en-US" dirty="0"/>
            </a:br>
            <a:r>
              <a:rPr lang="en-US" dirty="0"/>
              <a:t>God Himself. </a:t>
            </a:r>
          </a:p>
          <a:p>
            <a:pPr marL="0" lvl="0" indent="0">
              <a:buNone/>
            </a:pPr>
            <a:endParaRPr lang="en-US" dirty="0"/>
          </a:p>
        </p:txBody>
      </p:sp>
      <p:pic>
        <p:nvPicPr>
          <p:cNvPr id="8" name="Picture 7" descr="A close up of a sign&#10;&#10;Description automatically generated">
            <a:extLst>
              <a:ext uri="{FF2B5EF4-FFF2-40B4-BE49-F238E27FC236}">
                <a16:creationId xmlns:a16="http://schemas.microsoft.com/office/drawing/2014/main" id="{9C3FEF5F-B375-4242-9B66-285E2BF2C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51" y="217797"/>
            <a:ext cx="6023811" cy="1113311"/>
          </a:xfrm>
          <a:prstGeom prst="rect">
            <a:avLst/>
          </a:prstGeom>
        </p:spPr>
      </p:pic>
    </p:spTree>
    <p:extLst>
      <p:ext uri="{BB962C8B-B14F-4D97-AF65-F5344CB8AC3E}">
        <p14:creationId xmlns:p14="http://schemas.microsoft.com/office/powerpoint/2010/main" val="164408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914400" lvl="2" indent="0">
              <a:buNone/>
            </a:pPr>
            <a:r>
              <a:rPr lang="en-US" sz="2800" b="1" baseline="30000" dirty="0"/>
              <a:t>7 </a:t>
            </a:r>
            <a:r>
              <a:rPr lang="en-US" sz="2800" dirty="0"/>
              <a:t>“Blessed is the man who trusts in the </a:t>
            </a:r>
            <a:r>
              <a:rPr lang="en-US" sz="2800" cap="small" dirty="0"/>
              <a:t>Lord</a:t>
            </a:r>
            <a:r>
              <a:rPr lang="en-US" sz="2800" dirty="0"/>
              <a:t>,</a:t>
            </a:r>
            <a:br>
              <a:rPr lang="en-US" sz="2800" dirty="0"/>
            </a:br>
            <a:r>
              <a:rPr lang="en-US" sz="2800" dirty="0"/>
              <a:t>    whose trust is the </a:t>
            </a:r>
            <a:r>
              <a:rPr lang="en-US" sz="2800" cap="small" dirty="0"/>
              <a:t>Lord</a:t>
            </a:r>
            <a:r>
              <a:rPr lang="en-US" sz="2800" dirty="0"/>
              <a:t>.</a:t>
            </a:r>
            <a:br>
              <a:rPr lang="en-US" sz="2800" dirty="0"/>
            </a:br>
            <a:r>
              <a:rPr lang="en-US" sz="2800" b="1" baseline="30000" dirty="0"/>
              <a:t>8 </a:t>
            </a:r>
            <a:r>
              <a:rPr lang="en-US" sz="2800" dirty="0"/>
              <a:t>He is like a tree planted by water,</a:t>
            </a:r>
            <a:br>
              <a:rPr lang="en-US" sz="2800" dirty="0"/>
            </a:br>
            <a:r>
              <a:rPr lang="en-US" sz="2800" dirty="0"/>
              <a:t>    that sends out its roots by the stream,</a:t>
            </a:r>
            <a:br>
              <a:rPr lang="en-US" sz="2800" dirty="0"/>
            </a:br>
            <a:r>
              <a:rPr lang="en-US" sz="2800" dirty="0"/>
              <a:t>and does not fear when heat comes,</a:t>
            </a:r>
            <a:br>
              <a:rPr lang="en-US" sz="2800" dirty="0"/>
            </a:br>
            <a:r>
              <a:rPr lang="en-US" sz="2800" dirty="0"/>
              <a:t>    for its leaves remain green,</a:t>
            </a:r>
            <a:br>
              <a:rPr lang="en-US" sz="2800" dirty="0"/>
            </a:br>
            <a:r>
              <a:rPr lang="en-US" sz="2800" dirty="0"/>
              <a:t>and is not anxious in the year of drought,</a:t>
            </a:r>
            <a:br>
              <a:rPr lang="en-US" sz="2800" dirty="0"/>
            </a:br>
            <a:r>
              <a:rPr lang="en-US" sz="2800" dirty="0"/>
              <a:t>    for it does not cease to bear fruit.”</a:t>
            </a:r>
          </a:p>
          <a:p>
            <a:pPr marL="914400" lvl="2" indent="0" algn="r">
              <a:buNone/>
            </a:pPr>
            <a:r>
              <a:rPr lang="en-US" sz="2800" i="1" dirty="0"/>
              <a:t>Jeremiah 17:7-8</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1" y="217797"/>
            <a:ext cx="6023811" cy="1113311"/>
          </a:xfrm>
          <a:prstGeom prst="rect">
            <a:avLst/>
          </a:prstGeom>
        </p:spPr>
      </p:pic>
    </p:spTree>
    <p:extLst>
      <p:ext uri="{BB962C8B-B14F-4D97-AF65-F5344CB8AC3E}">
        <p14:creationId xmlns:p14="http://schemas.microsoft.com/office/powerpoint/2010/main" val="150661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86946" y="375048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ASHLEY</a:t>
            </a:r>
            <a:r>
              <a:rPr lang="en-US" sz="5500" b="1" dirty="0">
                <a:solidFill>
                  <a:srgbClr val="5D7843"/>
                </a:solidFill>
                <a:latin typeface="Ubuntu" panose="020B0504030602030204" pitchFamily="34" charset="0"/>
              </a:rPr>
              <a:t> SMITH</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3100793" y="4509187"/>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dirty="0">
                <a:solidFill>
                  <a:srgbClr val="4A2919"/>
                </a:solidFill>
                <a:latin typeface="Baby Boston" panose="03000000000000000000" pitchFamily="66" charset="0"/>
              </a:rPr>
              <a:t>HUNGER FOR THE WORD &amp; PRAYER</a:t>
            </a:r>
          </a:p>
        </p:txBody>
      </p:sp>
    </p:spTree>
    <p:extLst>
      <p:ext uri="{BB962C8B-B14F-4D97-AF65-F5344CB8AC3E}">
        <p14:creationId xmlns:p14="http://schemas.microsoft.com/office/powerpoint/2010/main" val="237170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86946" y="375048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10" name="Picture 9" descr="A picture containing drawing&#10;&#10;Description automatically generated">
            <a:extLst>
              <a:ext uri="{FF2B5EF4-FFF2-40B4-BE49-F238E27FC236}">
                <a16:creationId xmlns:a16="http://schemas.microsoft.com/office/drawing/2014/main" id="{1052243B-744B-443C-9C77-361AB9A24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775" y="3841645"/>
            <a:ext cx="789271" cy="714103"/>
          </a:xfrm>
          <a:prstGeom prst="rect">
            <a:avLst/>
          </a:prstGeom>
        </p:spPr>
      </p:pic>
      <p:sp>
        <p:nvSpPr>
          <p:cNvPr id="9" name="Subtitle 2">
            <a:extLst>
              <a:ext uri="{FF2B5EF4-FFF2-40B4-BE49-F238E27FC236}">
                <a16:creationId xmlns:a16="http://schemas.microsoft.com/office/drawing/2014/main" id="{E7CAA9A0-18C5-4620-B908-666191F2C292}"/>
              </a:ext>
            </a:extLst>
          </p:cNvPr>
          <p:cNvSpPr txBox="1">
            <a:spLocks/>
          </p:cNvSpPr>
          <p:nvPr/>
        </p:nvSpPr>
        <p:spPr>
          <a:xfrm>
            <a:off x="3147928" y="4518614"/>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149327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lgn="ctr">
              <a:buNone/>
            </a:pPr>
            <a:r>
              <a:rPr lang="en-US" b="1" baseline="30000" dirty="0"/>
              <a:t>28 </a:t>
            </a:r>
            <a:r>
              <a:rPr lang="en-US" dirty="0"/>
              <a:t>“Come to me, all who labor and are heavy laden, </a:t>
            </a:r>
            <a:br>
              <a:rPr lang="en-US" dirty="0"/>
            </a:br>
            <a:r>
              <a:rPr lang="en-US" dirty="0"/>
              <a:t>and I will give you rest. </a:t>
            </a:r>
            <a:br>
              <a:rPr lang="en-US" dirty="0"/>
            </a:br>
            <a:r>
              <a:rPr lang="en-US" b="1" baseline="30000" dirty="0"/>
              <a:t>29 </a:t>
            </a:r>
            <a:r>
              <a:rPr lang="en-US" dirty="0"/>
              <a:t>Take my yoke upon you, </a:t>
            </a:r>
            <a:br>
              <a:rPr lang="en-US" dirty="0"/>
            </a:br>
            <a:r>
              <a:rPr lang="en-US" dirty="0"/>
              <a:t>and learn from me, </a:t>
            </a:r>
            <a:br>
              <a:rPr lang="en-US" dirty="0"/>
            </a:br>
            <a:r>
              <a:rPr lang="en-US" dirty="0"/>
              <a:t>for I am gentle and lowly in heart, </a:t>
            </a:r>
            <a:br>
              <a:rPr lang="en-US" dirty="0"/>
            </a:br>
            <a:r>
              <a:rPr lang="en-US" dirty="0"/>
              <a:t>and you will find rest for your souls. </a:t>
            </a:r>
            <a:br>
              <a:rPr lang="en-US" dirty="0"/>
            </a:br>
            <a:r>
              <a:rPr lang="en-US" b="1" baseline="30000" dirty="0"/>
              <a:t>30 </a:t>
            </a:r>
            <a:r>
              <a:rPr lang="en-US" dirty="0"/>
              <a:t>For my yoke is easy, and my burden is light.”</a:t>
            </a:r>
          </a:p>
          <a:p>
            <a:pPr marL="914400" lvl="2" indent="0" algn="r">
              <a:buNone/>
            </a:pPr>
            <a:r>
              <a:rPr lang="en-US" sz="2800" dirty="0"/>
              <a:t>—</a:t>
            </a:r>
            <a:r>
              <a:rPr lang="en-US" sz="2800" i="1" dirty="0"/>
              <a:t>Jesus in Matthew 11:28-30</a:t>
            </a:r>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224803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224288"/>
            <a:ext cx="8169215" cy="6126911"/>
          </a:xfrm>
        </p:spPr>
      </p:pic>
      <p:sp>
        <p:nvSpPr>
          <p:cNvPr id="3" name="TextBox 2">
            <a:extLst>
              <a:ext uri="{FF2B5EF4-FFF2-40B4-BE49-F238E27FC236}">
                <a16:creationId xmlns:a16="http://schemas.microsoft.com/office/drawing/2014/main" id="{9AE42732-BD83-46C7-B968-896876637D5D}"/>
              </a:ext>
            </a:extLst>
          </p:cNvPr>
          <p:cNvSpPr txBox="1"/>
          <p:nvPr/>
        </p:nvSpPr>
        <p:spPr>
          <a:xfrm rot="20969685">
            <a:off x="3308477" y="2809887"/>
            <a:ext cx="3293107" cy="1000274"/>
          </a:xfrm>
          <a:prstGeom prst="rect">
            <a:avLst/>
          </a:prstGeom>
          <a:noFill/>
        </p:spPr>
        <p:txBody>
          <a:bodyPr wrap="square" rtlCol="0">
            <a:spAutoFit/>
          </a:bodyPr>
          <a:lstStyle/>
          <a:p>
            <a:pPr>
              <a:defRPr/>
            </a:pPr>
            <a:r>
              <a:rPr lang="en-US" sz="3400" b="1" dirty="0">
                <a:solidFill>
                  <a:prstClr val="white"/>
                </a:solidFill>
                <a:latin typeface="Ubuntu" panose="020B0504030602030204" pitchFamily="34" charset="0"/>
              </a:rPr>
              <a:t>CELEBRATING</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pic>
        <p:nvPicPr>
          <p:cNvPr id="1026" name="Picture 2" descr="https://s3.amazonaws.com/peoplepng/wp-content/uploads/2018/04/06080906/Happy-Birthday-PNG-Celebration-1024x1024.png">
            <a:extLst>
              <a:ext uri="{FF2B5EF4-FFF2-40B4-BE49-F238E27FC236}">
                <a16:creationId xmlns:a16="http://schemas.microsoft.com/office/drawing/2014/main" id="{46C9DCA8-2FDA-475D-A710-57A5502625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97" b="38770" l="0" r="99805">
                        <a14:foregroundMark x1="66309" y1="8105" x2="35938" y2="6445"/>
                        <a14:foregroundMark x1="35938" y1="6445" x2="5566" y2="9570"/>
                        <a14:foregroundMark x1="5566" y1="9570" x2="4980" y2="15430"/>
                        <a14:foregroundMark x1="4980" y1="15430" x2="13379" y2="24219"/>
                        <a14:foregroundMark x1="13379" y1="24219" x2="18848" y2="24512"/>
                        <a14:foregroundMark x1="18848" y1="24512" x2="33984" y2="24023"/>
                        <a14:foregroundMark x1="43032" y1="24855" x2="47485" y2="25264"/>
                        <a14:foregroundMark x1="33984" y1="24023" x2="37555" y2="24351"/>
                        <a14:foregroundMark x1="60961" y1="24806" x2="83789" y2="22559"/>
                        <a14:foregroundMark x1="52051" y1="25684" x2="57842" y2="25114"/>
                        <a14:foregroundMark x1="83789" y1="22559" x2="95898" y2="18848"/>
                        <a14:foregroundMark x1="95898" y1="18848" x2="95020" y2="13281"/>
                        <a14:foregroundMark x1="95020" y1="13281" x2="61914" y2="8105"/>
                        <a14:foregroundMark x1="61914" y1="8105" x2="58301" y2="11914"/>
                        <a14:foregroundMark x1="58301" y1="11914" x2="65527" y2="9570"/>
                        <a14:foregroundMark x1="65527" y1="9570" x2="58887" y2="7031"/>
                        <a14:foregroundMark x1="58887" y1="7031" x2="48926" y2="6543"/>
                        <a14:foregroundMark x1="48926" y1="6543" x2="36621" y2="9375"/>
                        <a14:foregroundMark x1="36621" y1="9375" x2="33398" y2="13965"/>
                        <a14:foregroundMark x1="33398" y1="13965" x2="27246" y2="11719"/>
                        <a14:foregroundMark x1="27246" y1="11719" x2="20703" y2="14453"/>
                        <a14:foregroundMark x1="20703" y1="14453" x2="22949" y2="19238"/>
                        <a14:foregroundMark x1="22949" y1="19238" x2="30859" y2="17480"/>
                        <a14:foregroundMark x1="30859" y1="17480" x2="23438" y2="20898"/>
                        <a14:foregroundMark x1="23438" y1="20898" x2="18750" y2="24707"/>
                        <a14:foregroundMark x1="18750" y1="24707" x2="23340" y2="35352"/>
                        <a14:foregroundMark x1="23340" y1="35352" x2="24316" y2="29590"/>
                        <a14:foregroundMark x1="24316" y1="29590" x2="10840" y2="34180"/>
                        <a14:foregroundMark x1="10840" y1="34180" x2="17871" y2="34473"/>
                        <a14:foregroundMark x1="17871" y1="34473" x2="24512" y2="26758"/>
                        <a14:foregroundMark x1="24512" y1="26758" x2="11523" y2="26465"/>
                        <a14:foregroundMark x1="11523" y1="26465" x2="6250" y2="29492"/>
                        <a14:foregroundMark x1="6250" y1="29492" x2="19824" y2="26465"/>
                        <a14:foregroundMark x1="19824" y1="26465" x2="4980" y2="26660"/>
                        <a14:foregroundMark x1="4980" y1="26660" x2="2246" y2="31250"/>
                        <a14:foregroundMark x1="2246" y1="31250" x2="14941" y2="22461"/>
                        <a14:foregroundMark x1="14941" y1="22461" x2="10059" y2="18359"/>
                        <a14:foregroundMark x1="10059" y1="18359" x2="13867" y2="14258"/>
                        <a14:foregroundMark x1="13867" y1="14258" x2="18945" y2="16406"/>
                        <a14:foregroundMark x1="18945" y1="16406" x2="20508" y2="15820"/>
                        <a14:foregroundMark x1="86621" y1="26563" x2="82715" y2="32227"/>
                        <a14:foregroundMark x1="82715" y1="32227" x2="77734" y2="35156"/>
                        <a14:foregroundMark x1="77734" y1="35156" x2="83691" y2="32031"/>
                        <a14:foregroundMark x1="83691" y1="32031" x2="86719" y2="27344"/>
                        <a14:foregroundMark x1="86719" y1="27344" x2="81250" y2="26855"/>
                        <a14:foregroundMark x1="81250" y1="26855" x2="84180" y2="22461"/>
                        <a14:foregroundMark x1="84180" y1="22461" x2="77344" y2="22559"/>
                        <a14:foregroundMark x1="77344" y1="22559" x2="84082" y2="22070"/>
                        <a14:foregroundMark x1="84082" y1="22070" x2="87891" y2="17676"/>
                        <a14:foregroundMark x1="87891" y1="17676" x2="78906" y2="15625"/>
                        <a14:foregroundMark x1="78906" y1="15625" x2="69238" y2="16895"/>
                        <a14:foregroundMark x1="69238" y1="16895" x2="87598" y2="12402"/>
                        <a14:foregroundMark x1="87598" y1="12402" x2="92188" y2="9668"/>
                        <a14:foregroundMark x1="92188" y1="9668" x2="86719" y2="9375"/>
                        <a14:foregroundMark x1="86719" y1="9375" x2="94824" y2="8789"/>
                        <a14:foregroundMark x1="94824" y1="8789" x2="96484" y2="16797"/>
                        <a14:foregroundMark x1="98076" y1="19434" x2="99609" y2="21973"/>
                        <a14:foregroundMark x1="96484" y1="16797" x2="97192" y2="17969"/>
                        <a14:foregroundMark x1="99609" y1="21973" x2="96094" y2="29199"/>
                        <a14:foregroundMark x1="96094" y1="29199" x2="99121" y2="33789"/>
                        <a14:foregroundMark x1="99121" y1="33789" x2="91992" y2="37012"/>
                        <a14:foregroundMark x1="91992" y1="37012" x2="88281" y2="31055"/>
                        <a14:foregroundMark x1="88281" y1="31055" x2="94043" y2="27539"/>
                        <a14:foregroundMark x1="94043" y1="27539" x2="91699" y2="22461"/>
                        <a14:foregroundMark x1="91699" y1="22461" x2="78516" y2="17871"/>
                        <a14:foregroundMark x1="4980" y1="11230" x2="3613" y2="21777"/>
                        <a14:foregroundMark x1="97461" y1="20313" x2="98559" y2="19434"/>
                        <a14:foregroundMark x1="39355" y1="23242" x2="39160" y2="23828"/>
                        <a14:foregroundMark x1="38965" y1="23633" x2="39355" y2="23438"/>
                        <a14:foregroundMark x1="39258" y1="23047" x2="39063" y2="24316"/>
                        <a14:foregroundMark x1="42676" y1="22266" x2="31152" y2="21875"/>
                        <a14:foregroundMark x1="2344" y1="18359" x2="0" y2="17773"/>
                        <a14:foregroundMark x1="91406" y1="17578" x2="92676" y2="17285"/>
                        <a14:foregroundMark x1="86719" y1="7715" x2="85645" y2="7617"/>
                        <a14:foregroundMark x1="72656" y1="4785" x2="73926" y2="5762"/>
                        <a14:backgroundMark x1="39746" y1="25195" x2="39746" y2="25195"/>
                        <a14:backgroundMark x1="41504" y1="24707" x2="41504" y2="24707"/>
                        <a14:backgroundMark x1="57715" y1="23242" x2="57715" y2="23242"/>
                        <a14:backgroundMark x1="60449" y1="25684" x2="60449" y2="25684"/>
                        <a14:backgroundMark x1="60352" y1="25098" x2="60352" y2="25098"/>
                        <a14:backgroundMark x1="59570" y1="25195" x2="59570" y2="25195"/>
                        <a14:backgroundMark x1="60352" y1="24805" x2="58691" y2="25195"/>
                        <a14:backgroundMark x1="61133" y1="25098" x2="58008" y2="24707"/>
                        <a14:backgroundMark x1="60059" y1="25098" x2="57715" y2="24902"/>
                        <a14:backgroundMark x1="61035" y1="24902" x2="60938" y2="24609"/>
                        <a14:backgroundMark x1="39256" y1="24346" x2="38965" y2="25684"/>
                        <a14:backgroundMark x1="42773" y1="24414" x2="43162" y2="24467"/>
                        <a14:backgroundMark x1="54980" y1="17090" x2="54980" y2="17090"/>
                        <a14:backgroundMark x1="41602" y1="27539" x2="44629" y2="26758"/>
                        <a14:backgroundMark x1="47852" y1="26367" x2="51660" y2="26172"/>
                        <a14:backgroundMark x1="56738" y1="26855" x2="57129" y2="24121"/>
                        <a14:backgroundMark x1="51563" y1="27637" x2="47949" y2="26172"/>
                        <a14:backgroundMark x1="98926" y1="17969" x2="98926" y2="17969"/>
                        <a14:backgroundMark x1="98828" y1="18750" x2="98828" y2="18750"/>
                        <a14:backgroundMark x1="98438" y1="19434" x2="98438" y2="19434"/>
                        <a14:backgroundMark x1="99609" y1="18164" x2="98145" y2="19238"/>
                      </a14:backgroundRemoval>
                    </a14:imgEffect>
                  </a14:imgLayer>
                </a14:imgProps>
              </a:ext>
              <a:ext uri="{28A0092B-C50C-407E-A947-70E740481C1C}">
                <a14:useLocalDpi xmlns:a14="http://schemas.microsoft.com/office/drawing/2010/main" val="0"/>
              </a:ext>
            </a:extLst>
          </a:blip>
          <a:srcRect b="56877"/>
          <a:stretch/>
        </p:blipFill>
        <p:spPr bwMode="auto">
          <a:xfrm>
            <a:off x="-1" y="-568411"/>
            <a:ext cx="9144001" cy="4072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6BAE8-05D8-455D-A584-DF357B62D338}"/>
              </a:ext>
            </a:extLst>
          </p:cNvPr>
          <p:cNvSpPr txBox="1"/>
          <p:nvPr/>
        </p:nvSpPr>
        <p:spPr>
          <a:xfrm rot="20969685">
            <a:off x="3719684" y="3128596"/>
            <a:ext cx="3293107" cy="969496"/>
          </a:xfrm>
          <a:prstGeom prst="rect">
            <a:avLst/>
          </a:prstGeom>
          <a:noFill/>
        </p:spPr>
        <p:txBody>
          <a:bodyPr wrap="square" rtlCol="0">
            <a:spAutoFit/>
          </a:bodyPr>
          <a:lstStyle/>
          <a:p>
            <a:pPr>
              <a:defRPr/>
            </a:pPr>
            <a:r>
              <a:rPr lang="en-US" sz="3200" dirty="0">
                <a:solidFill>
                  <a:prstClr val="white"/>
                </a:solidFill>
                <a:latin typeface="Ubuntu" panose="020B0504030602030204" pitchFamily="34" charset="0"/>
              </a:rPr>
              <a:t>TWO YEARS</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sp>
        <p:nvSpPr>
          <p:cNvPr id="4" name="TextBox 3">
            <a:extLst>
              <a:ext uri="{FF2B5EF4-FFF2-40B4-BE49-F238E27FC236}">
                <a16:creationId xmlns:a16="http://schemas.microsoft.com/office/drawing/2014/main" id="{A6C9221A-C50B-4BD7-895F-B913E5296D55}"/>
              </a:ext>
            </a:extLst>
          </p:cNvPr>
          <p:cNvSpPr txBox="1"/>
          <p:nvPr/>
        </p:nvSpPr>
        <p:spPr>
          <a:xfrm>
            <a:off x="5429068" y="3822696"/>
            <a:ext cx="3573527" cy="661720"/>
          </a:xfrm>
          <a:prstGeom prst="rect">
            <a:avLst/>
          </a:prstGeom>
          <a:noFill/>
        </p:spPr>
        <p:txBody>
          <a:bodyPr wrap="square" rtlCol="0">
            <a:spAutoFit/>
          </a:bodyPr>
          <a:lstStyle/>
          <a:p>
            <a:r>
              <a:rPr lang="en-US" sz="3700" b="1" dirty="0">
                <a:solidFill>
                  <a:srgbClr val="17778F"/>
                </a:solidFill>
                <a:latin typeface="Ubuntu" panose="020B0504030602030204" pitchFamily="34" charset="0"/>
              </a:rPr>
              <a:t>LAST SUNDAY!</a:t>
            </a:r>
            <a:endParaRPr lang="en-US" sz="3700" b="1" dirty="0">
              <a:solidFill>
                <a:srgbClr val="17778F"/>
              </a:solidFill>
              <a:latin typeface="Calibri" panose="020F0502020204030204"/>
            </a:endParaRPr>
          </a:p>
        </p:txBody>
      </p:sp>
    </p:spTree>
    <p:extLst>
      <p:ext uri="{BB962C8B-B14F-4D97-AF65-F5344CB8AC3E}">
        <p14:creationId xmlns:p14="http://schemas.microsoft.com/office/powerpoint/2010/main" val="18323180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lgn="ctr">
              <a:buNone/>
            </a:pPr>
            <a:r>
              <a:rPr lang="en-US" b="1" baseline="30000" dirty="0"/>
              <a:t>28 </a:t>
            </a:r>
            <a:r>
              <a:rPr lang="en-US" dirty="0"/>
              <a:t>“Come to me, all who labor and are heavy laden, </a:t>
            </a:r>
            <a:br>
              <a:rPr lang="en-US" dirty="0"/>
            </a:br>
            <a:r>
              <a:rPr lang="en-US" dirty="0"/>
              <a:t>and I will give you rest. </a:t>
            </a:r>
            <a:br>
              <a:rPr lang="en-US" dirty="0"/>
            </a:br>
            <a:r>
              <a:rPr lang="en-US" b="1" baseline="30000" dirty="0"/>
              <a:t>29 </a:t>
            </a:r>
            <a:r>
              <a:rPr lang="en-US" dirty="0"/>
              <a:t>Take my yoke upon you, </a:t>
            </a:r>
            <a:br>
              <a:rPr lang="en-US" dirty="0"/>
            </a:br>
            <a:r>
              <a:rPr lang="en-US" dirty="0"/>
              <a:t>and learn from me, </a:t>
            </a:r>
            <a:br>
              <a:rPr lang="en-US" dirty="0"/>
            </a:br>
            <a:r>
              <a:rPr lang="en-US" dirty="0"/>
              <a:t>for I am gentle and lowly in heart, </a:t>
            </a:r>
            <a:br>
              <a:rPr lang="en-US" dirty="0"/>
            </a:br>
            <a:r>
              <a:rPr lang="en-US" dirty="0"/>
              <a:t>and you will find rest for your souls. </a:t>
            </a:r>
            <a:br>
              <a:rPr lang="en-US" dirty="0"/>
            </a:br>
            <a:r>
              <a:rPr lang="en-US" b="1" baseline="30000" dirty="0"/>
              <a:t>30 </a:t>
            </a:r>
            <a:r>
              <a:rPr lang="en-US" dirty="0"/>
              <a:t>For my yoke is easy, and my burden is light.”</a:t>
            </a:r>
          </a:p>
          <a:p>
            <a:pPr marL="914400" lvl="2" indent="0" algn="r">
              <a:buNone/>
            </a:pPr>
            <a:r>
              <a:rPr lang="en-US" sz="2800" dirty="0"/>
              <a:t>—</a:t>
            </a:r>
            <a:r>
              <a:rPr lang="en-US" sz="2800" i="1" dirty="0"/>
              <a:t>Jesus in Matthew 11:28-30</a:t>
            </a:r>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
        <p:nvSpPr>
          <p:cNvPr id="8" name="TextBox 7">
            <a:extLst>
              <a:ext uri="{FF2B5EF4-FFF2-40B4-BE49-F238E27FC236}">
                <a16:creationId xmlns:a16="http://schemas.microsoft.com/office/drawing/2014/main" id="{57ED9060-DAB6-4479-A864-E35A2B623015}"/>
              </a:ext>
            </a:extLst>
          </p:cNvPr>
          <p:cNvSpPr txBox="1"/>
          <p:nvPr/>
        </p:nvSpPr>
        <p:spPr>
          <a:xfrm>
            <a:off x="1900037" y="4926785"/>
            <a:ext cx="7243963" cy="1785104"/>
          </a:xfrm>
          <a:prstGeom prst="rect">
            <a:avLst/>
          </a:prstGeom>
          <a:noFill/>
        </p:spPr>
        <p:txBody>
          <a:bodyPr wrap="square" rtlCol="0">
            <a:spAutoFit/>
          </a:bodyPr>
          <a:lstStyle/>
          <a:p>
            <a:pPr algn="ctr"/>
            <a:r>
              <a:rPr lang="en-US" sz="2200" dirty="0">
                <a:solidFill>
                  <a:srgbClr val="4A2919"/>
                </a:solidFill>
                <a:latin typeface="Baby Boston" panose="03000000000000000000" pitchFamily="66" charset="0"/>
              </a:rPr>
              <a:t>Abide in me, and I in you. As the branch cannot bear fruit by itself, unless it abides in the vine, neither can you, unless you abide in me.</a:t>
            </a:r>
          </a:p>
          <a:p>
            <a:pPr algn="ctr"/>
            <a:r>
              <a:rPr lang="en-US" sz="2200" dirty="0">
                <a:solidFill>
                  <a:srgbClr val="4A2919"/>
                </a:solidFill>
                <a:latin typeface="Baby Boston" panose="03000000000000000000" pitchFamily="66" charset="0"/>
              </a:rPr>
              <a:t>—</a:t>
            </a:r>
            <a:r>
              <a:rPr lang="en-US" sz="2200" i="1" dirty="0">
                <a:solidFill>
                  <a:srgbClr val="4A2919"/>
                </a:solidFill>
                <a:latin typeface="Baby Boston" panose="03000000000000000000" pitchFamily="66" charset="0"/>
              </a:rPr>
              <a:t>Jesus in John 15:4</a:t>
            </a:r>
            <a:r>
              <a:rPr lang="en-US" sz="2200" dirty="0">
                <a:solidFill>
                  <a:srgbClr val="4A2919"/>
                </a:solidFill>
                <a:latin typeface="Baby Boston" panose="03000000000000000000" pitchFamily="66" charset="0"/>
              </a:rPr>
              <a:t> </a:t>
            </a:r>
          </a:p>
        </p:txBody>
      </p:sp>
    </p:spTree>
    <p:extLst>
      <p:ext uri="{BB962C8B-B14F-4D97-AF65-F5344CB8AC3E}">
        <p14:creationId xmlns:p14="http://schemas.microsoft.com/office/powerpoint/2010/main" val="359566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86946" y="375048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SABBATH</a:t>
            </a:r>
            <a:r>
              <a:rPr lang="en-US" sz="5500" b="1" dirty="0">
                <a:solidFill>
                  <a:srgbClr val="5D7843"/>
                </a:solidFill>
                <a:latin typeface="Ubuntu" panose="020B0504030602030204" pitchFamily="34" charset="0"/>
              </a:rPr>
              <a:t> WEEK</a:t>
            </a:r>
          </a:p>
        </p:txBody>
      </p:sp>
      <p:sp>
        <p:nvSpPr>
          <p:cNvPr id="6" name="Subtitle 2">
            <a:extLst>
              <a:ext uri="{FF2B5EF4-FFF2-40B4-BE49-F238E27FC236}">
                <a16:creationId xmlns:a16="http://schemas.microsoft.com/office/drawing/2014/main" id="{8F2FFD9A-1D13-46B5-A136-628DB9F7E366}"/>
              </a:ext>
            </a:extLst>
          </p:cNvPr>
          <p:cNvSpPr txBox="1">
            <a:spLocks/>
          </p:cNvSpPr>
          <p:nvPr/>
        </p:nvSpPr>
        <p:spPr>
          <a:xfrm>
            <a:off x="3147928" y="4518614"/>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262388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buNone/>
            </a:pPr>
            <a:r>
              <a:rPr lang="en-US" sz="2400" dirty="0"/>
              <a:t>“Think about the average workweek in this country. It wasn’t that long ago we had futurists predicting that one of the main challenges for coming generations would be too much spare time. In 1967, for example, testimony before a Senate subcommittee claimed that by 1985 the average workweek would be just twenty-two hours.”</a:t>
            </a:r>
          </a:p>
          <a:p>
            <a:pPr marL="0" indent="0" algn="r">
              <a:buNone/>
            </a:pPr>
            <a:r>
              <a:rPr lang="en-US" sz="2200" dirty="0"/>
              <a:t>—</a:t>
            </a:r>
            <a:r>
              <a:rPr lang="en-US" sz="2200" i="1" dirty="0"/>
              <a:t>Crazy Busy</a:t>
            </a:r>
            <a:r>
              <a:rPr lang="en-US" sz="2200" dirty="0"/>
              <a:t> by Kevin DeYoung, p. 23</a:t>
            </a:r>
            <a:endParaRPr lang="en-US" sz="22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363744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buNone/>
            </a:pPr>
            <a:r>
              <a:rPr lang="en-US" sz="2400" dirty="0"/>
              <a:t>“Instead, Americans lead the industrialized world in annual work hours. Our annual hours have increased from 1,716 for the average worker in 1967 to 1,878 hours in the years 2000. British workers put in an extra hour every day compared to the Germans and the Italians, but that’s still almost an hour less than Americans.” </a:t>
            </a:r>
          </a:p>
          <a:p>
            <a:pPr marL="0" indent="0" algn="r">
              <a:buNone/>
            </a:pPr>
            <a:r>
              <a:rPr lang="en-US" sz="2200" dirty="0"/>
              <a:t>—</a:t>
            </a:r>
            <a:r>
              <a:rPr lang="en-US" sz="2200" i="1" dirty="0"/>
              <a:t>Crazy Busy</a:t>
            </a:r>
            <a:r>
              <a:rPr lang="en-US" sz="2200" dirty="0"/>
              <a:t> by Kevin DeYoung, p. 23</a:t>
            </a:r>
            <a:endParaRPr lang="en-US" sz="22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395782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lgn="ctr">
              <a:buNone/>
            </a:pPr>
            <a:r>
              <a:rPr lang="en-US" b="1" baseline="30000" dirty="0"/>
              <a:t>12</a:t>
            </a:r>
            <a:r>
              <a:rPr lang="en-US" dirty="0"/>
              <a:t>Observe the Sabbath day, to keep it holy, </a:t>
            </a:r>
            <a:br>
              <a:rPr lang="en-US" dirty="0"/>
            </a:br>
            <a:r>
              <a:rPr lang="en-US" dirty="0"/>
              <a:t>as the LORD your God commanded you. </a:t>
            </a:r>
          </a:p>
          <a:p>
            <a:pPr marL="0" indent="0" algn="ctr">
              <a:buNone/>
            </a:pPr>
            <a:r>
              <a:rPr lang="en-US" b="1" baseline="30000" dirty="0"/>
              <a:t>15 </a:t>
            </a:r>
            <a:r>
              <a:rPr lang="en-US" dirty="0"/>
              <a:t>You shall remember that you were a slave in the land of Egypt, and the LORD your God brought you out from there with a mighty hand and an outstretched arm. </a:t>
            </a:r>
          </a:p>
          <a:p>
            <a:pPr marL="0" indent="0" algn="ctr">
              <a:buNone/>
            </a:pPr>
            <a:r>
              <a:rPr lang="en-US" dirty="0"/>
              <a:t>Therefore the LORD your God commanded </a:t>
            </a:r>
            <a:br>
              <a:rPr lang="en-US" dirty="0"/>
            </a:br>
            <a:r>
              <a:rPr lang="en-US" dirty="0"/>
              <a:t>you to keep the Sabbath day.</a:t>
            </a:r>
          </a:p>
          <a:p>
            <a:pPr marL="0" indent="0" algn="ctr">
              <a:buNone/>
            </a:pPr>
            <a:r>
              <a:rPr lang="en-US" sz="2800" dirty="0"/>
              <a:t>—</a:t>
            </a:r>
            <a:r>
              <a:rPr lang="en-US" i="1" dirty="0"/>
              <a:t>Deuteronomy 5:12, 15</a:t>
            </a:r>
            <a:endParaRPr lang="en-US" sz="2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215892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r>
              <a:rPr lang="en-US" dirty="0"/>
              <a:t>Pick an “S” word—Solitude, Silence, Slowing</a:t>
            </a:r>
            <a:endParaRPr lang="en-US" sz="2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414357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r>
              <a:rPr lang="en-US" dirty="0"/>
              <a:t>Pick an “S” word—Solitude, Silence, Slowing, Stillness, Seeing</a:t>
            </a:r>
            <a:endParaRPr lang="en-US" sz="2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165846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r>
              <a:rPr lang="en-US" dirty="0"/>
              <a:t>Pick an “S” word—Solitude, Silence, Slowing, Stillness, Seeing</a:t>
            </a:r>
          </a:p>
          <a:p>
            <a:r>
              <a:rPr lang="en-US" dirty="0"/>
              <a:t>Pick an “L” word—Leisure, Linger</a:t>
            </a:r>
            <a:endParaRPr lang="en-US" sz="2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Tree>
    <p:extLst>
      <p:ext uri="{BB962C8B-B14F-4D97-AF65-F5344CB8AC3E}">
        <p14:creationId xmlns:p14="http://schemas.microsoft.com/office/powerpoint/2010/main" val="1052245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r>
              <a:rPr lang="en-US" dirty="0"/>
              <a:t>Pick an “S” word—Solitude, Silence, Slowing, Stillness, Seeing</a:t>
            </a:r>
          </a:p>
          <a:p>
            <a:r>
              <a:rPr lang="en-US" dirty="0"/>
              <a:t>Pick an “L” word—Leisure, Linger</a:t>
            </a:r>
            <a:endParaRPr lang="en-US" sz="2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SABBATH</a:t>
            </a:r>
            <a:r>
              <a:rPr lang="en-US" sz="5800" b="1" dirty="0">
                <a:solidFill>
                  <a:srgbClr val="5D7843"/>
                </a:solidFill>
                <a:latin typeface="Ubuntu" panose="020B0504030602030204" pitchFamily="34" charset="0"/>
              </a:rPr>
              <a:t> WEEK</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DIVINE INVITATION TO UNBUSYNESS</a:t>
            </a:r>
          </a:p>
        </p:txBody>
      </p:sp>
      <p:sp>
        <p:nvSpPr>
          <p:cNvPr id="7" name="TextBox 6">
            <a:extLst>
              <a:ext uri="{FF2B5EF4-FFF2-40B4-BE49-F238E27FC236}">
                <a16:creationId xmlns:a16="http://schemas.microsoft.com/office/drawing/2014/main" id="{15B95C9D-B625-4380-913E-D447D369DFA2}"/>
              </a:ext>
            </a:extLst>
          </p:cNvPr>
          <p:cNvSpPr txBox="1"/>
          <p:nvPr/>
        </p:nvSpPr>
        <p:spPr>
          <a:xfrm>
            <a:off x="0" y="3266052"/>
            <a:ext cx="9144000" cy="954107"/>
          </a:xfrm>
          <a:prstGeom prst="rect">
            <a:avLst/>
          </a:prstGeom>
          <a:noFill/>
        </p:spPr>
        <p:txBody>
          <a:bodyPr wrap="square" rtlCol="0">
            <a:spAutoFit/>
          </a:bodyPr>
          <a:lstStyle/>
          <a:p>
            <a:pPr algn="ctr"/>
            <a:r>
              <a:rPr lang="en-US" sz="2800" dirty="0">
                <a:solidFill>
                  <a:srgbClr val="4A2919"/>
                </a:solidFill>
                <a:latin typeface="Baby Boston" panose="03000000000000000000" pitchFamily="66" charset="0"/>
              </a:rPr>
              <a:t>“Be still, and know that I am God.”</a:t>
            </a:r>
          </a:p>
          <a:p>
            <a:pPr algn="ctr"/>
            <a:r>
              <a:rPr lang="en-US" sz="2800" i="1" dirty="0">
                <a:solidFill>
                  <a:srgbClr val="4A2919"/>
                </a:solidFill>
                <a:latin typeface="Baby Boston" panose="03000000000000000000" pitchFamily="66" charset="0"/>
              </a:rPr>
              <a:t>Psalm 46:10a</a:t>
            </a:r>
            <a:endParaRPr lang="en-US" sz="28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107698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mountain&#10;&#10;Description automatically generated">
            <a:extLst>
              <a:ext uri="{FF2B5EF4-FFF2-40B4-BE49-F238E27FC236}">
                <a16:creationId xmlns:a16="http://schemas.microsoft.com/office/drawing/2014/main" id="{525E2082-4906-4B91-89E6-8A64F9B45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2" y="-1016"/>
            <a:ext cx="10292544" cy="6859016"/>
          </a:xfrm>
          <a:prstGeom prst="rect">
            <a:avLst/>
          </a:prstGeom>
        </p:spPr>
      </p:pic>
    </p:spTree>
    <p:extLst>
      <p:ext uri="{BB962C8B-B14F-4D97-AF65-F5344CB8AC3E}">
        <p14:creationId xmlns:p14="http://schemas.microsoft.com/office/powerpoint/2010/main" val="174253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300" dirty="0">
                <a:solidFill>
                  <a:srgbClr val="A1B53D"/>
                </a:solidFill>
                <a:latin typeface="Ubuntu" panose="020B0504030602030204" pitchFamily="34" charset="0"/>
              </a:rPr>
              <a:t>I WILL </a:t>
            </a:r>
            <a:r>
              <a:rPr lang="en-US" sz="5500" b="1" spc="-300" dirty="0">
                <a:solidFill>
                  <a:srgbClr val="5D7843"/>
                </a:solidFill>
                <a:latin typeface="Ubuntu" panose="020B0504030602030204" pitchFamily="34" charset="0"/>
              </a:rPr>
              <a:t>WAIT</a:t>
            </a:r>
            <a:r>
              <a:rPr lang="en-US" sz="5500" b="1" spc="-300" baseline="30000" dirty="0">
                <a:solidFill>
                  <a:srgbClr val="5D7843"/>
                </a:solidFill>
                <a:latin typeface="Ubuntu" panose="020B0504030602030204" pitchFamily="34" charset="0"/>
              </a:rPr>
              <a:t> FOR </a:t>
            </a:r>
            <a:r>
              <a:rPr lang="en-US" sz="5500" b="1" spc="-300" dirty="0">
                <a:solidFill>
                  <a:srgbClr val="5D7843"/>
                </a:solidFill>
                <a:latin typeface="Ubuntu" panose="020B0504030602030204" pitchFamily="34" charset="0"/>
              </a:rPr>
              <a:t>YOU</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Jordan </a:t>
            </a:r>
            <a:r>
              <a:rPr lang="en-US" sz="1100" dirty="0" err="1">
                <a:solidFill>
                  <a:srgbClr val="4A2919"/>
                </a:solidFill>
                <a:latin typeface="Baby Boston" panose="03000000000000000000" pitchFamily="66" charset="0"/>
              </a:rPr>
              <a:t>Kauflin</a:t>
            </a:r>
            <a:r>
              <a:rPr lang="en-US" sz="1100" dirty="0">
                <a:solidFill>
                  <a:srgbClr val="4A2919"/>
                </a:solidFill>
                <a:latin typeface="Baby Boston" panose="03000000000000000000" pitchFamily="66" charset="0"/>
              </a:rPr>
              <a:t>, Keith Getty, Matthew </a:t>
            </a:r>
            <a:r>
              <a:rPr lang="en-US" sz="1100" dirty="0" err="1">
                <a:solidFill>
                  <a:srgbClr val="4A2919"/>
                </a:solidFill>
                <a:latin typeface="Baby Boston" panose="03000000000000000000" pitchFamily="66" charset="0"/>
              </a:rPr>
              <a:t>Merker</a:t>
            </a:r>
            <a:r>
              <a:rPr lang="en-US" sz="1100" dirty="0">
                <a:solidFill>
                  <a:srgbClr val="4A2919"/>
                </a:solidFill>
                <a:latin typeface="Baby Boston" panose="03000000000000000000" pitchFamily="66" charset="0"/>
              </a:rPr>
              <a:t>, Stuart Townend</a:t>
            </a:r>
            <a:r>
              <a:rPr lang="sv-SE" sz="1100" dirty="0">
                <a:solidFill>
                  <a:srgbClr val="4A2919"/>
                </a:solidFill>
                <a:latin typeface="Baby Boston" panose="03000000000000000000" pitchFamily="66" charset="0"/>
              </a:rPr>
              <a:t>. #7118914</a:t>
            </a:r>
          </a:p>
        </p:txBody>
      </p:sp>
    </p:spTree>
    <p:extLst>
      <p:ext uri="{BB962C8B-B14F-4D97-AF65-F5344CB8AC3E}">
        <p14:creationId xmlns:p14="http://schemas.microsoft.com/office/powerpoint/2010/main" val="30507994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mountain&#10;&#10;Description automatically generated">
            <a:extLst>
              <a:ext uri="{FF2B5EF4-FFF2-40B4-BE49-F238E27FC236}">
                <a16:creationId xmlns:a16="http://schemas.microsoft.com/office/drawing/2014/main" id="{525E2082-4906-4B91-89E6-8A64F9B45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2" y="-1016"/>
            <a:ext cx="10292544" cy="6859016"/>
          </a:xfrm>
          <a:prstGeom prst="rect">
            <a:avLst/>
          </a:prstGeom>
        </p:spPr>
      </p:pic>
      <p:sp>
        <p:nvSpPr>
          <p:cNvPr id="2" name="TextBox 1">
            <a:extLst>
              <a:ext uri="{FF2B5EF4-FFF2-40B4-BE49-F238E27FC236}">
                <a16:creationId xmlns:a16="http://schemas.microsoft.com/office/drawing/2014/main" id="{C4D68905-C1E6-4679-9CC5-0602293D1DDE}"/>
              </a:ext>
            </a:extLst>
          </p:cNvPr>
          <p:cNvSpPr txBox="1"/>
          <p:nvPr/>
        </p:nvSpPr>
        <p:spPr>
          <a:xfrm>
            <a:off x="245095" y="320512"/>
            <a:ext cx="8653810" cy="707886"/>
          </a:xfrm>
          <a:prstGeom prst="rect">
            <a:avLst/>
          </a:prstGeom>
          <a:noFill/>
        </p:spPr>
        <p:txBody>
          <a:bodyPr wrap="square" rtlCol="0">
            <a:spAutoFit/>
          </a:bodyPr>
          <a:lstStyle/>
          <a:p>
            <a:r>
              <a:rPr lang="en-US" sz="4000" b="1" dirty="0">
                <a:latin typeface="Ubuntu" panose="020B0504030602030204" pitchFamily="34" charset="0"/>
              </a:rPr>
              <a:t>Holy Trinity Monastery </a:t>
            </a:r>
            <a:r>
              <a:rPr lang="en-US" sz="3200" i="1" dirty="0">
                <a:latin typeface="Ubuntu" panose="020B0504030602030204" pitchFamily="34" charset="0"/>
              </a:rPr>
              <a:t>(Greece)</a:t>
            </a:r>
          </a:p>
        </p:txBody>
      </p:sp>
    </p:spTree>
    <p:extLst>
      <p:ext uri="{BB962C8B-B14F-4D97-AF65-F5344CB8AC3E}">
        <p14:creationId xmlns:p14="http://schemas.microsoft.com/office/powerpoint/2010/main" val="586785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F7EB4C5C-CEA5-4F35-B71A-71F78400E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42" y="-18382"/>
            <a:ext cx="10388338" cy="6882274"/>
          </a:xfrm>
          <a:prstGeom prst="rect">
            <a:avLst/>
          </a:prstGeom>
        </p:spPr>
      </p:pic>
    </p:spTree>
    <p:extLst>
      <p:ext uri="{BB962C8B-B14F-4D97-AF65-F5344CB8AC3E}">
        <p14:creationId xmlns:p14="http://schemas.microsoft.com/office/powerpoint/2010/main" val="317157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F7EB4C5C-CEA5-4F35-B71A-71F78400E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42" y="-18382"/>
            <a:ext cx="10388338" cy="6882274"/>
          </a:xfrm>
          <a:prstGeom prst="rect">
            <a:avLst/>
          </a:prstGeom>
        </p:spPr>
      </p:pic>
      <p:sp>
        <p:nvSpPr>
          <p:cNvPr id="2" name="TextBox 1">
            <a:extLst>
              <a:ext uri="{FF2B5EF4-FFF2-40B4-BE49-F238E27FC236}">
                <a16:creationId xmlns:a16="http://schemas.microsoft.com/office/drawing/2014/main" id="{C4D68905-C1E6-4679-9CC5-0602293D1DDE}"/>
              </a:ext>
            </a:extLst>
          </p:cNvPr>
          <p:cNvSpPr txBox="1"/>
          <p:nvPr/>
        </p:nvSpPr>
        <p:spPr>
          <a:xfrm>
            <a:off x="245095" y="150826"/>
            <a:ext cx="8653810" cy="707886"/>
          </a:xfrm>
          <a:prstGeom prst="rect">
            <a:avLst/>
          </a:prstGeom>
          <a:noFill/>
        </p:spPr>
        <p:txBody>
          <a:bodyPr wrap="square" rtlCol="0">
            <a:spAutoFit/>
          </a:bodyPr>
          <a:lstStyle/>
          <a:p>
            <a:pPr algn="r"/>
            <a:r>
              <a:rPr lang="en-US" sz="4000" b="1" dirty="0" err="1">
                <a:latin typeface="Ubuntu" panose="020B0504030602030204" pitchFamily="34" charset="0"/>
              </a:rPr>
              <a:t>Katskhi</a:t>
            </a:r>
            <a:r>
              <a:rPr lang="en-US" sz="4000" b="1" dirty="0">
                <a:latin typeface="Ubuntu" panose="020B0504030602030204" pitchFamily="34" charset="0"/>
              </a:rPr>
              <a:t> Pillar </a:t>
            </a:r>
            <a:r>
              <a:rPr lang="en-US" sz="3200" i="1" dirty="0">
                <a:latin typeface="Ubuntu" panose="020B0504030602030204" pitchFamily="34" charset="0"/>
              </a:rPr>
              <a:t>(Georgia)</a:t>
            </a:r>
          </a:p>
        </p:txBody>
      </p:sp>
    </p:spTree>
    <p:extLst>
      <p:ext uri="{BB962C8B-B14F-4D97-AF65-F5344CB8AC3E}">
        <p14:creationId xmlns:p14="http://schemas.microsoft.com/office/powerpoint/2010/main" val="209621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217216"/>
            <a:ext cx="8302914" cy="5174386"/>
          </a:xfrm>
        </p:spPr>
        <p:txBody>
          <a:bodyPr>
            <a:normAutofit/>
          </a:bodyPr>
          <a:lstStyle/>
          <a:p>
            <a:pPr lvl="0"/>
            <a:r>
              <a:rPr lang="en-US" sz="1800" b="1" dirty="0"/>
              <a:t>Psalm 143:8</a:t>
            </a:r>
            <a:r>
              <a:rPr lang="en-US" sz="1800" dirty="0"/>
              <a:t>   Let me hear in the morning of your steadfast love, for in you I trust. Make me know the way I should go, for to you I lift up my soul.</a:t>
            </a:r>
          </a:p>
          <a:p>
            <a:pPr lvl="0"/>
            <a:r>
              <a:rPr lang="en-US" sz="1800" b="1" dirty="0"/>
              <a:t>Psalm 90:14</a:t>
            </a:r>
            <a:r>
              <a:rPr lang="en-US" sz="1800" dirty="0"/>
              <a:t>   Satisfy us in the morning with your steadfast love, that we may rejoice and be glad all our days.</a:t>
            </a:r>
          </a:p>
          <a:p>
            <a:pPr lvl="0"/>
            <a:r>
              <a:rPr lang="en-US" sz="1800" b="1" dirty="0"/>
              <a:t>Psalm 5:3</a:t>
            </a:r>
            <a:r>
              <a:rPr lang="en-US" sz="1800" dirty="0"/>
              <a:t>   O </a:t>
            </a:r>
            <a:r>
              <a:rPr lang="en-US" sz="1800" cap="small" dirty="0"/>
              <a:t>Lord</a:t>
            </a:r>
            <a:r>
              <a:rPr lang="en-US" sz="1800" dirty="0"/>
              <a:t>, in the morning you hear my voice; in the morning I prepare a sacrifice for you and watch.</a:t>
            </a:r>
          </a:p>
          <a:p>
            <a:pPr lvl="0"/>
            <a:r>
              <a:rPr lang="en-US" sz="1800" b="1" dirty="0"/>
              <a:t>Psalm 119:147</a:t>
            </a:r>
            <a:r>
              <a:rPr lang="en-US" sz="1800" dirty="0"/>
              <a:t>   I rise before dawn and cry for help; I hope in your words.</a:t>
            </a:r>
          </a:p>
          <a:p>
            <a:r>
              <a:rPr lang="en-US" sz="1800" b="1" dirty="0"/>
              <a:t>Psalm 57:7-8</a:t>
            </a:r>
            <a:r>
              <a:rPr lang="en-US" sz="1800" dirty="0"/>
              <a:t>   </a:t>
            </a:r>
            <a:r>
              <a:rPr lang="en-US" sz="1800" b="1" baseline="30000" dirty="0"/>
              <a:t>7 </a:t>
            </a:r>
            <a:r>
              <a:rPr lang="en-US" sz="1800" dirty="0"/>
              <a:t>My heart is steadfast, O God, my heart is steadfast! I will sing and make melody! </a:t>
            </a:r>
            <a:r>
              <a:rPr lang="en-US" sz="1800" b="1" baseline="30000" dirty="0"/>
              <a:t>8 </a:t>
            </a:r>
            <a:r>
              <a:rPr lang="en-US" sz="1800" dirty="0"/>
              <a:t>Awake, my glory! Awake, O harp and lyre! I will awake the dawn!</a:t>
            </a:r>
          </a:p>
          <a:p>
            <a:r>
              <a:rPr lang="en-US" sz="1800" b="1" dirty="0"/>
              <a:t>Psalm 46:10</a:t>
            </a:r>
            <a:r>
              <a:rPr lang="en-US" sz="1800" dirty="0"/>
              <a:t>   “Be still, and know that I am God. I will be exalted among the nations, I will be exalted in the earth!”</a:t>
            </a:r>
          </a:p>
          <a:p>
            <a:endParaRPr lang="en-US" sz="1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WIN THE </a:t>
            </a:r>
            <a:r>
              <a:rPr lang="en-US" sz="5800" b="1" dirty="0">
                <a:solidFill>
                  <a:srgbClr val="5D7843"/>
                </a:solidFill>
                <a:latin typeface="Ubuntu" panose="020B0504030602030204" pitchFamily="34" charset="0"/>
              </a:rPr>
              <a:t>MORNING</a:t>
            </a:r>
          </a:p>
        </p:txBody>
      </p:sp>
      <p:sp>
        <p:nvSpPr>
          <p:cNvPr id="7" name="Subtitle 2">
            <a:extLst>
              <a:ext uri="{FF2B5EF4-FFF2-40B4-BE49-F238E27FC236}">
                <a16:creationId xmlns:a16="http://schemas.microsoft.com/office/drawing/2014/main" id="{7495AD14-9D11-46BC-8342-A3620B42C468}"/>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40" dirty="0">
                <a:solidFill>
                  <a:srgbClr val="4A2919"/>
                </a:solidFill>
                <a:latin typeface="Baby Boston" panose="03000000000000000000" pitchFamily="66" charset="0"/>
              </a:rPr>
              <a:t>#WINTHEDANGDAY</a:t>
            </a:r>
          </a:p>
        </p:txBody>
      </p:sp>
    </p:spTree>
    <p:extLst>
      <p:ext uri="{BB962C8B-B14F-4D97-AF65-F5344CB8AC3E}">
        <p14:creationId xmlns:p14="http://schemas.microsoft.com/office/powerpoint/2010/main" val="1286668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047531"/>
            <a:ext cx="8302914" cy="5692635"/>
          </a:xfrm>
        </p:spPr>
        <p:txBody>
          <a:bodyPr>
            <a:normAutofit/>
          </a:bodyPr>
          <a:lstStyle/>
          <a:p>
            <a:pPr lvl="0"/>
            <a:r>
              <a:rPr lang="en-US" sz="1800" b="1" dirty="0"/>
              <a:t>Psalm 4:4</a:t>
            </a:r>
            <a:r>
              <a:rPr lang="en-US" sz="1800" dirty="0"/>
              <a:t>   Be angry, and do not sin; ponder in your own hearts on your beds, and be silent. </a:t>
            </a:r>
            <a:r>
              <a:rPr lang="en-US" sz="1800" i="1" dirty="0"/>
              <a:t>Selah</a:t>
            </a:r>
            <a:endParaRPr lang="en-US" sz="1800" dirty="0"/>
          </a:p>
          <a:p>
            <a:pPr lvl="0"/>
            <a:r>
              <a:rPr lang="en-US" sz="1800" b="1" dirty="0"/>
              <a:t>Psalm 4:8</a:t>
            </a:r>
            <a:r>
              <a:rPr lang="en-US" sz="1800" dirty="0"/>
              <a:t>   In peace I will both lie down and sleep; for you alone, O Lord, make me dwell in safety.</a:t>
            </a:r>
          </a:p>
          <a:p>
            <a:pPr lvl="0"/>
            <a:r>
              <a:rPr lang="en-US" sz="1800" b="1" dirty="0"/>
              <a:t>Psalm 42:8</a:t>
            </a:r>
            <a:r>
              <a:rPr lang="en-US" sz="1800" dirty="0"/>
              <a:t>   By day the </a:t>
            </a:r>
            <a:r>
              <a:rPr lang="en-US" sz="1800" cap="small" dirty="0"/>
              <a:t>Lord</a:t>
            </a:r>
            <a:r>
              <a:rPr lang="en-US" sz="1800" dirty="0"/>
              <a:t> commands his steadfast love, and at night his song is with me, a prayer to the God of my life.</a:t>
            </a:r>
          </a:p>
          <a:p>
            <a:pPr lvl="0"/>
            <a:r>
              <a:rPr lang="en-US" sz="1800" b="1" dirty="0"/>
              <a:t>Psalm 63:5-7</a:t>
            </a:r>
            <a:r>
              <a:rPr lang="en-US" sz="1800" dirty="0"/>
              <a:t>   </a:t>
            </a:r>
            <a:r>
              <a:rPr lang="en-US" sz="1800" b="1" baseline="30000" dirty="0"/>
              <a:t>5 </a:t>
            </a:r>
            <a:r>
              <a:rPr lang="en-US" sz="1800" dirty="0"/>
              <a:t>My soul will be satisfied as with fat and rich food, and my mouth will praise you with joyful lips, </a:t>
            </a:r>
            <a:r>
              <a:rPr lang="en-US" sz="1800" b="1" baseline="30000" dirty="0"/>
              <a:t>6 </a:t>
            </a:r>
            <a:r>
              <a:rPr lang="en-US" sz="1800" dirty="0"/>
              <a:t>when I remember you upon my bed, and meditate on you in the watches of the night; </a:t>
            </a:r>
            <a:r>
              <a:rPr lang="en-US" sz="1800" b="1" baseline="30000" dirty="0"/>
              <a:t>7 </a:t>
            </a:r>
            <a:r>
              <a:rPr lang="en-US" sz="1800" dirty="0"/>
              <a:t>for you have been my help, and in the shadow of your wings I will sing for joy.</a:t>
            </a:r>
          </a:p>
          <a:p>
            <a:pPr lvl="0"/>
            <a:r>
              <a:rPr lang="en-US" sz="1800" b="1" dirty="0"/>
              <a:t>Psalm 121:3-4   </a:t>
            </a:r>
            <a:r>
              <a:rPr lang="en-US" sz="1800" b="1" baseline="30000" dirty="0"/>
              <a:t>3 </a:t>
            </a:r>
            <a:r>
              <a:rPr lang="en-US" sz="1800" dirty="0"/>
              <a:t>He will not let your foot be moved; he who keeps you will not slumber. </a:t>
            </a:r>
            <a:r>
              <a:rPr lang="en-US" sz="1800" b="1" baseline="30000" dirty="0"/>
              <a:t>4 </a:t>
            </a:r>
            <a:r>
              <a:rPr lang="en-US" sz="1800" dirty="0"/>
              <a:t>Behold, he who keeps Israel will neither slumber nor sleep.</a:t>
            </a:r>
          </a:p>
          <a:p>
            <a:r>
              <a:rPr lang="en-US" sz="1800" b="1" dirty="0"/>
              <a:t>Psalm 127:2</a:t>
            </a:r>
            <a:r>
              <a:rPr lang="en-US" sz="1800" dirty="0"/>
              <a:t>   It is in vain that you rise up early and go late to rest, eating the bread of anxious toil; for he gives to his beloved sleep.</a:t>
            </a:r>
          </a:p>
          <a:p>
            <a:pPr lvl="0"/>
            <a:r>
              <a:rPr lang="en-US" sz="1800" b="1" dirty="0"/>
              <a:t>Psalm 130:5-6 </a:t>
            </a:r>
            <a:r>
              <a:rPr lang="en-US" sz="1800" dirty="0"/>
              <a:t>  </a:t>
            </a:r>
            <a:r>
              <a:rPr lang="en-US" sz="1800" b="1" baseline="30000" dirty="0"/>
              <a:t>5 </a:t>
            </a:r>
            <a:r>
              <a:rPr lang="en-US" sz="1800" dirty="0"/>
              <a:t>I wait for the </a:t>
            </a:r>
            <a:r>
              <a:rPr lang="en-US" sz="1800" cap="small" dirty="0"/>
              <a:t>Lord</a:t>
            </a:r>
            <a:r>
              <a:rPr lang="en-US" sz="1800" dirty="0"/>
              <a:t>, my soul waits, and in his word I hope; </a:t>
            </a:r>
            <a:r>
              <a:rPr lang="en-US" sz="1800" b="1" baseline="30000" dirty="0"/>
              <a:t>6 </a:t>
            </a:r>
            <a:r>
              <a:rPr lang="en-US" sz="1800" dirty="0"/>
              <a:t>my soul waits for the Lord more than watchmen for the morning, more than watchmen for the morning.</a:t>
            </a:r>
          </a:p>
          <a:p>
            <a:r>
              <a:rPr lang="en-US" sz="1800" b="1" dirty="0"/>
              <a:t>Ephesians 4:26-27  </a:t>
            </a:r>
            <a:r>
              <a:rPr lang="en-US" sz="1800" dirty="0"/>
              <a:t> </a:t>
            </a:r>
            <a:r>
              <a:rPr lang="en-US" sz="1800" b="1" baseline="30000" dirty="0"/>
              <a:t>26 </a:t>
            </a:r>
            <a:r>
              <a:rPr lang="en-US" sz="1800" dirty="0"/>
              <a:t>Be angry and do not sin; do not let the sun go down on your anger, </a:t>
            </a:r>
            <a:r>
              <a:rPr lang="en-US" sz="1800" b="1" baseline="30000" dirty="0"/>
              <a:t>27 </a:t>
            </a:r>
            <a:r>
              <a:rPr lang="en-US" sz="1800" dirty="0"/>
              <a:t>and give no opportunity to the devil.</a:t>
            </a:r>
          </a:p>
          <a:p>
            <a:endParaRPr lang="en-US" sz="1800" i="1" dirty="0"/>
          </a:p>
        </p:txBody>
      </p:sp>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SOLID</a:t>
            </a:r>
            <a:r>
              <a:rPr lang="en-US" sz="5800" b="1" dirty="0">
                <a:solidFill>
                  <a:srgbClr val="5D7843"/>
                </a:solidFill>
                <a:latin typeface="Ubuntu" panose="020B0504030602030204" pitchFamily="34" charset="0"/>
              </a:rPr>
              <a:t> SLEEP</a:t>
            </a:r>
          </a:p>
        </p:txBody>
      </p:sp>
    </p:spTree>
    <p:extLst>
      <p:ext uri="{BB962C8B-B14F-4D97-AF65-F5344CB8AC3E}">
        <p14:creationId xmlns:p14="http://schemas.microsoft.com/office/powerpoint/2010/main" val="230450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047531"/>
            <a:ext cx="8302914" cy="5692635"/>
          </a:xfrm>
        </p:spPr>
        <p:txBody>
          <a:bodyPr>
            <a:normAutofit/>
          </a:bodyPr>
          <a:lstStyle/>
          <a:p>
            <a:pPr marL="0" lvl="0" indent="0">
              <a:buNone/>
            </a:pPr>
            <a:r>
              <a:rPr lang="en-US" b="1" dirty="0"/>
              <a:t>Conquer Series Acrostics:</a:t>
            </a:r>
          </a:p>
          <a:p>
            <a:pPr lvl="0"/>
            <a:r>
              <a:rPr lang="en-US" sz="2400" dirty="0"/>
              <a:t>H.A.L.T.— Hungry, Angry, Lonely, Tired</a:t>
            </a:r>
          </a:p>
          <a:p>
            <a:pPr lvl="0"/>
            <a:r>
              <a:rPr lang="en-US" sz="2400" dirty="0"/>
              <a:t>F.A.S.T.E.R. Relapse Awareness Scale—Forgetting Priorities, Anxiety, Speeding Up, Ticked Off, Exhausted, Relapse</a:t>
            </a:r>
          </a:p>
          <a:p>
            <a:pPr lvl="0"/>
            <a:r>
              <a:rPr lang="en-US" sz="2400" dirty="0"/>
              <a:t>S.E.E.D.S.— Social Contacts, Exercise, Education, Diets, Sleep</a:t>
            </a:r>
          </a:p>
          <a:p>
            <a:pPr marL="0" lvl="0" indent="0">
              <a:buNone/>
            </a:pPr>
            <a:endParaRPr lang="en-US" sz="1100" dirty="0"/>
          </a:p>
          <a:p>
            <a:pPr marL="0" lvl="0" indent="0">
              <a:buNone/>
            </a:pPr>
            <a:r>
              <a:rPr lang="en-US" b="1" dirty="0"/>
              <a:t>Practical steps towards solid sleep:</a:t>
            </a:r>
          </a:p>
          <a:p>
            <a:pPr lvl="0"/>
            <a:r>
              <a:rPr lang="en-US" sz="2400" dirty="0"/>
              <a:t>No screens 30 minutes before bed</a:t>
            </a:r>
          </a:p>
          <a:p>
            <a:pPr lvl="0"/>
            <a:r>
              <a:rPr lang="en-US" sz="2400" dirty="0"/>
              <a:t>15 minutes deep breathing and meditation on Jesus</a:t>
            </a:r>
          </a:p>
          <a:p>
            <a:r>
              <a:rPr lang="en-US" sz="2400" dirty="0"/>
              <a:t>15 minutes of something spiritual that you're excited about (e.g. Scripture memory, gratitude journal, etc.)</a:t>
            </a:r>
            <a:endParaRPr lang="en-US" sz="2400" i="1" dirty="0"/>
          </a:p>
        </p:txBody>
      </p:sp>
      <p:sp>
        <p:nvSpPr>
          <p:cNvPr id="4" name="Subtitle 2">
            <a:extLst>
              <a:ext uri="{FF2B5EF4-FFF2-40B4-BE49-F238E27FC236}">
                <a16:creationId xmlns:a16="http://schemas.microsoft.com/office/drawing/2014/main" id="{F7D9A117-B896-497F-AF58-4F6153C85F97}"/>
              </a:ext>
            </a:extLst>
          </p:cNvPr>
          <p:cNvSpPr txBox="1">
            <a:spLocks/>
          </p:cNvSpPr>
          <p:nvPr/>
        </p:nvSpPr>
        <p:spPr>
          <a:xfrm>
            <a:off x="155208" y="74028"/>
            <a:ext cx="849859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SOLID</a:t>
            </a:r>
            <a:r>
              <a:rPr lang="en-US" sz="5800" b="1" dirty="0">
                <a:solidFill>
                  <a:srgbClr val="5D7843"/>
                </a:solidFill>
                <a:latin typeface="Ubuntu" panose="020B0504030602030204" pitchFamily="34" charset="0"/>
              </a:rPr>
              <a:t> SLEEP</a:t>
            </a:r>
          </a:p>
        </p:txBody>
      </p:sp>
    </p:spTree>
    <p:extLst>
      <p:ext uri="{BB962C8B-B14F-4D97-AF65-F5344CB8AC3E}">
        <p14:creationId xmlns:p14="http://schemas.microsoft.com/office/powerpoint/2010/main" val="4243489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86946" y="375048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DAVID</a:t>
            </a:r>
            <a:r>
              <a:rPr lang="en-US" sz="5500" b="1" dirty="0">
                <a:solidFill>
                  <a:srgbClr val="5D7843"/>
                </a:solidFill>
                <a:latin typeface="Ubuntu" panose="020B0504030602030204" pitchFamily="34" charset="0"/>
              </a:rPr>
              <a:t> RENBERG</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3138501" y="449033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250" dirty="0">
                <a:solidFill>
                  <a:srgbClr val="4A2919"/>
                </a:solidFill>
                <a:latin typeface="Baby Boston" panose="03000000000000000000" pitchFamily="66" charset="0"/>
              </a:rPr>
              <a:t>STEPS TO WHAT’S BEST NEXT</a:t>
            </a:r>
            <a:endParaRPr lang="en-US" sz="1800" spc="1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945010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86946" y="375048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SET YOUR</a:t>
            </a:r>
            <a:r>
              <a:rPr lang="en-US" sz="5500" b="1" dirty="0">
                <a:solidFill>
                  <a:srgbClr val="5D7843"/>
                </a:solidFill>
                <a:latin typeface="Ubuntu" panose="020B0504030602030204" pitchFamily="34" charset="0"/>
              </a:rPr>
              <a:t> STAGE</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3138501" y="449033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250" dirty="0">
                <a:solidFill>
                  <a:srgbClr val="4A2919"/>
                </a:solidFill>
                <a:latin typeface="Baby Boston" panose="03000000000000000000" pitchFamily="66" charset="0"/>
              </a:rPr>
              <a:t>FOR SUCCESS</a:t>
            </a:r>
            <a:endParaRPr lang="en-US" sz="1800" spc="1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425287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376"/>
        </a:solidFill>
        <a:effectLst/>
      </p:bgPr>
    </p:bg>
    <p:spTree>
      <p:nvGrpSpPr>
        <p:cNvPr id="1" name=""/>
        <p:cNvGrpSpPr/>
        <p:nvPr/>
      </p:nvGrpSpPr>
      <p:grpSpPr>
        <a:xfrm>
          <a:off x="0" y="0"/>
          <a:ext cx="0" cy="0"/>
          <a:chOff x="0" y="0"/>
          <a:chExt cx="0" cy="0"/>
        </a:xfrm>
      </p:grpSpPr>
      <p:pic>
        <p:nvPicPr>
          <p:cNvPr id="10" name="Picture 9" descr="A picture containing text, circuit&#10;&#10;Description automatically generated">
            <a:extLst>
              <a:ext uri="{FF2B5EF4-FFF2-40B4-BE49-F238E27FC236}">
                <a16:creationId xmlns:a16="http://schemas.microsoft.com/office/drawing/2014/main" id="{71B8D303-B645-4C2B-84A1-FF2EAF575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633" y="1"/>
            <a:ext cx="2238647" cy="344891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1FE4968-38C3-4224-B27D-E072E3444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227" y="3448916"/>
            <a:ext cx="2161321" cy="3448916"/>
          </a:xfrm>
          <a:prstGeom prst="rect">
            <a:avLst/>
          </a:prstGeom>
        </p:spPr>
      </p:pic>
      <p:pic>
        <p:nvPicPr>
          <p:cNvPr id="14" name="Picture 13" descr="A close up of a sign&#10;&#10;Description automatically generated">
            <a:extLst>
              <a:ext uri="{FF2B5EF4-FFF2-40B4-BE49-F238E27FC236}">
                <a16:creationId xmlns:a16="http://schemas.microsoft.com/office/drawing/2014/main" id="{9A6F7B61-2421-4AD9-BDBE-57ABF28F0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636" y="3448916"/>
            <a:ext cx="2301582" cy="3448916"/>
          </a:xfrm>
          <a:prstGeom prst="rect">
            <a:avLst/>
          </a:prstGeom>
        </p:spPr>
      </p:pic>
      <p:pic>
        <p:nvPicPr>
          <p:cNvPr id="16" name="Picture 15" descr="A picture containing object, clock&#10;&#10;Description automatically generated">
            <a:extLst>
              <a:ext uri="{FF2B5EF4-FFF2-40B4-BE49-F238E27FC236}">
                <a16:creationId xmlns:a16="http://schemas.microsoft.com/office/drawing/2014/main" id="{1D8B181B-130F-4FC0-AAEE-B7504A2D2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197" y="0"/>
            <a:ext cx="2263351" cy="3448916"/>
          </a:xfrm>
          <a:prstGeom prst="rect">
            <a:avLst/>
          </a:prstGeom>
        </p:spPr>
      </p:pic>
      <p:pic>
        <p:nvPicPr>
          <p:cNvPr id="9" name="Picture 8" descr="A picture containing book, food&#10;&#10;Description automatically generated">
            <a:extLst>
              <a:ext uri="{FF2B5EF4-FFF2-40B4-BE49-F238E27FC236}">
                <a16:creationId xmlns:a16="http://schemas.microsoft.com/office/drawing/2014/main" id="{45FC08B2-BA50-47A2-9AF9-841BFA1209E9}"/>
              </a:ext>
            </a:extLst>
          </p:cNvPr>
          <p:cNvPicPr>
            <a:picLocks noChangeAspect="1"/>
          </p:cNvPicPr>
          <p:nvPr/>
        </p:nvPicPr>
        <p:blipFill rotWithShape="1">
          <a:blip r:embed="rId6">
            <a:extLst>
              <a:ext uri="{28A0092B-C50C-407E-A947-70E740481C1C}">
                <a14:useLocalDpi xmlns:a14="http://schemas.microsoft.com/office/drawing/2010/main" val="0"/>
              </a:ext>
            </a:extLst>
          </a:blip>
          <a:srcRect r="2306"/>
          <a:stretch/>
        </p:blipFill>
        <p:spPr>
          <a:xfrm>
            <a:off x="-245102" y="0"/>
            <a:ext cx="5024879" cy="6858004"/>
          </a:xfrm>
          <a:prstGeom prst="rect">
            <a:avLst/>
          </a:prstGeom>
        </p:spPr>
      </p:pic>
    </p:spTree>
    <p:extLst>
      <p:ext uri="{BB962C8B-B14F-4D97-AF65-F5344CB8AC3E}">
        <p14:creationId xmlns:p14="http://schemas.microsoft.com/office/powerpoint/2010/main" val="325928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hlinkClick r:id="rId4" action="ppaction://hlinkfile"/>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300" dirty="0">
                <a:solidFill>
                  <a:srgbClr val="A1B53D"/>
                </a:solidFill>
                <a:latin typeface="Ubuntu" panose="020B0504030602030204" pitchFamily="34" charset="0"/>
              </a:rPr>
              <a:t>DIVINE</a:t>
            </a:r>
            <a:r>
              <a:rPr lang="en-US" sz="5500" b="1" spc="-300" dirty="0">
                <a:solidFill>
                  <a:srgbClr val="5D7843"/>
                </a:solidFill>
                <a:latin typeface="Ubuntu" panose="020B0504030602030204" pitchFamily="34" charset="0"/>
              </a:rPr>
              <a:t> INVITATION</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Eric </a:t>
            </a:r>
            <a:r>
              <a:rPr lang="en-US" sz="1100" dirty="0" err="1">
                <a:solidFill>
                  <a:srgbClr val="4A2919"/>
                </a:solidFill>
                <a:latin typeface="Baby Boston" panose="03000000000000000000" pitchFamily="66" charset="0"/>
              </a:rPr>
              <a:t>Owyoung</a:t>
            </a:r>
            <a:r>
              <a:rPr lang="en-US" sz="1100" dirty="0">
                <a:solidFill>
                  <a:srgbClr val="4A2919"/>
                </a:solidFill>
                <a:latin typeface="Baby Boston" panose="03000000000000000000" pitchFamily="66" charset="0"/>
              </a:rPr>
              <a:t>, Steve </a:t>
            </a:r>
            <a:r>
              <a:rPr lang="en-US" sz="1100" dirty="0" err="1">
                <a:solidFill>
                  <a:srgbClr val="4A2919"/>
                </a:solidFill>
                <a:latin typeface="Baby Boston" panose="03000000000000000000" pitchFamily="66" charset="0"/>
              </a:rPr>
              <a:t>Hindalong</a:t>
            </a:r>
            <a:r>
              <a:rPr lang="sv-SE" sz="1100" dirty="0">
                <a:solidFill>
                  <a:srgbClr val="4A2919"/>
                </a:solidFill>
                <a:latin typeface="Baby Boston" panose="03000000000000000000" pitchFamily="66" charset="0"/>
              </a:rPr>
              <a:t>. #4328096</a:t>
            </a:r>
          </a:p>
        </p:txBody>
      </p:sp>
    </p:spTree>
    <p:extLst>
      <p:ext uri="{BB962C8B-B14F-4D97-AF65-F5344CB8AC3E}">
        <p14:creationId xmlns:p14="http://schemas.microsoft.com/office/powerpoint/2010/main" val="143343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baseline="30000" dirty="0"/>
              <a:t>5</a:t>
            </a:r>
            <a:r>
              <a:rPr lang="en-US" dirty="0"/>
              <a:t> I wait for the Lord, my soul waits,</a:t>
            </a:r>
          </a:p>
          <a:p>
            <a:pPr marL="0" indent="0">
              <a:buNone/>
            </a:pPr>
            <a:r>
              <a:rPr lang="en-US" dirty="0"/>
              <a:t>    and in his word I hope;</a:t>
            </a:r>
          </a:p>
          <a:p>
            <a:pPr marL="0" indent="0">
              <a:buNone/>
            </a:pPr>
            <a:r>
              <a:rPr lang="en-US" b="1" baseline="30000" dirty="0"/>
              <a:t>6</a:t>
            </a:r>
            <a:r>
              <a:rPr lang="en-US" dirty="0"/>
              <a:t> my soul waits for the Lord</a:t>
            </a:r>
          </a:p>
          <a:p>
            <a:pPr marL="0" indent="0">
              <a:buNone/>
            </a:pPr>
            <a:r>
              <a:rPr lang="en-US" dirty="0"/>
              <a:t>    more than watchmen for the morning,</a:t>
            </a:r>
          </a:p>
          <a:p>
            <a:pPr marL="0" indent="0">
              <a:buNone/>
            </a:pPr>
            <a:r>
              <a:rPr lang="en-US" dirty="0"/>
              <a:t>    more than watchmen for the morning.</a:t>
            </a:r>
          </a:p>
          <a:p>
            <a:pPr marL="0" indent="0">
              <a:buNone/>
            </a:pPr>
            <a:r>
              <a:rPr lang="en-US" dirty="0"/>
              <a:t>						     </a:t>
            </a:r>
            <a:r>
              <a:rPr lang="en-US" i="1" dirty="0"/>
              <a:t>Psalm 130:5-6</a:t>
            </a:r>
            <a:endParaRPr lang="en-US" dirty="0"/>
          </a:p>
        </p:txBody>
      </p:sp>
    </p:spTree>
    <p:extLst>
      <p:ext uri="{BB962C8B-B14F-4D97-AF65-F5344CB8AC3E}">
        <p14:creationId xmlns:p14="http://schemas.microsoft.com/office/powerpoint/2010/main" val="681781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24654" y="342900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500" b="1" i="0" u="none" strike="noStrike" kern="1200" cap="none" spc="0" normalizeH="0" baseline="0" noProof="0" dirty="0">
                <a:ln>
                  <a:noFill/>
                </a:ln>
                <a:solidFill>
                  <a:srgbClr val="A1B53D"/>
                </a:solidFill>
                <a:effectLst/>
                <a:uLnTx/>
                <a:uFillTx/>
                <a:latin typeface="Ubuntu" panose="020B0504030602030204" pitchFamily="34" charset="0"/>
                <a:ea typeface="+mn-ea"/>
                <a:cs typeface="+mn-cs"/>
              </a:rPr>
              <a:t>AFTER </a:t>
            </a:r>
            <a:r>
              <a:rPr kumimoji="0" lang="en-US" sz="6500" b="1" i="0" u="none" strike="noStrike" kern="1200" cap="none" spc="0" normalizeH="0" baseline="0" noProof="0" dirty="0">
                <a:ln>
                  <a:noFill/>
                </a:ln>
                <a:solidFill>
                  <a:srgbClr val="5D7843"/>
                </a:solidFill>
                <a:effectLst/>
                <a:uLnTx/>
                <a:uFillTx/>
                <a:latin typeface="Ubuntu" panose="020B0504030602030204" pitchFamily="34" charset="0"/>
                <a:ea typeface="+mn-ea"/>
                <a:cs typeface="+mn-cs"/>
              </a:rPr>
              <a:t>PARTY</a:t>
            </a:r>
          </a:p>
        </p:txBody>
      </p:sp>
    </p:spTree>
    <p:extLst>
      <p:ext uri="{BB962C8B-B14F-4D97-AF65-F5344CB8AC3E}">
        <p14:creationId xmlns:p14="http://schemas.microsoft.com/office/powerpoint/2010/main" val="2100321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403258" y="2601671"/>
            <a:ext cx="3156438" cy="861774"/>
          </a:xfrm>
          <a:prstGeom prst="rect">
            <a:avLst/>
          </a:prstGeom>
          <a:noFill/>
        </p:spPr>
        <p:txBody>
          <a:bodyPr wrap="square" rtlCol="0">
            <a:spAutoFit/>
          </a:bodyPr>
          <a:lstStyle/>
          <a:p>
            <a:pPr>
              <a:defRPr/>
            </a:pPr>
            <a:r>
              <a:rPr lang="en-US" sz="5000" spc="300" dirty="0">
                <a:solidFill>
                  <a:prstClr val="white"/>
                </a:solidFill>
                <a:latin typeface="Ubuntu" panose="020B0504030602030204" pitchFamily="34" charset="0"/>
              </a:rPr>
              <a:t>THANKS</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38740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Out of the depths I cry to You</a:t>
            </a:r>
          </a:p>
          <a:p>
            <a:pPr marL="0" indent="0">
              <a:buNone/>
            </a:pPr>
            <a:r>
              <a:rPr lang="en-US" dirty="0"/>
              <a:t>In darkest places I will call</a:t>
            </a:r>
          </a:p>
          <a:p>
            <a:pPr marL="0" indent="0">
              <a:buNone/>
            </a:pPr>
            <a:r>
              <a:rPr lang="en-US" dirty="0"/>
              <a:t>Incline Your ear to me anew</a:t>
            </a:r>
          </a:p>
          <a:p>
            <a:pPr marL="0" indent="0">
              <a:buNone/>
            </a:pPr>
            <a:r>
              <a:rPr lang="en-US" dirty="0"/>
              <a:t>And hear my cry for mercy Lord</a:t>
            </a:r>
          </a:p>
        </p:txBody>
      </p:sp>
    </p:spTree>
    <p:extLst>
      <p:ext uri="{BB962C8B-B14F-4D97-AF65-F5344CB8AC3E}">
        <p14:creationId xmlns:p14="http://schemas.microsoft.com/office/powerpoint/2010/main" val="418800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Were You to count my sinful ways</a:t>
            </a:r>
          </a:p>
          <a:p>
            <a:pPr marL="0" indent="0">
              <a:buNone/>
            </a:pPr>
            <a:r>
              <a:rPr lang="en-US" dirty="0"/>
              <a:t>How could I come before Your throne</a:t>
            </a:r>
          </a:p>
          <a:p>
            <a:pPr marL="0" indent="0">
              <a:buNone/>
            </a:pPr>
            <a:r>
              <a:rPr lang="en-US" dirty="0"/>
              <a:t>Yet full forgiveness meets my gaze</a:t>
            </a:r>
          </a:p>
          <a:p>
            <a:pPr marL="0" indent="0">
              <a:buNone/>
            </a:pPr>
            <a:r>
              <a:rPr lang="en-US" dirty="0"/>
              <a:t>I stand redeemed by grace alone</a:t>
            </a:r>
          </a:p>
        </p:txBody>
      </p:sp>
    </p:spTree>
    <p:extLst>
      <p:ext uri="{BB962C8B-B14F-4D97-AF65-F5344CB8AC3E}">
        <p14:creationId xmlns:p14="http://schemas.microsoft.com/office/powerpoint/2010/main" val="31144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I will wait for You, I will wait for You</a:t>
            </a:r>
          </a:p>
          <a:p>
            <a:pPr marL="0" indent="0">
              <a:buNone/>
            </a:pPr>
            <a:r>
              <a:rPr lang="en-US" dirty="0"/>
              <a:t>On Your word I will rely</a:t>
            </a:r>
          </a:p>
          <a:p>
            <a:pPr marL="0" indent="0">
              <a:buNone/>
            </a:pPr>
            <a:r>
              <a:rPr lang="en-US" dirty="0"/>
              <a:t>I will wait for You, surely wait for You</a:t>
            </a:r>
          </a:p>
          <a:p>
            <a:pPr marL="0" indent="0">
              <a:buNone/>
            </a:pPr>
            <a:r>
              <a:rPr lang="en-US" dirty="0"/>
              <a:t>Till my soul is satisfied</a:t>
            </a:r>
          </a:p>
        </p:txBody>
      </p:sp>
    </p:spTree>
    <p:extLst>
      <p:ext uri="{BB962C8B-B14F-4D97-AF65-F5344CB8AC3E}">
        <p14:creationId xmlns:p14="http://schemas.microsoft.com/office/powerpoint/2010/main" val="184164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So put Your hope in God alone</a:t>
            </a:r>
          </a:p>
          <a:p>
            <a:pPr marL="0" indent="0">
              <a:buNone/>
            </a:pPr>
            <a:r>
              <a:rPr lang="en-US" dirty="0"/>
              <a:t>Take courage in His power to save</a:t>
            </a:r>
          </a:p>
          <a:p>
            <a:pPr marL="0" indent="0">
              <a:buNone/>
            </a:pPr>
            <a:r>
              <a:rPr lang="en-US" dirty="0"/>
              <a:t>Completely and forever won</a:t>
            </a:r>
          </a:p>
          <a:p>
            <a:pPr marL="0" indent="0">
              <a:buNone/>
            </a:pPr>
            <a:r>
              <a:rPr lang="en-US" dirty="0"/>
              <a:t>By Christ emerging from the grave</a:t>
            </a:r>
          </a:p>
        </p:txBody>
      </p:sp>
    </p:spTree>
    <p:extLst>
      <p:ext uri="{BB962C8B-B14F-4D97-AF65-F5344CB8AC3E}">
        <p14:creationId xmlns:p14="http://schemas.microsoft.com/office/powerpoint/2010/main" val="27526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I WILL</a:t>
            </a:r>
            <a:r>
              <a:rPr lang="en-US" sz="5500" dirty="0"/>
              <a:t> WAIT FOR YOU</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I will wait for You, I will wait for You</a:t>
            </a:r>
          </a:p>
          <a:p>
            <a:pPr marL="0" indent="0">
              <a:buNone/>
            </a:pPr>
            <a:r>
              <a:rPr lang="en-US" dirty="0"/>
              <a:t>On Your word I will rely</a:t>
            </a:r>
          </a:p>
          <a:p>
            <a:pPr marL="0" indent="0">
              <a:buNone/>
            </a:pPr>
            <a:r>
              <a:rPr lang="en-US" dirty="0"/>
              <a:t>I will wait for You, surely wait for You</a:t>
            </a:r>
          </a:p>
          <a:p>
            <a:pPr marL="0" indent="0">
              <a:buNone/>
            </a:pPr>
            <a:r>
              <a:rPr lang="en-US" dirty="0"/>
              <a:t>Till my soul is satisfied</a:t>
            </a:r>
          </a:p>
        </p:txBody>
      </p:sp>
    </p:spTree>
    <p:extLst>
      <p:ext uri="{BB962C8B-B14F-4D97-AF65-F5344CB8AC3E}">
        <p14:creationId xmlns:p14="http://schemas.microsoft.com/office/powerpoint/2010/main" val="2754293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14836</TotalTime>
  <Words>1710</Words>
  <Application>Microsoft Office PowerPoint</Application>
  <PresentationFormat>On-screen Show (4:3)</PresentationFormat>
  <Paragraphs>143</Paragraphs>
  <Slides>41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Baby Boston</vt:lpstr>
      <vt:lpstr>Calibri</vt:lpstr>
      <vt:lpstr>Calibri Light</vt:lpstr>
      <vt:lpstr>Ubuntu</vt:lpstr>
      <vt:lpstr>Office Theme</vt:lpstr>
      <vt:lpstr>9_Office Theme</vt:lpstr>
      <vt:lpstr>7_Office Theme</vt:lpstr>
      <vt:lpstr>PowerPoint Presentation</vt:lpstr>
      <vt:lpstr>PowerPoint Presentation</vt:lpstr>
      <vt:lpstr>PowerPoint Presentation</vt:lpstr>
      <vt:lpstr>I WILL WAIT FOR YOU</vt:lpstr>
      <vt:lpstr>I WILL WAIT FOR YOU</vt:lpstr>
      <vt:lpstr>I WILL WAIT FOR YOU</vt:lpstr>
      <vt:lpstr>I WILL WAIT FOR YOU</vt:lpstr>
      <vt:lpstr>I WILL WAIT FOR YOU</vt:lpstr>
      <vt:lpstr>I WILL WAIT FOR YOU</vt:lpstr>
      <vt:lpstr>I WILL WAIT FOR YOU</vt:lpstr>
      <vt:lpstr>I WILL WAIT FOR YOU</vt:lpstr>
      <vt:lpstr>PowerPoint Presentation</vt:lpstr>
      <vt:lpstr>MINGLE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98</cp:revision>
  <dcterms:created xsi:type="dcterms:W3CDTF">2020-03-20T16:52:44Z</dcterms:created>
  <dcterms:modified xsi:type="dcterms:W3CDTF">2020-04-27T14:28:08Z</dcterms:modified>
</cp:coreProperties>
</file>