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65"/>
  </p:notesMasterIdLst>
  <p:sldIdLst>
    <p:sldId id="2383" r:id="rId4"/>
    <p:sldId id="3593" r:id="rId5"/>
    <p:sldId id="1349" r:id="rId6"/>
    <p:sldId id="3597" r:id="rId7"/>
    <p:sldId id="3596" r:id="rId8"/>
    <p:sldId id="3598" r:id="rId9"/>
    <p:sldId id="3599" r:id="rId10"/>
    <p:sldId id="3600" r:id="rId11"/>
    <p:sldId id="3602" r:id="rId12"/>
    <p:sldId id="3601" r:id="rId13"/>
    <p:sldId id="3603" r:id="rId14"/>
    <p:sldId id="3605" r:id="rId15"/>
    <p:sldId id="3606" r:id="rId16"/>
    <p:sldId id="3607" r:id="rId17"/>
    <p:sldId id="3604" r:id="rId18"/>
    <p:sldId id="256" r:id="rId19"/>
    <p:sldId id="3592" r:id="rId20"/>
    <p:sldId id="261" r:id="rId21"/>
    <p:sldId id="259" r:id="rId22"/>
    <p:sldId id="3525" r:id="rId23"/>
    <p:sldId id="3609" r:id="rId24"/>
    <p:sldId id="3626" r:id="rId25"/>
    <p:sldId id="3627" r:id="rId26"/>
    <p:sldId id="3628" r:id="rId27"/>
    <p:sldId id="3629" r:id="rId28"/>
    <p:sldId id="3630" r:id="rId29"/>
    <p:sldId id="3616" r:id="rId30"/>
    <p:sldId id="3625" r:id="rId31"/>
    <p:sldId id="3610" r:id="rId32"/>
    <p:sldId id="3611" r:id="rId33"/>
    <p:sldId id="3612" r:id="rId34"/>
    <p:sldId id="3615" r:id="rId35"/>
    <p:sldId id="3613" r:id="rId36"/>
    <p:sldId id="3614" r:id="rId37"/>
    <p:sldId id="3631" r:id="rId38"/>
    <p:sldId id="3632" r:id="rId39"/>
    <p:sldId id="3633" r:id="rId40"/>
    <p:sldId id="3634" r:id="rId41"/>
    <p:sldId id="3635" r:id="rId42"/>
    <p:sldId id="3641" r:id="rId43"/>
    <p:sldId id="3637" r:id="rId44"/>
    <p:sldId id="3636" r:id="rId45"/>
    <p:sldId id="3638" r:id="rId46"/>
    <p:sldId id="3639" r:id="rId47"/>
    <p:sldId id="3640" r:id="rId48"/>
    <p:sldId id="3608" r:id="rId49"/>
    <p:sldId id="3617" r:id="rId50"/>
    <p:sldId id="3618" r:id="rId51"/>
    <p:sldId id="3621" r:id="rId52"/>
    <p:sldId id="3620" r:id="rId53"/>
    <p:sldId id="3619" r:id="rId54"/>
    <p:sldId id="3622" r:id="rId55"/>
    <p:sldId id="3083" r:id="rId56"/>
    <p:sldId id="3085" r:id="rId57"/>
    <p:sldId id="3086" r:id="rId58"/>
    <p:sldId id="3087" r:id="rId59"/>
    <p:sldId id="3624" r:id="rId60"/>
    <p:sldId id="3642" r:id="rId61"/>
    <p:sldId id="3088" r:id="rId62"/>
    <p:sldId id="3623" r:id="rId63"/>
    <p:sldId id="352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919"/>
    <a:srgbClr val="17778F"/>
    <a:srgbClr val="2EB5B8"/>
    <a:srgbClr val="472A1C"/>
    <a:srgbClr val="99AE2F"/>
    <a:srgbClr val="5D7845"/>
    <a:srgbClr val="EC7C16"/>
    <a:srgbClr val="A1B53D"/>
    <a:srgbClr val="ACC146"/>
    <a:srgbClr val="5D78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5220" autoAdjust="0"/>
  </p:normalViewPr>
  <p:slideViewPr>
    <p:cSldViewPr snapToGrid="0">
      <p:cViewPr varScale="1">
        <p:scale>
          <a:sx n="98" d="100"/>
          <a:sy n="98" d="100"/>
        </p:scale>
        <p:origin x="69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4/13/2020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034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3299774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384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05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124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19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596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39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436" y="145762"/>
            <a:ext cx="8302914"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12436" y="1448087"/>
            <a:ext cx="8302914"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50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831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550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8967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19046780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787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6959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2114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1263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821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88285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594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0454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794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4/13/2020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0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525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dirty="0"/>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91118"/>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655534"/>
            <a:ext cx="3156438" cy="754053"/>
          </a:xfrm>
          <a:prstGeom prst="rect">
            <a:avLst/>
          </a:prstGeom>
          <a:noFill/>
        </p:spPr>
        <p:txBody>
          <a:bodyPr wrap="square" rtlCol="0">
            <a:spAutoFit/>
          </a:bodyPr>
          <a:lstStyle/>
          <a:p>
            <a:pPr>
              <a:defRPr/>
            </a:pPr>
            <a:r>
              <a:rPr lang="en-US" sz="4300" spc="300" dirty="0">
                <a:solidFill>
                  <a:prstClr val="white"/>
                </a:solidFill>
                <a:latin typeface="Ubuntu" panose="020B0504030602030204" pitchFamily="34" charset="0"/>
              </a:rPr>
              <a:t>WELCOME</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 y="4147763"/>
            <a:ext cx="9134475" cy="2752725"/>
          </a:xfrm>
          <a:prstGeom prst="rect">
            <a:avLst/>
          </a:prstGeom>
        </p:spPr>
      </p:pic>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Praise the Father,  Praise the Son</a:t>
            </a:r>
          </a:p>
          <a:p>
            <a:pPr marL="0" indent="0">
              <a:buNone/>
            </a:pPr>
            <a:r>
              <a:rPr lang="en-US" dirty="0"/>
              <a:t>Praise the Spirit three in one</a:t>
            </a:r>
          </a:p>
          <a:p>
            <a:pPr marL="0" indent="0">
              <a:buNone/>
            </a:pPr>
            <a:r>
              <a:rPr lang="en-US" dirty="0"/>
              <a:t>God of glory, Majesty</a:t>
            </a:r>
          </a:p>
          <a:p>
            <a:pPr marL="0" indent="0">
              <a:buNone/>
            </a:pPr>
            <a:r>
              <a:rPr lang="en-US" dirty="0"/>
              <a:t>Praise forever to the King of kings </a:t>
            </a:r>
          </a:p>
          <a:p>
            <a:pPr marL="0" indent="0">
              <a:buNone/>
            </a:pPr>
            <a:endParaRPr lang="en-US" sz="1900" dirty="0"/>
          </a:p>
        </p:txBody>
      </p:sp>
    </p:spTree>
    <p:extLst>
      <p:ext uri="{BB962C8B-B14F-4D97-AF65-F5344CB8AC3E}">
        <p14:creationId xmlns:p14="http://schemas.microsoft.com/office/powerpoint/2010/main" val="221586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And the morning that You rose</a:t>
            </a:r>
          </a:p>
          <a:p>
            <a:pPr marL="0" indent="0">
              <a:buNone/>
            </a:pPr>
            <a:r>
              <a:rPr lang="en-US" dirty="0"/>
              <a:t>All of heaven held its breath</a:t>
            </a:r>
          </a:p>
          <a:p>
            <a:pPr marL="0" indent="0">
              <a:buNone/>
            </a:pPr>
            <a:r>
              <a:rPr lang="en-US" dirty="0"/>
              <a:t>Till that stone was moved for good</a:t>
            </a:r>
          </a:p>
          <a:p>
            <a:pPr marL="0" indent="0">
              <a:buNone/>
            </a:pPr>
            <a:r>
              <a:rPr lang="en-US" dirty="0"/>
              <a:t>For the Lamb had conquered death</a:t>
            </a:r>
          </a:p>
          <a:p>
            <a:pPr marL="0" indent="0">
              <a:buNone/>
            </a:pPr>
            <a:endParaRPr lang="en-US" sz="1900" dirty="0"/>
          </a:p>
        </p:txBody>
      </p:sp>
    </p:spTree>
    <p:extLst>
      <p:ext uri="{BB962C8B-B14F-4D97-AF65-F5344CB8AC3E}">
        <p14:creationId xmlns:p14="http://schemas.microsoft.com/office/powerpoint/2010/main" val="308164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And the dead rose from their tombs</a:t>
            </a:r>
          </a:p>
          <a:p>
            <a:pPr marL="0" indent="0">
              <a:buNone/>
            </a:pPr>
            <a:r>
              <a:rPr lang="en-US" dirty="0"/>
              <a:t>And the angels stood in awe</a:t>
            </a:r>
          </a:p>
          <a:p>
            <a:pPr marL="0" indent="0">
              <a:buNone/>
            </a:pPr>
            <a:r>
              <a:rPr lang="en-US" dirty="0"/>
              <a:t>For the souls of all who’d come</a:t>
            </a:r>
          </a:p>
          <a:p>
            <a:pPr marL="0" indent="0">
              <a:buNone/>
            </a:pPr>
            <a:r>
              <a:rPr lang="en-US" dirty="0"/>
              <a:t>To the Father are restored</a:t>
            </a:r>
          </a:p>
          <a:p>
            <a:pPr marL="0" indent="0">
              <a:buNone/>
            </a:pPr>
            <a:endParaRPr lang="en-US" sz="1900" dirty="0"/>
          </a:p>
        </p:txBody>
      </p:sp>
    </p:spTree>
    <p:extLst>
      <p:ext uri="{BB962C8B-B14F-4D97-AF65-F5344CB8AC3E}">
        <p14:creationId xmlns:p14="http://schemas.microsoft.com/office/powerpoint/2010/main" val="333282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And the Church of Christ was born</a:t>
            </a:r>
          </a:p>
          <a:p>
            <a:pPr marL="0" indent="0">
              <a:buNone/>
            </a:pPr>
            <a:r>
              <a:rPr lang="en-US" dirty="0"/>
              <a:t>Then the Spirit lit the flame             </a:t>
            </a:r>
          </a:p>
          <a:p>
            <a:pPr marL="0" indent="0">
              <a:buNone/>
            </a:pPr>
            <a:r>
              <a:rPr lang="en-US" dirty="0"/>
              <a:t>Now this gospel truth of old</a:t>
            </a:r>
          </a:p>
          <a:p>
            <a:pPr marL="0" indent="0">
              <a:buNone/>
            </a:pPr>
            <a:r>
              <a:rPr lang="en-US" dirty="0"/>
              <a:t>Shall not kneel shall not faint</a:t>
            </a:r>
          </a:p>
          <a:p>
            <a:pPr marL="0" indent="0">
              <a:buNone/>
            </a:pPr>
            <a:endParaRPr lang="en-US" sz="1900" dirty="0"/>
          </a:p>
        </p:txBody>
      </p:sp>
    </p:spTree>
    <p:extLst>
      <p:ext uri="{BB962C8B-B14F-4D97-AF65-F5344CB8AC3E}">
        <p14:creationId xmlns:p14="http://schemas.microsoft.com/office/powerpoint/2010/main" val="305370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By His blood and in His Name</a:t>
            </a:r>
          </a:p>
          <a:p>
            <a:pPr marL="0" indent="0">
              <a:buNone/>
            </a:pPr>
            <a:r>
              <a:rPr lang="en-US" dirty="0"/>
              <a:t>In His freedom I am free</a:t>
            </a:r>
          </a:p>
          <a:p>
            <a:pPr marL="0" indent="0">
              <a:buNone/>
            </a:pPr>
            <a:r>
              <a:rPr lang="en-US" dirty="0"/>
              <a:t>For the love of Jesus Christ</a:t>
            </a:r>
          </a:p>
          <a:p>
            <a:pPr marL="0" indent="0">
              <a:buNone/>
            </a:pPr>
            <a:r>
              <a:rPr lang="en-US" dirty="0"/>
              <a:t>Who has resurrected me </a:t>
            </a:r>
          </a:p>
          <a:p>
            <a:pPr marL="0" indent="0">
              <a:buNone/>
            </a:pPr>
            <a:endParaRPr lang="en-US" sz="1900" dirty="0"/>
          </a:p>
        </p:txBody>
      </p:sp>
    </p:spTree>
    <p:extLst>
      <p:ext uri="{BB962C8B-B14F-4D97-AF65-F5344CB8AC3E}">
        <p14:creationId xmlns:p14="http://schemas.microsoft.com/office/powerpoint/2010/main" val="13054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Praise the Father,  Praise the Son</a:t>
            </a:r>
          </a:p>
          <a:p>
            <a:pPr marL="0" indent="0">
              <a:buNone/>
            </a:pPr>
            <a:r>
              <a:rPr lang="en-US" dirty="0"/>
              <a:t>Praise the Spirit three in one</a:t>
            </a:r>
          </a:p>
          <a:p>
            <a:pPr marL="0" indent="0">
              <a:buNone/>
            </a:pPr>
            <a:r>
              <a:rPr lang="en-US" dirty="0"/>
              <a:t>God of glory, Majesty</a:t>
            </a:r>
          </a:p>
          <a:p>
            <a:pPr marL="0" indent="0">
              <a:buNone/>
            </a:pPr>
            <a:r>
              <a:rPr lang="en-US" dirty="0"/>
              <a:t>Praise forever to the King of kings</a:t>
            </a:r>
          </a:p>
          <a:p>
            <a:pPr marL="0" indent="0">
              <a:buNone/>
            </a:pPr>
            <a:endParaRPr lang="en-US" sz="400" dirty="0"/>
          </a:p>
          <a:p>
            <a:pPr marL="0" indent="0">
              <a:buNone/>
            </a:pPr>
            <a:r>
              <a:rPr lang="en-US" dirty="0"/>
              <a:t>Praise forever to the King of kings </a:t>
            </a:r>
          </a:p>
          <a:p>
            <a:pPr marL="0" indent="0">
              <a:buNone/>
            </a:pPr>
            <a:r>
              <a:rPr lang="en-US" dirty="0"/>
              <a:t> </a:t>
            </a:r>
          </a:p>
          <a:p>
            <a:pPr marL="0" indent="0">
              <a:buNone/>
            </a:pPr>
            <a:endParaRPr lang="en-US" sz="1900" dirty="0"/>
          </a:p>
        </p:txBody>
      </p:sp>
    </p:spTree>
    <p:extLst>
      <p:ext uri="{BB962C8B-B14F-4D97-AF65-F5344CB8AC3E}">
        <p14:creationId xmlns:p14="http://schemas.microsoft.com/office/powerpoint/2010/main" val="101060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1D494-1E42-4212-8545-C321D58AE7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33FCC5-659F-494D-9E3B-4CAB07B2FC9D}"/>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15C858E7-8758-4FEA-BC48-E1340C2D2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20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134081" y="3429970"/>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10" name="Picture 9" descr="A picture containing drawing&#10;&#10;Description automatically generated">
            <a:extLst>
              <a:ext uri="{FF2B5EF4-FFF2-40B4-BE49-F238E27FC236}">
                <a16:creationId xmlns:a16="http://schemas.microsoft.com/office/drawing/2014/main" id="{1052243B-744B-443C-9C77-361AB9A24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910" y="3483424"/>
            <a:ext cx="789271" cy="714103"/>
          </a:xfrm>
          <a:prstGeom prst="rect">
            <a:avLst/>
          </a:prstGeom>
        </p:spPr>
      </p:pic>
      <p:sp>
        <p:nvSpPr>
          <p:cNvPr id="9" name="Subtitle 2">
            <a:extLst>
              <a:ext uri="{FF2B5EF4-FFF2-40B4-BE49-F238E27FC236}">
                <a16:creationId xmlns:a16="http://schemas.microsoft.com/office/drawing/2014/main" id="{E7CAA9A0-18C5-4620-B908-666191F2C292}"/>
              </a:ext>
            </a:extLst>
          </p:cNvPr>
          <p:cNvSpPr txBox="1">
            <a:spLocks/>
          </p:cNvSpPr>
          <p:nvPr/>
        </p:nvSpPr>
        <p:spPr>
          <a:xfrm>
            <a:off x="3176209" y="422638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00" spc="250" dirty="0">
                <a:solidFill>
                  <a:srgbClr val="4A2919"/>
                </a:solidFill>
                <a:latin typeface="Baby Boston" panose="03000000000000000000" pitchFamily="66" charset="0"/>
              </a:rPr>
              <a:t>PHYSICAL RESURRECTION &amp;</a:t>
            </a:r>
          </a:p>
          <a:p>
            <a:pPr marL="0" indent="0">
              <a:buNone/>
              <a:defRPr/>
            </a:pPr>
            <a:r>
              <a:rPr lang="en-US" sz="2100" spc="100" dirty="0">
                <a:solidFill>
                  <a:srgbClr val="4A2919"/>
                </a:solidFill>
                <a:latin typeface="Baby Boston" panose="03000000000000000000" pitchFamily="66" charset="0"/>
              </a:rPr>
              <a:t>NO MORE SOCIAL DISTANCING</a:t>
            </a:r>
          </a:p>
        </p:txBody>
      </p:sp>
    </p:spTree>
    <p:extLst>
      <p:ext uri="{BB962C8B-B14F-4D97-AF65-F5344CB8AC3E}">
        <p14:creationId xmlns:p14="http://schemas.microsoft.com/office/powerpoint/2010/main" val="418476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We're convinced that God is inviting us into something new and profound through this unique season: personal renewal! This current season of disruption could be that divine invitation. </a:t>
            </a:r>
          </a:p>
          <a:p>
            <a:pPr marL="0" indent="0">
              <a:buNone/>
            </a:pPr>
            <a:r>
              <a:rPr lang="en-US" dirty="0"/>
              <a:t>So we're going to slow way down together, focusing specifically on rediscovering and reclaiming personal habits and practices </a:t>
            </a:r>
            <a:br>
              <a:rPr lang="en-US" dirty="0"/>
            </a:br>
            <a:r>
              <a:rPr lang="en-US" dirty="0"/>
              <a:t>that have proven from generation to </a:t>
            </a:r>
            <a:br>
              <a:rPr lang="en-US" dirty="0"/>
            </a:br>
            <a:r>
              <a:rPr lang="en-US" dirty="0"/>
              <a:t>generation to lead us each into </a:t>
            </a:r>
            <a:br>
              <a:rPr lang="en-US" dirty="0"/>
            </a:br>
            <a:r>
              <a:rPr lang="en-US" dirty="0"/>
              <a:t>personal renewal, growth, </a:t>
            </a:r>
            <a:br>
              <a:rPr lang="en-US" dirty="0"/>
            </a:br>
            <a:r>
              <a:rPr lang="en-US" dirty="0"/>
              <a:t>and vital connection with </a:t>
            </a:r>
            <a:br>
              <a:rPr lang="en-US" dirty="0"/>
            </a:br>
            <a:r>
              <a:rPr lang="en-US" dirty="0"/>
              <a:t>God Himself. </a:t>
            </a:r>
          </a:p>
          <a:p>
            <a:pPr marL="0" indent="0">
              <a:buNone/>
            </a:pPr>
            <a:endParaRPr lang="en-US" dirty="0"/>
          </a:p>
        </p:txBody>
      </p:sp>
      <p:pic>
        <p:nvPicPr>
          <p:cNvPr id="8" name="Picture 7" descr="A close up of a sign&#10;&#10;Description automatically generated">
            <a:extLst>
              <a:ext uri="{FF2B5EF4-FFF2-40B4-BE49-F238E27FC236}">
                <a16:creationId xmlns:a16="http://schemas.microsoft.com/office/drawing/2014/main" id="{9C3FEF5F-B375-4242-9B66-285E2BF2C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53" y="217799"/>
            <a:ext cx="6023811" cy="1113311"/>
          </a:xfrm>
          <a:prstGeom prst="rect">
            <a:avLst/>
          </a:prstGeom>
        </p:spPr>
      </p:pic>
    </p:spTree>
    <p:extLst>
      <p:ext uri="{BB962C8B-B14F-4D97-AF65-F5344CB8AC3E}">
        <p14:creationId xmlns:p14="http://schemas.microsoft.com/office/powerpoint/2010/main" val="164408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914400" lvl="2" indent="0">
              <a:buNone/>
            </a:pPr>
            <a:r>
              <a:rPr lang="en-US" sz="2800" b="1" baseline="30000" dirty="0"/>
              <a:t>7 </a:t>
            </a:r>
            <a:r>
              <a:rPr lang="en-US" sz="2800" dirty="0"/>
              <a:t>“Blessed is the man who trusts in the </a:t>
            </a:r>
            <a:r>
              <a:rPr lang="en-US" sz="2800" cap="small" dirty="0"/>
              <a:t>Lord</a:t>
            </a:r>
            <a:r>
              <a:rPr lang="en-US" sz="2800" dirty="0"/>
              <a:t>,</a:t>
            </a:r>
            <a:br>
              <a:rPr lang="en-US" sz="2800" dirty="0"/>
            </a:br>
            <a:r>
              <a:rPr lang="en-US" sz="2800" dirty="0"/>
              <a:t>    whose trust is the </a:t>
            </a:r>
            <a:r>
              <a:rPr lang="en-US" sz="2800" cap="small" dirty="0"/>
              <a:t>Lord</a:t>
            </a:r>
            <a:r>
              <a:rPr lang="en-US" sz="2800" dirty="0"/>
              <a:t>.</a:t>
            </a:r>
            <a:br>
              <a:rPr lang="en-US" sz="2800" dirty="0"/>
            </a:br>
            <a:r>
              <a:rPr lang="en-US" sz="2800" b="1" baseline="30000" dirty="0"/>
              <a:t>8 </a:t>
            </a:r>
            <a:r>
              <a:rPr lang="en-US" sz="2800" dirty="0"/>
              <a:t>He is like a tree planted by water,</a:t>
            </a:r>
            <a:br>
              <a:rPr lang="en-US" sz="2800" dirty="0"/>
            </a:br>
            <a:r>
              <a:rPr lang="en-US" sz="2800" dirty="0"/>
              <a:t>    that sends out its roots by the stream,</a:t>
            </a:r>
            <a:br>
              <a:rPr lang="en-US" sz="2800" dirty="0"/>
            </a:br>
            <a:r>
              <a:rPr lang="en-US" sz="2800" dirty="0"/>
              <a:t>and does not fear when heat comes,</a:t>
            </a:r>
            <a:br>
              <a:rPr lang="en-US" sz="2800" dirty="0"/>
            </a:br>
            <a:r>
              <a:rPr lang="en-US" sz="2800" dirty="0"/>
              <a:t>    for its leaves remain green,</a:t>
            </a:r>
            <a:br>
              <a:rPr lang="en-US" sz="2800" dirty="0"/>
            </a:br>
            <a:r>
              <a:rPr lang="en-US" sz="2800" dirty="0"/>
              <a:t>and is not anxious in the year of drought,</a:t>
            </a:r>
            <a:br>
              <a:rPr lang="en-US" sz="2800" dirty="0"/>
            </a:br>
            <a:r>
              <a:rPr lang="en-US" sz="2800" dirty="0"/>
              <a:t>    for it does not cease to bear fruit.”</a:t>
            </a:r>
          </a:p>
          <a:p>
            <a:pPr marL="914400" lvl="2" indent="0" algn="r">
              <a:buNone/>
            </a:pPr>
            <a:r>
              <a:rPr lang="en-US" sz="2800" i="1" dirty="0"/>
              <a:t>Jeremiah 17:7-8</a:t>
            </a:r>
          </a:p>
        </p:txBody>
      </p:sp>
      <p:pic>
        <p:nvPicPr>
          <p:cNvPr id="8" name="Picture 7" descr="A close up of a sign&#10;&#10;Description automatically generated">
            <a:extLst>
              <a:ext uri="{FF2B5EF4-FFF2-40B4-BE49-F238E27FC236}">
                <a16:creationId xmlns:a16="http://schemas.microsoft.com/office/drawing/2014/main" id="{52C4E3B5-5DF9-44F8-AFC9-FF54506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3" y="217799"/>
            <a:ext cx="6023811" cy="1113311"/>
          </a:xfrm>
          <a:prstGeom prst="rect">
            <a:avLst/>
          </a:prstGeom>
        </p:spPr>
      </p:pic>
    </p:spTree>
    <p:extLst>
      <p:ext uri="{BB962C8B-B14F-4D97-AF65-F5344CB8AC3E}">
        <p14:creationId xmlns:p14="http://schemas.microsoft.com/office/powerpoint/2010/main" val="150661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dirty="0">
                <a:solidFill>
                  <a:srgbClr val="A1B53D"/>
                </a:solidFill>
                <a:latin typeface="Ubuntu" panose="020B0504030602030204" pitchFamily="34" charset="0"/>
              </a:rPr>
              <a:t>EASTER</a:t>
            </a:r>
            <a:r>
              <a:rPr lang="en-US" sz="5500" b="1" dirty="0">
                <a:solidFill>
                  <a:srgbClr val="5D7843"/>
                </a:solidFill>
                <a:latin typeface="Ubuntu" panose="020B0504030602030204" pitchFamily="34" charset="0"/>
              </a:rPr>
              <a:t> SUNDAY</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9688"/>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000" spc="30" dirty="0">
                <a:solidFill>
                  <a:srgbClr val="4A2919"/>
                </a:solidFill>
                <a:latin typeface="Baby Boston" panose="03000000000000000000" pitchFamily="66" charset="0"/>
              </a:rPr>
              <a:t>TALLGRASS COMMUNITY CHURCH</a:t>
            </a:r>
          </a:p>
        </p:txBody>
      </p:sp>
    </p:spTree>
    <p:extLst>
      <p:ext uri="{BB962C8B-B14F-4D97-AF65-F5344CB8AC3E}">
        <p14:creationId xmlns:p14="http://schemas.microsoft.com/office/powerpoint/2010/main" val="102255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70341F7-F244-45B1-B7D3-FCD838638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5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PAUL</a:t>
            </a:r>
            <a:r>
              <a:rPr lang="en-US" sz="4800" dirty="0"/>
              <a:t> &amp; SOCIAL DISTANCING</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Philippians 1:12-14   </a:t>
            </a:r>
            <a:r>
              <a:rPr lang="en-US" b="1" baseline="30000" dirty="0"/>
              <a:t>12 </a:t>
            </a:r>
            <a:r>
              <a:rPr lang="en-US" dirty="0"/>
              <a:t>I want you to know, brothers, that what has happened to me has really served to advance the gospel, </a:t>
            </a:r>
            <a:r>
              <a:rPr lang="en-US" b="1" baseline="30000" dirty="0"/>
              <a:t>13 </a:t>
            </a:r>
            <a:r>
              <a:rPr lang="en-US" dirty="0"/>
              <a:t>so that it has become known throughout the whole imperial (praetorian) guard and to all the rest that my imprisonment is for Christ. </a:t>
            </a:r>
            <a:r>
              <a:rPr lang="en-US" b="1" baseline="30000" dirty="0"/>
              <a:t>14 </a:t>
            </a:r>
            <a:r>
              <a:rPr lang="en-US" dirty="0"/>
              <a:t>And most of the brothers, having become confident in the Lord by my imprisonment, are much more bold to speak the word without fear.</a:t>
            </a:r>
          </a:p>
          <a:p>
            <a:pPr marL="0" indent="0">
              <a:buNone/>
            </a:pPr>
            <a:endParaRPr lang="en-US" sz="1900" dirty="0"/>
          </a:p>
        </p:txBody>
      </p:sp>
    </p:spTree>
    <p:extLst>
      <p:ext uri="{BB962C8B-B14F-4D97-AF65-F5344CB8AC3E}">
        <p14:creationId xmlns:p14="http://schemas.microsoft.com/office/powerpoint/2010/main" val="282636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PAUL</a:t>
            </a:r>
            <a:r>
              <a:rPr lang="en-US" sz="4800" dirty="0"/>
              <a:t> &amp; SOCIAL DISTANCING</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Philippians 4:4-7   </a:t>
            </a:r>
            <a:r>
              <a:rPr lang="en-US" b="1" baseline="30000" dirty="0"/>
              <a:t>4 </a:t>
            </a:r>
            <a:r>
              <a:rPr lang="en-US" dirty="0"/>
              <a:t>Rejoice in the Lord always; again I will say, rejoice. </a:t>
            </a:r>
            <a:r>
              <a:rPr lang="en-US" b="1" baseline="30000" dirty="0"/>
              <a:t>5 </a:t>
            </a:r>
            <a:r>
              <a:rPr lang="en-US" dirty="0"/>
              <a:t>Let your reasonableness be known to everyone. The Lord is at hand; </a:t>
            </a:r>
            <a:r>
              <a:rPr lang="en-US" b="1" baseline="30000" dirty="0"/>
              <a:t>6 </a:t>
            </a:r>
            <a:r>
              <a:rPr lang="en-US" dirty="0"/>
              <a:t>do not be anxious about anything, but in everything by prayer and supplication with thanksgiving let your requests be made known to God. </a:t>
            </a:r>
            <a:r>
              <a:rPr lang="en-US" b="1" baseline="30000" dirty="0"/>
              <a:t>7 </a:t>
            </a:r>
            <a:r>
              <a:rPr lang="en-US" dirty="0"/>
              <a:t>And the peace of God, which surpasses all understanding, will guard your hearts and your minds in Christ Jesus.</a:t>
            </a:r>
          </a:p>
          <a:p>
            <a:pPr marL="0" indent="0">
              <a:buNone/>
            </a:pPr>
            <a:endParaRPr lang="en-US" sz="1900" dirty="0"/>
          </a:p>
        </p:txBody>
      </p:sp>
    </p:spTree>
    <p:extLst>
      <p:ext uri="{BB962C8B-B14F-4D97-AF65-F5344CB8AC3E}">
        <p14:creationId xmlns:p14="http://schemas.microsoft.com/office/powerpoint/2010/main" val="408854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PAUL</a:t>
            </a:r>
            <a:r>
              <a:rPr lang="en-US" sz="4800" dirty="0"/>
              <a:t> &amp; SOCIAL DISTANCING</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Philippians 1:18b-21   </a:t>
            </a:r>
            <a:r>
              <a:rPr lang="en-US" b="1" baseline="30000" dirty="0"/>
              <a:t>18b </a:t>
            </a:r>
            <a:r>
              <a:rPr lang="en-US" dirty="0"/>
              <a:t>Yes, and I will rejoice, </a:t>
            </a:r>
            <a:r>
              <a:rPr lang="en-US" b="1" baseline="30000" dirty="0"/>
              <a:t>19 </a:t>
            </a:r>
            <a:r>
              <a:rPr lang="en-US" dirty="0"/>
              <a:t>for I know that through your prayers and the help of the Spirit of Jesus Christ this will turn out for my deliverance, </a:t>
            </a:r>
            <a:r>
              <a:rPr lang="en-US" b="1" baseline="30000" dirty="0"/>
              <a:t>20 </a:t>
            </a:r>
            <a:r>
              <a:rPr lang="en-US" dirty="0"/>
              <a:t>as it is my eager expectation and hope that I will not be at all ashamed, but that with full courage now as always Christ will be honored in my body, whether by life or by death. </a:t>
            </a:r>
            <a:r>
              <a:rPr lang="en-US" b="1" baseline="30000" dirty="0"/>
              <a:t>21 </a:t>
            </a:r>
            <a:r>
              <a:rPr lang="en-US" dirty="0"/>
              <a:t>For to me to live is Christ, and to die is gain. </a:t>
            </a:r>
          </a:p>
          <a:p>
            <a:pPr marL="0" indent="0">
              <a:buNone/>
            </a:pPr>
            <a:endParaRPr lang="en-US" sz="1900" dirty="0"/>
          </a:p>
        </p:txBody>
      </p:sp>
    </p:spTree>
    <p:extLst>
      <p:ext uri="{BB962C8B-B14F-4D97-AF65-F5344CB8AC3E}">
        <p14:creationId xmlns:p14="http://schemas.microsoft.com/office/powerpoint/2010/main" val="216974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PAUL</a:t>
            </a:r>
            <a:r>
              <a:rPr lang="en-US" sz="4800" dirty="0"/>
              <a:t> &amp; SOCIAL DISTANCING</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Philippians 1:22-26   </a:t>
            </a:r>
            <a:r>
              <a:rPr lang="en-US" b="1" baseline="30000" dirty="0"/>
              <a:t>22 </a:t>
            </a:r>
            <a:r>
              <a:rPr lang="en-US" dirty="0"/>
              <a:t>If I am to live in the flesh, that means fruitful labor for me. Yet which I shall choose I cannot tell. </a:t>
            </a:r>
            <a:r>
              <a:rPr lang="en-US" b="1" baseline="30000" dirty="0"/>
              <a:t>23 </a:t>
            </a:r>
            <a:r>
              <a:rPr lang="en-US" dirty="0"/>
              <a:t>I am hard pressed between the two. My desire is to depart and be with Christ, for that is far better. </a:t>
            </a:r>
            <a:r>
              <a:rPr lang="en-US" b="1" baseline="30000" dirty="0"/>
              <a:t>24 </a:t>
            </a:r>
            <a:r>
              <a:rPr lang="en-US" dirty="0"/>
              <a:t>But to remain in the flesh is more necessary on your account. </a:t>
            </a:r>
            <a:r>
              <a:rPr lang="en-US" b="1" baseline="30000" dirty="0"/>
              <a:t>25 </a:t>
            </a:r>
            <a:r>
              <a:rPr lang="en-US" dirty="0"/>
              <a:t>Convinced of this, I know that I will remain and continue with you all, for your progress and joy in the faith, </a:t>
            </a:r>
            <a:r>
              <a:rPr lang="en-US" b="1" baseline="30000" dirty="0"/>
              <a:t>26 </a:t>
            </a:r>
            <a:r>
              <a:rPr lang="en-US" dirty="0"/>
              <a:t>so that in me you may have ample cause to glory in Christ Jesus, because of my coming to you again.</a:t>
            </a:r>
          </a:p>
          <a:p>
            <a:pPr marL="0" indent="0">
              <a:buNone/>
            </a:pPr>
            <a:endParaRPr lang="en-US" sz="1900" dirty="0"/>
          </a:p>
        </p:txBody>
      </p:sp>
    </p:spTree>
    <p:extLst>
      <p:ext uri="{BB962C8B-B14F-4D97-AF65-F5344CB8AC3E}">
        <p14:creationId xmlns:p14="http://schemas.microsoft.com/office/powerpoint/2010/main" val="19526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down a dirt road&#10;&#10;Description automatically generated">
            <a:extLst>
              <a:ext uri="{FF2B5EF4-FFF2-40B4-BE49-F238E27FC236}">
                <a16:creationId xmlns:a16="http://schemas.microsoft.com/office/drawing/2014/main" id="{B3D6D1BD-5701-4932-B0EB-C7D91FA11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501" y="0"/>
            <a:ext cx="12145004" cy="6858000"/>
          </a:xfrm>
          <a:prstGeom prst="rect">
            <a:avLst/>
          </a:prstGeom>
        </p:spPr>
      </p:pic>
    </p:spTree>
    <p:extLst>
      <p:ext uri="{BB962C8B-B14F-4D97-AF65-F5344CB8AC3E}">
        <p14:creationId xmlns:p14="http://schemas.microsoft.com/office/powerpoint/2010/main" val="320627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John 12:24</a:t>
            </a:r>
            <a:r>
              <a:rPr lang="en-US" dirty="0"/>
              <a:t>   Truly, truly, I say to you, unless a grain of wheat falls into the earth and dies, it remains alone; but if it dies, it bears much fruit.</a:t>
            </a:r>
          </a:p>
          <a:p>
            <a:pPr marL="0" indent="0">
              <a:buNone/>
            </a:pPr>
            <a:endParaRPr lang="en-US" sz="1900" dirty="0"/>
          </a:p>
        </p:txBody>
      </p:sp>
    </p:spTree>
    <p:extLst>
      <p:ext uri="{BB962C8B-B14F-4D97-AF65-F5344CB8AC3E}">
        <p14:creationId xmlns:p14="http://schemas.microsoft.com/office/powerpoint/2010/main" val="36789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100" dirty="0">
                <a:solidFill>
                  <a:srgbClr val="A1B53D"/>
                </a:solidFill>
                <a:latin typeface="Ubuntu" panose="020B0504030602030204" pitchFamily="34" charset="0"/>
              </a:rPr>
              <a:t>JESUS</a:t>
            </a:r>
            <a:r>
              <a:rPr lang="en-US" sz="5500" b="1" spc="-100" dirty="0">
                <a:solidFill>
                  <a:srgbClr val="5D7843"/>
                </a:solidFill>
                <a:latin typeface="Ubuntu" panose="020B0504030602030204" pitchFamily="34" charset="0"/>
              </a:rPr>
              <a:t> PAID IT ALL</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a:solidFill>
                  <a:srgbClr val="4A2919"/>
                </a:solidFill>
                <a:latin typeface="Baby Boston" panose="03000000000000000000" pitchFamily="66" charset="0"/>
              </a:rPr>
              <a:t>Alex Nifong Elvina M. Hall John Thomas Grape</a:t>
            </a:r>
            <a:r>
              <a:rPr lang="sv-SE" sz="1100" dirty="0">
                <a:solidFill>
                  <a:srgbClr val="4A2919"/>
                </a:solidFill>
                <a:latin typeface="Baby Boston" panose="03000000000000000000" pitchFamily="66" charset="0"/>
              </a:rPr>
              <a:t>. #4689508</a:t>
            </a:r>
          </a:p>
        </p:txBody>
      </p:sp>
    </p:spTree>
    <p:extLst>
      <p:ext uri="{BB962C8B-B14F-4D97-AF65-F5344CB8AC3E}">
        <p14:creationId xmlns:p14="http://schemas.microsoft.com/office/powerpoint/2010/main" val="2982065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I hear the Savior say,</a:t>
            </a:r>
          </a:p>
          <a:p>
            <a:pPr marL="0" indent="0">
              <a:buNone/>
            </a:pPr>
            <a:r>
              <a:rPr lang="en-US" dirty="0"/>
              <a:t>“Thy strength indeed is small</a:t>
            </a:r>
          </a:p>
          <a:p>
            <a:pPr marL="0" indent="0">
              <a:buNone/>
            </a:pPr>
            <a:r>
              <a:rPr lang="en-US" dirty="0"/>
              <a:t>Child of weakness, watch and pray</a:t>
            </a:r>
          </a:p>
          <a:p>
            <a:pPr marL="0" indent="0">
              <a:buNone/>
            </a:pPr>
            <a:r>
              <a:rPr lang="en-US" dirty="0"/>
              <a:t>Find in me thine all in all”</a:t>
            </a:r>
          </a:p>
          <a:p>
            <a:pPr marL="0" indent="0">
              <a:buNone/>
            </a:pPr>
            <a:endParaRPr lang="en-US" sz="1900" dirty="0"/>
          </a:p>
        </p:txBody>
      </p:sp>
    </p:spTree>
    <p:extLst>
      <p:ext uri="{BB962C8B-B14F-4D97-AF65-F5344CB8AC3E}">
        <p14:creationId xmlns:p14="http://schemas.microsoft.com/office/powerpoint/2010/main" val="169812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Jesus paid it all</a:t>
            </a:r>
          </a:p>
          <a:p>
            <a:pPr marL="0" indent="0">
              <a:buNone/>
            </a:pPr>
            <a:r>
              <a:rPr lang="en-US" dirty="0"/>
              <a:t>All to him I owe</a:t>
            </a:r>
          </a:p>
          <a:p>
            <a:pPr marL="0" indent="0">
              <a:buNone/>
            </a:pPr>
            <a:r>
              <a:rPr lang="en-US" dirty="0"/>
              <a:t>Sin had left a crimson stain</a:t>
            </a:r>
          </a:p>
          <a:p>
            <a:pPr marL="0" indent="0">
              <a:buNone/>
            </a:pPr>
            <a:r>
              <a:rPr lang="en-US" dirty="0"/>
              <a:t>He washed it white as snow</a:t>
            </a:r>
          </a:p>
          <a:p>
            <a:pPr marL="0" indent="0">
              <a:buNone/>
            </a:pPr>
            <a:endParaRPr lang="en-US" sz="1900" dirty="0"/>
          </a:p>
        </p:txBody>
      </p:sp>
    </p:spTree>
    <p:extLst>
      <p:ext uri="{BB962C8B-B14F-4D97-AF65-F5344CB8AC3E}">
        <p14:creationId xmlns:p14="http://schemas.microsoft.com/office/powerpoint/2010/main" val="50246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224288"/>
            <a:ext cx="8169215" cy="6126911"/>
          </a:xfrm>
        </p:spPr>
      </p:pic>
      <p:sp>
        <p:nvSpPr>
          <p:cNvPr id="3" name="TextBox 2">
            <a:extLst>
              <a:ext uri="{FF2B5EF4-FFF2-40B4-BE49-F238E27FC236}">
                <a16:creationId xmlns:a16="http://schemas.microsoft.com/office/drawing/2014/main" id="{9AE42732-BD83-46C7-B968-896876637D5D}"/>
              </a:ext>
            </a:extLst>
          </p:cNvPr>
          <p:cNvSpPr txBox="1"/>
          <p:nvPr/>
        </p:nvSpPr>
        <p:spPr>
          <a:xfrm rot="20969685">
            <a:off x="3308477" y="2809887"/>
            <a:ext cx="3293107" cy="1000274"/>
          </a:xfrm>
          <a:prstGeom prst="rect">
            <a:avLst/>
          </a:prstGeom>
          <a:noFill/>
        </p:spPr>
        <p:txBody>
          <a:bodyPr wrap="square" rtlCol="0">
            <a:spAutoFit/>
          </a:bodyPr>
          <a:lstStyle/>
          <a:p>
            <a:pPr>
              <a:defRPr/>
            </a:pPr>
            <a:r>
              <a:rPr lang="en-US" sz="3400" b="1" dirty="0">
                <a:solidFill>
                  <a:prstClr val="white"/>
                </a:solidFill>
                <a:latin typeface="Ubuntu" panose="020B0504030602030204" pitchFamily="34" charset="0"/>
              </a:rPr>
              <a:t>CELEBRATING</a:t>
            </a:r>
          </a:p>
          <a:p>
            <a:pPr>
              <a:defRPr/>
            </a:pPr>
            <a:r>
              <a:rPr lang="en-US" sz="2500" spc="-150" dirty="0">
                <a:solidFill>
                  <a:prstClr val="white"/>
                </a:solidFill>
                <a:latin typeface="Ubuntu" panose="020B0504030602030204" pitchFamily="34" charset="0"/>
              </a:rPr>
              <a:t>        </a:t>
            </a:r>
            <a:endParaRPr lang="en-US" sz="2300" spc="-150" dirty="0">
              <a:solidFill>
                <a:prstClr val="white"/>
              </a:solidFill>
              <a:latin typeface="Ubuntu" panose="020B0504030602030204" pitchFamily="34" charset="0"/>
            </a:endParaRPr>
          </a:p>
        </p:txBody>
      </p:sp>
      <p:pic>
        <p:nvPicPr>
          <p:cNvPr id="1026" name="Picture 2" descr="https://s3.amazonaws.com/peoplepng/wp-content/uploads/2018/04/06080906/Happy-Birthday-PNG-Celebration-1024x1024.png">
            <a:extLst>
              <a:ext uri="{FF2B5EF4-FFF2-40B4-BE49-F238E27FC236}">
                <a16:creationId xmlns:a16="http://schemas.microsoft.com/office/drawing/2014/main" id="{46C9DCA8-2FDA-475D-A710-57A55026256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297" b="38770" l="0" r="99805">
                        <a14:foregroundMark x1="66309" y1="8105" x2="35938" y2="6445"/>
                        <a14:foregroundMark x1="35938" y1="6445" x2="5566" y2="9570"/>
                        <a14:foregroundMark x1="5566" y1="9570" x2="4980" y2="15430"/>
                        <a14:foregroundMark x1="4980" y1="15430" x2="13379" y2="24219"/>
                        <a14:foregroundMark x1="13379" y1="24219" x2="18848" y2="24512"/>
                        <a14:foregroundMark x1="18848" y1="24512" x2="33984" y2="24023"/>
                        <a14:foregroundMark x1="43032" y1="24855" x2="47485" y2="25264"/>
                        <a14:foregroundMark x1="33984" y1="24023" x2="37555" y2="24351"/>
                        <a14:foregroundMark x1="60961" y1="24806" x2="83789" y2="22559"/>
                        <a14:foregroundMark x1="52051" y1="25684" x2="57842" y2="25114"/>
                        <a14:foregroundMark x1="83789" y1="22559" x2="95898" y2="18848"/>
                        <a14:foregroundMark x1="95898" y1="18848" x2="95020" y2="13281"/>
                        <a14:foregroundMark x1="95020" y1="13281" x2="61914" y2="8105"/>
                        <a14:foregroundMark x1="61914" y1="8105" x2="58301" y2="11914"/>
                        <a14:foregroundMark x1="58301" y1="11914" x2="65527" y2="9570"/>
                        <a14:foregroundMark x1="65527" y1="9570" x2="58887" y2="7031"/>
                        <a14:foregroundMark x1="58887" y1="7031" x2="48926" y2="6543"/>
                        <a14:foregroundMark x1="48926" y1="6543" x2="36621" y2="9375"/>
                        <a14:foregroundMark x1="36621" y1="9375" x2="33398" y2="13965"/>
                        <a14:foregroundMark x1="33398" y1="13965" x2="27246" y2="11719"/>
                        <a14:foregroundMark x1="27246" y1="11719" x2="20703" y2="14453"/>
                        <a14:foregroundMark x1="20703" y1="14453" x2="22949" y2="19238"/>
                        <a14:foregroundMark x1="22949" y1="19238" x2="30859" y2="17480"/>
                        <a14:foregroundMark x1="30859" y1="17480" x2="23438" y2="20898"/>
                        <a14:foregroundMark x1="23438" y1="20898" x2="18750" y2="24707"/>
                        <a14:foregroundMark x1="18750" y1="24707" x2="23340" y2="35352"/>
                        <a14:foregroundMark x1="23340" y1="35352" x2="24316" y2="29590"/>
                        <a14:foregroundMark x1="24316" y1="29590" x2="10840" y2="34180"/>
                        <a14:foregroundMark x1="10840" y1="34180" x2="17871" y2="34473"/>
                        <a14:foregroundMark x1="17871" y1="34473" x2="24512" y2="26758"/>
                        <a14:foregroundMark x1="24512" y1="26758" x2="11523" y2="26465"/>
                        <a14:foregroundMark x1="11523" y1="26465" x2="6250" y2="29492"/>
                        <a14:foregroundMark x1="6250" y1="29492" x2="19824" y2="26465"/>
                        <a14:foregroundMark x1="19824" y1="26465" x2="4980" y2="26660"/>
                        <a14:foregroundMark x1="4980" y1="26660" x2="2246" y2="31250"/>
                        <a14:foregroundMark x1="2246" y1="31250" x2="14941" y2="22461"/>
                        <a14:foregroundMark x1="14941" y1="22461" x2="10059" y2="18359"/>
                        <a14:foregroundMark x1="10059" y1="18359" x2="13867" y2="14258"/>
                        <a14:foregroundMark x1="13867" y1="14258" x2="18945" y2="16406"/>
                        <a14:foregroundMark x1="18945" y1="16406" x2="20508" y2="15820"/>
                        <a14:foregroundMark x1="86621" y1="26563" x2="82715" y2="32227"/>
                        <a14:foregroundMark x1="82715" y1="32227" x2="77734" y2="35156"/>
                        <a14:foregroundMark x1="77734" y1="35156" x2="83691" y2="32031"/>
                        <a14:foregroundMark x1="83691" y1="32031" x2="86719" y2="27344"/>
                        <a14:foregroundMark x1="86719" y1="27344" x2="81250" y2="26855"/>
                        <a14:foregroundMark x1="81250" y1="26855" x2="84180" y2="22461"/>
                        <a14:foregroundMark x1="84180" y1="22461" x2="77344" y2="22559"/>
                        <a14:foregroundMark x1="77344" y1="22559" x2="84082" y2="22070"/>
                        <a14:foregroundMark x1="84082" y1="22070" x2="87891" y2="17676"/>
                        <a14:foregroundMark x1="87891" y1="17676" x2="78906" y2="15625"/>
                        <a14:foregroundMark x1="78906" y1="15625" x2="69238" y2="16895"/>
                        <a14:foregroundMark x1="69238" y1="16895" x2="87598" y2="12402"/>
                        <a14:foregroundMark x1="87598" y1="12402" x2="92188" y2="9668"/>
                        <a14:foregroundMark x1="92188" y1="9668" x2="86719" y2="9375"/>
                        <a14:foregroundMark x1="86719" y1="9375" x2="94824" y2="8789"/>
                        <a14:foregroundMark x1="94824" y1="8789" x2="96484" y2="16797"/>
                        <a14:foregroundMark x1="98076" y1="19434" x2="99609" y2="21973"/>
                        <a14:foregroundMark x1="96484" y1="16797" x2="97192" y2="17969"/>
                        <a14:foregroundMark x1="99609" y1="21973" x2="96094" y2="29199"/>
                        <a14:foregroundMark x1="96094" y1="29199" x2="99121" y2="33789"/>
                        <a14:foregroundMark x1="99121" y1="33789" x2="91992" y2="37012"/>
                        <a14:foregroundMark x1="91992" y1="37012" x2="88281" y2="31055"/>
                        <a14:foregroundMark x1="88281" y1="31055" x2="94043" y2="27539"/>
                        <a14:foregroundMark x1="94043" y1="27539" x2="91699" y2="22461"/>
                        <a14:foregroundMark x1="91699" y1="22461" x2="78516" y2="17871"/>
                        <a14:foregroundMark x1="4980" y1="11230" x2="3613" y2="21777"/>
                        <a14:foregroundMark x1="97461" y1="20313" x2="98559" y2="19434"/>
                        <a14:foregroundMark x1="39355" y1="23242" x2="39160" y2="23828"/>
                        <a14:foregroundMark x1="38965" y1="23633" x2="39355" y2="23438"/>
                        <a14:foregroundMark x1="39258" y1="23047" x2="39063" y2="24316"/>
                        <a14:foregroundMark x1="42676" y1="22266" x2="31152" y2="21875"/>
                        <a14:foregroundMark x1="2344" y1="18359" x2="0" y2="17773"/>
                        <a14:foregroundMark x1="91406" y1="17578" x2="92676" y2="17285"/>
                        <a14:foregroundMark x1="86719" y1="7715" x2="85645" y2="7617"/>
                        <a14:foregroundMark x1="72656" y1="4785" x2="73926" y2="5762"/>
                        <a14:backgroundMark x1="39746" y1="25195" x2="39746" y2="25195"/>
                        <a14:backgroundMark x1="41504" y1="24707" x2="41504" y2="24707"/>
                        <a14:backgroundMark x1="57715" y1="23242" x2="57715" y2="23242"/>
                        <a14:backgroundMark x1="60449" y1="25684" x2="60449" y2="25684"/>
                        <a14:backgroundMark x1="60352" y1="25098" x2="60352" y2="25098"/>
                        <a14:backgroundMark x1="59570" y1="25195" x2="59570" y2="25195"/>
                        <a14:backgroundMark x1="60352" y1="24805" x2="58691" y2="25195"/>
                        <a14:backgroundMark x1="61133" y1="25098" x2="58008" y2="24707"/>
                        <a14:backgroundMark x1="60059" y1="25098" x2="57715" y2="24902"/>
                        <a14:backgroundMark x1="61035" y1="24902" x2="60938" y2="24609"/>
                        <a14:backgroundMark x1="39256" y1="24346" x2="38965" y2="25684"/>
                        <a14:backgroundMark x1="42773" y1="24414" x2="43162" y2="24467"/>
                        <a14:backgroundMark x1="54980" y1="17090" x2="54980" y2="17090"/>
                        <a14:backgroundMark x1="41602" y1="27539" x2="44629" y2="26758"/>
                        <a14:backgroundMark x1="47852" y1="26367" x2="51660" y2="26172"/>
                        <a14:backgroundMark x1="56738" y1="26855" x2="57129" y2="24121"/>
                        <a14:backgroundMark x1="51563" y1="27637" x2="47949" y2="26172"/>
                        <a14:backgroundMark x1="98926" y1="17969" x2="98926" y2="17969"/>
                        <a14:backgroundMark x1="98828" y1="18750" x2="98828" y2="18750"/>
                        <a14:backgroundMark x1="98438" y1="19434" x2="98438" y2="19434"/>
                        <a14:backgroundMark x1="99609" y1="18164" x2="98145" y2="19238"/>
                      </a14:backgroundRemoval>
                    </a14:imgEffect>
                  </a14:imgLayer>
                </a14:imgProps>
              </a:ext>
              <a:ext uri="{28A0092B-C50C-407E-A947-70E740481C1C}">
                <a14:useLocalDpi xmlns:a14="http://schemas.microsoft.com/office/drawing/2010/main" val="0"/>
              </a:ext>
            </a:extLst>
          </a:blip>
          <a:srcRect b="56877"/>
          <a:stretch/>
        </p:blipFill>
        <p:spPr bwMode="auto">
          <a:xfrm>
            <a:off x="-1" y="-568411"/>
            <a:ext cx="9144001" cy="4072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6BAE8-05D8-455D-A584-DF357B62D338}"/>
              </a:ext>
            </a:extLst>
          </p:cNvPr>
          <p:cNvSpPr txBox="1"/>
          <p:nvPr/>
        </p:nvSpPr>
        <p:spPr>
          <a:xfrm rot="20969685">
            <a:off x="3719684" y="3128596"/>
            <a:ext cx="3293107" cy="969496"/>
          </a:xfrm>
          <a:prstGeom prst="rect">
            <a:avLst/>
          </a:prstGeom>
          <a:noFill/>
        </p:spPr>
        <p:txBody>
          <a:bodyPr wrap="square" rtlCol="0">
            <a:spAutoFit/>
          </a:bodyPr>
          <a:lstStyle/>
          <a:p>
            <a:pPr>
              <a:defRPr/>
            </a:pPr>
            <a:r>
              <a:rPr lang="en-US" sz="3200" dirty="0">
                <a:solidFill>
                  <a:prstClr val="white"/>
                </a:solidFill>
                <a:latin typeface="Ubuntu" panose="020B0504030602030204" pitchFamily="34" charset="0"/>
              </a:rPr>
              <a:t>TWO YEARS</a:t>
            </a:r>
          </a:p>
          <a:p>
            <a:pPr>
              <a:defRPr/>
            </a:pPr>
            <a:r>
              <a:rPr lang="en-US" sz="2500" spc="-150" dirty="0">
                <a:solidFill>
                  <a:prstClr val="white"/>
                </a:solidFill>
                <a:latin typeface="Ubuntu" panose="020B0504030602030204" pitchFamily="34" charset="0"/>
              </a:rPr>
              <a:t>        </a:t>
            </a:r>
            <a:endParaRPr lang="en-US" sz="2300" spc="-150" dirty="0">
              <a:solidFill>
                <a:prstClr val="white"/>
              </a:solidFill>
              <a:latin typeface="Ubuntu" panose="020B0504030602030204" pitchFamily="34" charset="0"/>
            </a:endParaRPr>
          </a:p>
        </p:txBody>
      </p:sp>
      <p:sp>
        <p:nvSpPr>
          <p:cNvPr id="4" name="TextBox 3">
            <a:extLst>
              <a:ext uri="{FF2B5EF4-FFF2-40B4-BE49-F238E27FC236}">
                <a16:creationId xmlns:a16="http://schemas.microsoft.com/office/drawing/2014/main" id="{A6C9221A-C50B-4BD7-895F-B913E5296D55}"/>
              </a:ext>
            </a:extLst>
          </p:cNvPr>
          <p:cNvSpPr txBox="1"/>
          <p:nvPr/>
        </p:nvSpPr>
        <p:spPr>
          <a:xfrm>
            <a:off x="5485632" y="3805403"/>
            <a:ext cx="3414673" cy="584775"/>
          </a:xfrm>
          <a:prstGeom prst="rect">
            <a:avLst/>
          </a:prstGeom>
          <a:noFill/>
        </p:spPr>
        <p:txBody>
          <a:bodyPr wrap="square" rtlCol="0">
            <a:spAutoFit/>
          </a:bodyPr>
          <a:lstStyle/>
          <a:p>
            <a:r>
              <a:rPr lang="en-US" sz="3200" b="1" dirty="0">
                <a:solidFill>
                  <a:srgbClr val="17778F"/>
                </a:solidFill>
                <a:latin typeface="Ubuntu" panose="020B0504030602030204" pitchFamily="34" charset="0"/>
              </a:rPr>
              <a:t>NEXT SUNDAY!!!</a:t>
            </a:r>
            <a:endParaRPr lang="en-US" sz="3200" b="1" dirty="0">
              <a:solidFill>
                <a:srgbClr val="17778F"/>
              </a:solidFill>
              <a:latin typeface="Calibri" panose="020F0502020204030204"/>
            </a:endParaRPr>
          </a:p>
        </p:txBody>
      </p:sp>
    </p:spTree>
    <p:extLst>
      <p:ext uri="{BB962C8B-B14F-4D97-AF65-F5344CB8AC3E}">
        <p14:creationId xmlns:p14="http://schemas.microsoft.com/office/powerpoint/2010/main" val="5025621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Lord, now indeed I find</a:t>
            </a:r>
          </a:p>
          <a:p>
            <a:pPr marL="0" indent="0">
              <a:buNone/>
            </a:pPr>
            <a:r>
              <a:rPr lang="en-US" dirty="0"/>
              <a:t>Thy power and thine alone</a:t>
            </a:r>
          </a:p>
          <a:p>
            <a:pPr marL="0" indent="0">
              <a:buNone/>
            </a:pPr>
            <a:r>
              <a:rPr lang="en-US" dirty="0"/>
              <a:t>can change the leper's spots</a:t>
            </a:r>
          </a:p>
          <a:p>
            <a:pPr marL="0" indent="0">
              <a:buNone/>
            </a:pPr>
            <a:r>
              <a:rPr lang="en-US" dirty="0"/>
              <a:t>and melt the heart of stone</a:t>
            </a:r>
          </a:p>
          <a:p>
            <a:pPr marL="0" indent="0">
              <a:buNone/>
            </a:pPr>
            <a:endParaRPr lang="en-US" sz="1900" dirty="0"/>
          </a:p>
        </p:txBody>
      </p:sp>
    </p:spTree>
    <p:extLst>
      <p:ext uri="{BB962C8B-B14F-4D97-AF65-F5344CB8AC3E}">
        <p14:creationId xmlns:p14="http://schemas.microsoft.com/office/powerpoint/2010/main" val="363779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Jesus paid it all</a:t>
            </a:r>
          </a:p>
          <a:p>
            <a:pPr marL="0" indent="0">
              <a:buNone/>
            </a:pPr>
            <a:r>
              <a:rPr lang="en-US" dirty="0"/>
              <a:t>All to him I owe</a:t>
            </a:r>
          </a:p>
          <a:p>
            <a:pPr marL="0" indent="0">
              <a:buNone/>
            </a:pPr>
            <a:r>
              <a:rPr lang="en-US" dirty="0"/>
              <a:t>Sin had left a crimson stain</a:t>
            </a:r>
          </a:p>
          <a:p>
            <a:pPr marL="0" indent="0">
              <a:buNone/>
            </a:pPr>
            <a:r>
              <a:rPr lang="en-US" dirty="0"/>
              <a:t>He washed it white as snow</a:t>
            </a:r>
          </a:p>
          <a:p>
            <a:pPr marL="0" indent="0">
              <a:buNone/>
            </a:pPr>
            <a:endParaRPr lang="en-US" sz="1900" dirty="0"/>
          </a:p>
        </p:txBody>
      </p:sp>
    </p:spTree>
    <p:extLst>
      <p:ext uri="{BB962C8B-B14F-4D97-AF65-F5344CB8AC3E}">
        <p14:creationId xmlns:p14="http://schemas.microsoft.com/office/powerpoint/2010/main" val="356814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Oh praise the one who paid my debt</a:t>
            </a:r>
          </a:p>
          <a:p>
            <a:pPr marL="0" indent="0">
              <a:buNone/>
            </a:pPr>
            <a:r>
              <a:rPr lang="en-US" dirty="0"/>
              <a:t>and raised this life up from the dead</a:t>
            </a:r>
          </a:p>
          <a:p>
            <a:pPr marL="0" indent="0">
              <a:buNone/>
            </a:pPr>
            <a:endParaRPr lang="en-US" sz="400" dirty="0"/>
          </a:p>
          <a:p>
            <a:pPr marL="0" indent="0">
              <a:buNone/>
            </a:pPr>
            <a:r>
              <a:rPr lang="en-US" i="1" dirty="0"/>
              <a:t>(repeat)</a:t>
            </a:r>
          </a:p>
          <a:p>
            <a:pPr marL="0" indent="0">
              <a:buNone/>
            </a:pPr>
            <a:endParaRPr lang="en-US" sz="1900" dirty="0"/>
          </a:p>
        </p:txBody>
      </p:sp>
    </p:spTree>
    <p:extLst>
      <p:ext uri="{BB962C8B-B14F-4D97-AF65-F5344CB8AC3E}">
        <p14:creationId xmlns:p14="http://schemas.microsoft.com/office/powerpoint/2010/main" val="394605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And when before the throne</a:t>
            </a:r>
          </a:p>
          <a:p>
            <a:pPr marL="0" indent="0">
              <a:buNone/>
            </a:pPr>
            <a:r>
              <a:rPr lang="en-US" dirty="0"/>
              <a:t>I stand in Him complete</a:t>
            </a:r>
          </a:p>
          <a:p>
            <a:pPr marL="0" indent="0">
              <a:buNone/>
            </a:pPr>
            <a:r>
              <a:rPr lang="en-US" dirty="0"/>
              <a:t>“Jesus died, my soul to save!”,</a:t>
            </a:r>
          </a:p>
          <a:p>
            <a:pPr marL="0" indent="0">
              <a:buNone/>
            </a:pPr>
            <a:r>
              <a:rPr lang="en-US" dirty="0"/>
              <a:t>My lips shall still repeat</a:t>
            </a:r>
          </a:p>
          <a:p>
            <a:pPr marL="0" indent="0">
              <a:buNone/>
            </a:pPr>
            <a:endParaRPr lang="en-US" sz="1900" dirty="0"/>
          </a:p>
        </p:txBody>
      </p:sp>
    </p:spTree>
    <p:extLst>
      <p:ext uri="{BB962C8B-B14F-4D97-AF65-F5344CB8AC3E}">
        <p14:creationId xmlns:p14="http://schemas.microsoft.com/office/powerpoint/2010/main" val="3901497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JESUS</a:t>
            </a:r>
            <a:r>
              <a:rPr lang="en-US" sz="5500" dirty="0"/>
              <a:t> PAID IT ALL</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Jesus paid it all</a:t>
            </a:r>
          </a:p>
          <a:p>
            <a:pPr marL="0" indent="0">
              <a:buNone/>
            </a:pPr>
            <a:r>
              <a:rPr lang="en-US" dirty="0"/>
              <a:t>All to him I owe</a:t>
            </a:r>
          </a:p>
          <a:p>
            <a:pPr marL="0" indent="0">
              <a:buNone/>
            </a:pPr>
            <a:r>
              <a:rPr lang="en-US" dirty="0"/>
              <a:t>Sin had left a crimson stain</a:t>
            </a:r>
          </a:p>
          <a:p>
            <a:pPr marL="0" indent="0">
              <a:buNone/>
            </a:pPr>
            <a:r>
              <a:rPr lang="en-US" dirty="0"/>
              <a:t>He washed it white as snow</a:t>
            </a:r>
          </a:p>
          <a:p>
            <a:pPr marL="0" indent="0">
              <a:buNone/>
            </a:pPr>
            <a:endParaRPr lang="en-US" sz="400" dirty="0"/>
          </a:p>
          <a:p>
            <a:pPr marL="0" indent="0">
              <a:buNone/>
            </a:pPr>
            <a:r>
              <a:rPr lang="en-US" dirty="0"/>
              <a:t>Sin had left a crimson stain</a:t>
            </a:r>
          </a:p>
          <a:p>
            <a:pPr marL="0" indent="0">
              <a:buNone/>
            </a:pPr>
            <a:r>
              <a:rPr lang="en-US" dirty="0"/>
              <a:t>He washed it white as snow</a:t>
            </a:r>
          </a:p>
          <a:p>
            <a:pPr marL="0" indent="0">
              <a:buNone/>
            </a:pPr>
            <a:endParaRPr lang="en-US" dirty="0"/>
          </a:p>
          <a:p>
            <a:pPr marL="0" indent="0">
              <a:buNone/>
            </a:pPr>
            <a:endParaRPr lang="en-US" sz="1900" dirty="0"/>
          </a:p>
        </p:txBody>
      </p:sp>
    </p:spTree>
    <p:extLst>
      <p:ext uri="{BB962C8B-B14F-4D97-AF65-F5344CB8AC3E}">
        <p14:creationId xmlns:p14="http://schemas.microsoft.com/office/powerpoint/2010/main" val="3255644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134081" y="3429970"/>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10" name="Picture 9" descr="A picture containing drawing&#10;&#10;Description automatically generated">
            <a:extLst>
              <a:ext uri="{FF2B5EF4-FFF2-40B4-BE49-F238E27FC236}">
                <a16:creationId xmlns:a16="http://schemas.microsoft.com/office/drawing/2014/main" id="{1052243B-744B-443C-9C77-361AB9A24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910" y="3483424"/>
            <a:ext cx="789271" cy="714103"/>
          </a:xfrm>
          <a:prstGeom prst="rect">
            <a:avLst/>
          </a:prstGeom>
        </p:spPr>
      </p:pic>
      <p:sp>
        <p:nvSpPr>
          <p:cNvPr id="9" name="Subtitle 2">
            <a:extLst>
              <a:ext uri="{FF2B5EF4-FFF2-40B4-BE49-F238E27FC236}">
                <a16:creationId xmlns:a16="http://schemas.microsoft.com/office/drawing/2014/main" id="{E7CAA9A0-18C5-4620-B908-666191F2C292}"/>
              </a:ext>
            </a:extLst>
          </p:cNvPr>
          <p:cNvSpPr txBox="1">
            <a:spLocks/>
          </p:cNvSpPr>
          <p:nvPr/>
        </p:nvSpPr>
        <p:spPr>
          <a:xfrm>
            <a:off x="3176209" y="422638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00" spc="250" dirty="0">
                <a:solidFill>
                  <a:srgbClr val="4A2919"/>
                </a:solidFill>
                <a:latin typeface="Baby Boston" panose="03000000000000000000" pitchFamily="66" charset="0"/>
              </a:rPr>
              <a:t>PHYSICAL RESURRECTION &amp;</a:t>
            </a:r>
          </a:p>
          <a:p>
            <a:pPr marL="0" indent="0">
              <a:buNone/>
              <a:defRPr/>
            </a:pPr>
            <a:r>
              <a:rPr lang="en-US" sz="2100" spc="100" dirty="0">
                <a:solidFill>
                  <a:srgbClr val="4A2919"/>
                </a:solidFill>
                <a:latin typeface="Baby Boston" panose="03000000000000000000" pitchFamily="66" charset="0"/>
              </a:rPr>
              <a:t>NO MORE SOCIAL DISTANCING</a:t>
            </a:r>
          </a:p>
        </p:txBody>
      </p:sp>
    </p:spTree>
    <p:extLst>
      <p:ext uri="{BB962C8B-B14F-4D97-AF65-F5344CB8AC3E}">
        <p14:creationId xmlns:p14="http://schemas.microsoft.com/office/powerpoint/2010/main" val="4163717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Romans 8:22-25</a:t>
            </a:r>
            <a:r>
              <a:rPr lang="en-US" dirty="0"/>
              <a:t>   </a:t>
            </a:r>
            <a:r>
              <a:rPr lang="en-US" b="1" baseline="30000" dirty="0"/>
              <a:t>22 </a:t>
            </a:r>
            <a:r>
              <a:rPr lang="en-US" dirty="0"/>
              <a:t>For we know that the whole creation has been groaning together in the pains of childbirth until now. </a:t>
            </a:r>
            <a:r>
              <a:rPr lang="en-US" b="1" baseline="30000" dirty="0"/>
              <a:t>23 </a:t>
            </a:r>
            <a:r>
              <a:rPr lang="en-US" dirty="0"/>
              <a:t>And not only the creation, but we ourselves, who have the </a:t>
            </a:r>
            <a:r>
              <a:rPr lang="en-US" dirty="0" err="1"/>
              <a:t>firstfruits</a:t>
            </a:r>
            <a:r>
              <a:rPr lang="en-US" dirty="0"/>
              <a:t> of the Spirit, groan inwardly as we wait eagerly for adoption as sons, the redemption of our bodies. </a:t>
            </a:r>
            <a:r>
              <a:rPr lang="en-US" b="1" baseline="30000" dirty="0"/>
              <a:t>24 </a:t>
            </a:r>
            <a:r>
              <a:rPr lang="en-US" dirty="0"/>
              <a:t>For in this hope we were saved. Now hope that is seen is not hope. For who hopes for what he sees? </a:t>
            </a:r>
            <a:r>
              <a:rPr lang="en-US" b="1" baseline="30000" dirty="0"/>
              <a:t>25 </a:t>
            </a:r>
            <a:r>
              <a:rPr lang="en-US" dirty="0"/>
              <a:t>But if we hope for what we do not see, we wait for it with patience.</a:t>
            </a:r>
          </a:p>
          <a:p>
            <a:pPr marL="0" indent="0">
              <a:buNone/>
            </a:pPr>
            <a:endParaRPr lang="en-US" sz="1900" dirty="0"/>
          </a:p>
        </p:txBody>
      </p:sp>
    </p:spTree>
    <p:extLst>
      <p:ext uri="{BB962C8B-B14F-4D97-AF65-F5344CB8AC3E}">
        <p14:creationId xmlns:p14="http://schemas.microsoft.com/office/powerpoint/2010/main" val="2500937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Luke 13:18-19</a:t>
            </a:r>
            <a:r>
              <a:rPr lang="en-US" dirty="0"/>
              <a:t>   </a:t>
            </a:r>
            <a:r>
              <a:rPr lang="en-US" b="1" baseline="30000" dirty="0"/>
              <a:t>18 </a:t>
            </a:r>
            <a:r>
              <a:rPr lang="en-US" dirty="0"/>
              <a:t>He said therefore, “What is the kingdom of God like? And to what shall I compare it? </a:t>
            </a:r>
            <a:r>
              <a:rPr lang="en-US" b="1" baseline="30000" dirty="0"/>
              <a:t>19 </a:t>
            </a:r>
            <a:r>
              <a:rPr lang="en-US" dirty="0"/>
              <a:t>It is like a grain of mustard seed that a man took and sowed in his garden, and it grew and became a tree, and the birds of the air made nests in its branches.”</a:t>
            </a:r>
          </a:p>
          <a:p>
            <a:pPr marL="0" indent="0">
              <a:buNone/>
            </a:pPr>
            <a:endParaRPr lang="en-US" sz="1900" dirty="0"/>
          </a:p>
        </p:txBody>
      </p:sp>
    </p:spTree>
    <p:extLst>
      <p:ext uri="{BB962C8B-B14F-4D97-AF65-F5344CB8AC3E}">
        <p14:creationId xmlns:p14="http://schemas.microsoft.com/office/powerpoint/2010/main" val="822933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63860BAE-8222-469B-A9D5-7B5A6EF53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10972800" cy="6858000"/>
          </a:xfrm>
          <a:prstGeom prst="rect">
            <a:avLst/>
          </a:prstGeom>
        </p:spPr>
      </p:pic>
    </p:spTree>
    <p:extLst>
      <p:ext uri="{BB962C8B-B14F-4D97-AF65-F5344CB8AC3E}">
        <p14:creationId xmlns:p14="http://schemas.microsoft.com/office/powerpoint/2010/main" val="2693628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1 Corinthians 15:42-44   </a:t>
            </a:r>
            <a:r>
              <a:rPr lang="en-US" b="1" baseline="30000" dirty="0"/>
              <a:t>42 </a:t>
            </a:r>
            <a:r>
              <a:rPr lang="en-US" dirty="0"/>
              <a:t>So is it with the resurrection of the dead. What is sown is perishable; what is raised is imperishable. </a:t>
            </a:r>
            <a:r>
              <a:rPr lang="en-US" b="1" baseline="30000" dirty="0"/>
              <a:t>43 </a:t>
            </a:r>
            <a:r>
              <a:rPr lang="en-US" dirty="0"/>
              <a:t>It is sown in dishonor; it is raised in glory. It is sown in weakness; it is raised in power. </a:t>
            </a:r>
            <a:r>
              <a:rPr lang="en-US" b="1" baseline="30000" dirty="0"/>
              <a:t>44 </a:t>
            </a:r>
            <a:r>
              <a:rPr lang="en-US" dirty="0"/>
              <a:t>It is sown a natural body; it is raised a spiritual body. If there is a natural body, there is also a </a:t>
            </a:r>
            <a:r>
              <a:rPr lang="en-US"/>
              <a:t>spiritual body.</a:t>
            </a:r>
            <a:endParaRPr lang="en-US" sz="1900" dirty="0"/>
          </a:p>
        </p:txBody>
      </p:sp>
    </p:spTree>
    <p:extLst>
      <p:ext uri="{BB962C8B-B14F-4D97-AF65-F5344CB8AC3E}">
        <p14:creationId xmlns:p14="http://schemas.microsoft.com/office/powerpoint/2010/main" val="341316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dirty="0">
                <a:solidFill>
                  <a:srgbClr val="A1B53D"/>
                </a:solidFill>
                <a:latin typeface="Ubuntu" panose="020B0504030602030204" pitchFamily="34" charset="0"/>
              </a:rPr>
              <a:t>KINGS</a:t>
            </a:r>
            <a:r>
              <a:rPr lang="en-US" sz="5500" b="1" dirty="0">
                <a:solidFill>
                  <a:srgbClr val="5D7843"/>
                </a:solidFill>
                <a:latin typeface="Ubuntu" panose="020B0504030602030204" pitchFamily="34" charset="0"/>
              </a:rPr>
              <a:t> OF KINGS</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1100" dirty="0">
                <a:solidFill>
                  <a:srgbClr val="4A2919"/>
                </a:solidFill>
                <a:latin typeface="Baby Boston" panose="03000000000000000000" pitchFamily="66" charset="0"/>
              </a:rPr>
              <a:t>Brooke Ligertwood, Jason Ingram, Scott Ligertwood. #7127647</a:t>
            </a:r>
          </a:p>
        </p:txBody>
      </p:sp>
    </p:spTree>
    <p:extLst>
      <p:ext uri="{BB962C8B-B14F-4D97-AF65-F5344CB8AC3E}">
        <p14:creationId xmlns:p14="http://schemas.microsoft.com/office/powerpoint/2010/main" val="305079945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2 Corinthians 4:16-18   </a:t>
            </a:r>
            <a:r>
              <a:rPr lang="en-US" b="1" baseline="30000" dirty="0"/>
              <a:t>16 </a:t>
            </a:r>
            <a:r>
              <a:rPr lang="en-US" dirty="0"/>
              <a:t>So we do not lose heart. Though our outer self is wasting away, our inner self is being renewed day by day. </a:t>
            </a:r>
            <a:r>
              <a:rPr lang="en-US" b="1" baseline="30000" dirty="0"/>
              <a:t>17 </a:t>
            </a:r>
            <a:r>
              <a:rPr lang="en-US" dirty="0"/>
              <a:t>For this light momentary affliction is preparing for us an eternal weight of glory beyond all comparison, </a:t>
            </a:r>
            <a:r>
              <a:rPr lang="en-US" b="1" baseline="30000" dirty="0"/>
              <a:t>18 </a:t>
            </a:r>
            <a:r>
              <a:rPr lang="en-US" dirty="0"/>
              <a:t>as we look not to the things that are seen but to the things that are unseen. For the things that are seen are transient, but the things that are unseen are eternal.</a:t>
            </a:r>
          </a:p>
          <a:p>
            <a:pPr marL="0" indent="0">
              <a:buNone/>
            </a:pPr>
            <a:endParaRPr lang="en-US" sz="1900" dirty="0"/>
          </a:p>
        </p:txBody>
      </p:sp>
    </p:spTree>
    <p:extLst>
      <p:ext uri="{BB962C8B-B14F-4D97-AF65-F5344CB8AC3E}">
        <p14:creationId xmlns:p14="http://schemas.microsoft.com/office/powerpoint/2010/main" val="1247463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ield, large&#10;&#10;Description automatically generated">
            <a:extLst>
              <a:ext uri="{FF2B5EF4-FFF2-40B4-BE49-F238E27FC236}">
                <a16:creationId xmlns:a16="http://schemas.microsoft.com/office/drawing/2014/main" id="{6BBACA59-53EA-455F-BCBB-91CBFF132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Tree>
    <p:extLst>
      <p:ext uri="{BB962C8B-B14F-4D97-AF65-F5344CB8AC3E}">
        <p14:creationId xmlns:p14="http://schemas.microsoft.com/office/powerpoint/2010/main" val="3633566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RESURRECTION</a:t>
            </a:r>
            <a:r>
              <a:rPr lang="en-US" sz="4800" dirty="0"/>
              <a:t> RESOURCES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lvl="0"/>
            <a:r>
              <a:rPr lang="en-US" i="1" dirty="0"/>
              <a:t>Discovering God: Exploring the Possibilities of Faith </a:t>
            </a:r>
            <a:r>
              <a:rPr lang="en-US" dirty="0"/>
              <a:t>by Dennis McCallum</a:t>
            </a:r>
          </a:p>
          <a:p>
            <a:pPr lvl="0"/>
            <a:r>
              <a:rPr lang="en-US" i="1" dirty="0"/>
              <a:t>The Case for Easter: A Journalist Investigates Evidence for the Resurrection</a:t>
            </a:r>
            <a:r>
              <a:rPr lang="en-US" dirty="0"/>
              <a:t> by Lee Strobel </a:t>
            </a:r>
          </a:p>
          <a:p>
            <a:pPr lvl="0"/>
            <a:r>
              <a:rPr lang="en-US" i="1" dirty="0"/>
              <a:t>The Case for the Resurrection </a:t>
            </a:r>
            <a:r>
              <a:rPr lang="en-US" dirty="0"/>
              <a:t>by Gary Habermas and Mike </a:t>
            </a:r>
            <a:r>
              <a:rPr lang="en-US" dirty="0" err="1"/>
              <a:t>Licona</a:t>
            </a:r>
            <a:endParaRPr lang="en-US" dirty="0"/>
          </a:p>
          <a:p>
            <a:pPr marL="0" indent="0">
              <a:buNone/>
            </a:pPr>
            <a:endParaRPr lang="en-US" sz="1900" dirty="0"/>
          </a:p>
        </p:txBody>
      </p:sp>
    </p:spTree>
    <p:extLst>
      <p:ext uri="{BB962C8B-B14F-4D97-AF65-F5344CB8AC3E}">
        <p14:creationId xmlns:p14="http://schemas.microsoft.com/office/powerpoint/2010/main" val="54962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Jeremiah 17:7-8</a:t>
            </a:r>
            <a:r>
              <a:rPr lang="en-US" dirty="0"/>
              <a:t>   </a:t>
            </a:r>
            <a:r>
              <a:rPr lang="en-US" b="1" baseline="30000" dirty="0"/>
              <a:t>7 </a:t>
            </a:r>
            <a:r>
              <a:rPr lang="en-US" dirty="0"/>
              <a:t>“Blessed is the person who trusts in the </a:t>
            </a:r>
            <a:r>
              <a:rPr lang="en-US" cap="small" dirty="0"/>
              <a:t>Lord</a:t>
            </a:r>
            <a:r>
              <a:rPr lang="en-US" dirty="0"/>
              <a:t>, whose trust is the </a:t>
            </a:r>
            <a:r>
              <a:rPr lang="en-US" cap="small" dirty="0"/>
              <a:t>Lord</a:t>
            </a:r>
            <a:r>
              <a:rPr lang="en-US" dirty="0"/>
              <a:t>. </a:t>
            </a:r>
            <a:r>
              <a:rPr lang="en-US" b="1" baseline="30000" dirty="0"/>
              <a:t>8 </a:t>
            </a:r>
            <a:r>
              <a:rPr lang="en-US" dirty="0"/>
              <a:t>He or she is like a tree planted by water, that sends out its roots by the stream, and does not fear when heat comes, for its leaves remain green, and is not anxious in the year of drought, for it does not cease to bear fruit.”</a:t>
            </a:r>
          </a:p>
          <a:p>
            <a:pPr marL="0" indent="0">
              <a:buNone/>
            </a:pPr>
            <a:endParaRPr lang="en-US" sz="1900" dirty="0"/>
          </a:p>
        </p:txBody>
      </p:sp>
    </p:spTree>
    <p:extLst>
      <p:ext uri="{BB962C8B-B14F-4D97-AF65-F5344CB8AC3E}">
        <p14:creationId xmlns:p14="http://schemas.microsoft.com/office/powerpoint/2010/main" val="925274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1 Corinthians 9:25-27   </a:t>
            </a:r>
            <a:r>
              <a:rPr lang="en-US" b="1" baseline="30000" dirty="0"/>
              <a:t>25 </a:t>
            </a:r>
            <a:r>
              <a:rPr lang="en-US" dirty="0"/>
              <a:t>Every athlete exercises self-control in all things. They do it to receive a perishable wreath, but we an imperishable. </a:t>
            </a:r>
            <a:r>
              <a:rPr lang="en-US" b="1" baseline="30000" dirty="0"/>
              <a:t>26 </a:t>
            </a:r>
            <a:r>
              <a:rPr lang="en-US" dirty="0"/>
              <a:t>So I do not run aimlessly; I do not box as one beating the air. </a:t>
            </a:r>
            <a:r>
              <a:rPr lang="en-US" b="1" baseline="30000" dirty="0"/>
              <a:t>27 </a:t>
            </a:r>
            <a:r>
              <a:rPr lang="en-US" dirty="0"/>
              <a:t>But I discipline my body and keep it under control, lest after preaching to others I myself should be disqualified.</a:t>
            </a:r>
          </a:p>
          <a:p>
            <a:pPr marL="0" indent="0">
              <a:buNone/>
            </a:pPr>
            <a:endParaRPr lang="en-US" sz="1900" dirty="0"/>
          </a:p>
        </p:txBody>
      </p:sp>
    </p:spTree>
    <p:extLst>
      <p:ext uri="{BB962C8B-B14F-4D97-AF65-F5344CB8AC3E}">
        <p14:creationId xmlns:p14="http://schemas.microsoft.com/office/powerpoint/2010/main" val="3534324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4800" dirty="0">
                <a:solidFill>
                  <a:srgbClr val="A1B53D"/>
                </a:solidFill>
              </a:rPr>
              <a:t>SEED</a:t>
            </a:r>
            <a:r>
              <a:rPr lang="en-US" sz="4800" dirty="0"/>
              <a:t> &amp; RESURRECTION</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b="1" dirty="0"/>
              <a:t>1 Corinthians 9:25-27   </a:t>
            </a:r>
            <a:r>
              <a:rPr lang="en-US" b="1" baseline="30000" dirty="0"/>
              <a:t>25 </a:t>
            </a:r>
            <a:r>
              <a:rPr lang="en-US" dirty="0"/>
              <a:t>Every athlete exercises self-control in all things. They do it to receive a perishable wreath, but we an imperishable. </a:t>
            </a:r>
            <a:r>
              <a:rPr lang="en-US" b="1" baseline="30000" dirty="0"/>
              <a:t>26 </a:t>
            </a:r>
            <a:r>
              <a:rPr lang="en-US" dirty="0"/>
              <a:t>So I do not run aimlessly; I do not box as one beating the air. </a:t>
            </a:r>
            <a:r>
              <a:rPr lang="en-US" b="1" baseline="30000" dirty="0"/>
              <a:t>27 </a:t>
            </a:r>
            <a:r>
              <a:rPr lang="en-US" dirty="0"/>
              <a:t>But I discipline my body and keep it under control, lest after preaching to others I myself should be disqualified.</a:t>
            </a:r>
          </a:p>
          <a:p>
            <a:pPr marL="0" indent="0">
              <a:buNone/>
            </a:pPr>
            <a:endParaRPr lang="en-US" sz="1900" dirty="0"/>
          </a:p>
          <a:p>
            <a:pPr marL="0" indent="0">
              <a:buNone/>
            </a:pPr>
            <a:endParaRPr lang="en-US" sz="1900" dirty="0"/>
          </a:p>
          <a:p>
            <a:pPr marL="0" indent="0" algn="ctr">
              <a:buNone/>
            </a:pPr>
            <a:r>
              <a:rPr lang="en-US" sz="3200" dirty="0">
                <a:solidFill>
                  <a:srgbClr val="4A2919"/>
                </a:solidFill>
                <a:latin typeface="Baby Boston" panose="03000000000000000000" pitchFamily="66" charset="0"/>
              </a:rPr>
              <a:t>What’s your next intentional step this Easter during the COVID-19 era?</a:t>
            </a:r>
          </a:p>
          <a:p>
            <a:pPr marL="0" indent="0">
              <a:buNone/>
            </a:pPr>
            <a:endParaRPr lang="en-US" sz="1900" dirty="0"/>
          </a:p>
        </p:txBody>
      </p:sp>
    </p:spTree>
    <p:extLst>
      <p:ext uri="{BB962C8B-B14F-4D97-AF65-F5344CB8AC3E}">
        <p14:creationId xmlns:p14="http://schemas.microsoft.com/office/powerpoint/2010/main" val="366735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150" dirty="0">
                <a:solidFill>
                  <a:srgbClr val="A1B53D"/>
                </a:solidFill>
                <a:latin typeface="Ubuntu" panose="020B0504030602030204" pitchFamily="34" charset="0"/>
              </a:rPr>
              <a:t>BECAUSE</a:t>
            </a:r>
            <a:r>
              <a:rPr lang="en-US" sz="5500" b="1" spc="-150" dirty="0">
                <a:solidFill>
                  <a:srgbClr val="5D7843"/>
                </a:solidFill>
                <a:latin typeface="Ubuntu" panose="020B0504030602030204" pitchFamily="34" charset="0"/>
              </a:rPr>
              <a:t> HE LIVES</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a:solidFill>
                  <a:srgbClr val="4A2919"/>
                </a:solidFill>
                <a:latin typeface="Baby Boston" panose="03000000000000000000" pitchFamily="66" charset="0"/>
              </a:rPr>
              <a:t>Gloria Gaither William J. Gaither</a:t>
            </a:r>
            <a:r>
              <a:rPr lang="sv-SE" sz="1100" dirty="0">
                <a:solidFill>
                  <a:srgbClr val="4A2919"/>
                </a:solidFill>
                <a:latin typeface="Baby Boston" panose="03000000000000000000" pitchFamily="66" charset="0"/>
              </a:rPr>
              <a:t>. #16880</a:t>
            </a:r>
          </a:p>
        </p:txBody>
      </p:sp>
    </p:spTree>
    <p:extLst>
      <p:ext uri="{BB962C8B-B14F-4D97-AF65-F5344CB8AC3E}">
        <p14:creationId xmlns:p14="http://schemas.microsoft.com/office/powerpoint/2010/main" val="1879739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BECAUSE</a:t>
            </a:r>
            <a:r>
              <a:rPr lang="en-US" sz="5500" dirty="0"/>
              <a:t> HE LIVES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God sent His son, they called Him, Jesus; </a:t>
            </a:r>
          </a:p>
          <a:p>
            <a:pPr marL="0" indent="0">
              <a:buNone/>
            </a:pPr>
            <a:r>
              <a:rPr lang="en-US" dirty="0"/>
              <a:t>He came to love, heal and forgive; </a:t>
            </a:r>
          </a:p>
          <a:p>
            <a:pPr marL="0" indent="0">
              <a:buNone/>
            </a:pPr>
            <a:r>
              <a:rPr lang="en-US" dirty="0"/>
              <a:t>He lived and died to buy my pardon, </a:t>
            </a:r>
          </a:p>
          <a:p>
            <a:pPr marL="0" indent="0">
              <a:buNone/>
            </a:pPr>
            <a:r>
              <a:rPr lang="en-US" dirty="0"/>
              <a:t>An empty grave is there to prove my Savior lives! </a:t>
            </a:r>
            <a:endParaRPr lang="en-US" sz="1900" dirty="0"/>
          </a:p>
        </p:txBody>
      </p:sp>
    </p:spTree>
    <p:extLst>
      <p:ext uri="{BB962C8B-B14F-4D97-AF65-F5344CB8AC3E}">
        <p14:creationId xmlns:p14="http://schemas.microsoft.com/office/powerpoint/2010/main" val="3365911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BECAUSE</a:t>
            </a:r>
            <a:r>
              <a:rPr lang="en-US" sz="5500" dirty="0"/>
              <a:t> HE LIVES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Because He lives, I can face tomorrow,</a:t>
            </a:r>
          </a:p>
          <a:p>
            <a:pPr marL="0" indent="0">
              <a:buNone/>
            </a:pPr>
            <a:r>
              <a:rPr lang="en-US" dirty="0"/>
              <a:t>Because He lives, all fear is gone; </a:t>
            </a:r>
          </a:p>
          <a:p>
            <a:pPr marL="0" indent="0">
              <a:buNone/>
            </a:pPr>
            <a:r>
              <a:rPr lang="en-US" dirty="0"/>
              <a:t>Because I know   He holds the future, </a:t>
            </a:r>
          </a:p>
          <a:p>
            <a:pPr marL="0" indent="0">
              <a:buNone/>
            </a:pPr>
            <a:r>
              <a:rPr lang="en-US" dirty="0"/>
              <a:t>And life is worth the living,  </a:t>
            </a:r>
          </a:p>
          <a:p>
            <a:pPr marL="0" indent="0">
              <a:buNone/>
            </a:pPr>
            <a:r>
              <a:rPr lang="en-US" dirty="0"/>
              <a:t>Just because He lives!</a:t>
            </a:r>
          </a:p>
        </p:txBody>
      </p:sp>
    </p:spTree>
    <p:extLst>
      <p:ext uri="{BB962C8B-B14F-4D97-AF65-F5344CB8AC3E}">
        <p14:creationId xmlns:p14="http://schemas.microsoft.com/office/powerpoint/2010/main" val="1830497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BECAUSE</a:t>
            </a:r>
            <a:r>
              <a:rPr lang="en-US" sz="5500" dirty="0"/>
              <a:t> HE LIVES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And then one day, I'll cross the river,</a:t>
            </a:r>
          </a:p>
          <a:p>
            <a:pPr marL="0" indent="0">
              <a:buNone/>
            </a:pPr>
            <a:r>
              <a:rPr lang="en-US" dirty="0"/>
              <a:t>I'll fight life's final war with pain;</a:t>
            </a:r>
          </a:p>
          <a:p>
            <a:pPr marL="0" indent="0">
              <a:buNone/>
            </a:pPr>
            <a:r>
              <a:rPr lang="en-US" dirty="0"/>
              <a:t>And then, as death gives way to victory,</a:t>
            </a:r>
          </a:p>
          <a:p>
            <a:pPr marL="0" indent="0">
              <a:buNone/>
            </a:pPr>
            <a:r>
              <a:rPr lang="en-US" dirty="0"/>
              <a:t>I'll see the lights of glory and I'll know He lives! </a:t>
            </a:r>
          </a:p>
        </p:txBody>
      </p:sp>
    </p:spTree>
    <p:extLst>
      <p:ext uri="{BB962C8B-B14F-4D97-AF65-F5344CB8AC3E}">
        <p14:creationId xmlns:p14="http://schemas.microsoft.com/office/powerpoint/2010/main" val="327187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In the darkness we were waiting</a:t>
            </a:r>
          </a:p>
          <a:p>
            <a:pPr marL="0" indent="0">
              <a:buNone/>
            </a:pPr>
            <a:r>
              <a:rPr lang="en-US" dirty="0"/>
              <a:t>Without hope without light</a:t>
            </a:r>
          </a:p>
          <a:p>
            <a:pPr marL="0" indent="0">
              <a:buNone/>
            </a:pPr>
            <a:r>
              <a:rPr lang="en-US" dirty="0"/>
              <a:t>Till from heaven You came running</a:t>
            </a:r>
          </a:p>
          <a:p>
            <a:pPr marL="0" indent="0">
              <a:buNone/>
            </a:pPr>
            <a:r>
              <a:rPr lang="en-US" dirty="0"/>
              <a:t>There was mercy in Your eyes</a:t>
            </a:r>
          </a:p>
          <a:p>
            <a:pPr marL="0" indent="0">
              <a:buNone/>
            </a:pPr>
            <a:endParaRPr lang="en-US" sz="1900" dirty="0"/>
          </a:p>
        </p:txBody>
      </p:sp>
    </p:spTree>
    <p:extLst>
      <p:ext uri="{BB962C8B-B14F-4D97-AF65-F5344CB8AC3E}">
        <p14:creationId xmlns:p14="http://schemas.microsoft.com/office/powerpoint/2010/main" val="681781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BECAUSE</a:t>
            </a:r>
            <a:r>
              <a:rPr lang="en-US" sz="5500" dirty="0"/>
              <a:t> HE LIVES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Because He lives, I can face tomorrow,</a:t>
            </a:r>
          </a:p>
          <a:p>
            <a:pPr marL="0" indent="0">
              <a:buNone/>
            </a:pPr>
            <a:r>
              <a:rPr lang="en-US" dirty="0"/>
              <a:t>Because He lives, all fear is gone; </a:t>
            </a:r>
          </a:p>
          <a:p>
            <a:pPr marL="0" indent="0">
              <a:buNone/>
            </a:pPr>
            <a:r>
              <a:rPr lang="en-US" dirty="0"/>
              <a:t>Because I know   He holds the future, </a:t>
            </a:r>
          </a:p>
          <a:p>
            <a:pPr marL="0" indent="0">
              <a:buNone/>
            </a:pPr>
            <a:r>
              <a:rPr lang="en-US" dirty="0"/>
              <a:t>And life is worth the living,  </a:t>
            </a:r>
          </a:p>
          <a:p>
            <a:pPr marL="0" indent="0">
              <a:buNone/>
            </a:pPr>
            <a:r>
              <a:rPr lang="en-US" dirty="0"/>
              <a:t>Just because He lives!</a:t>
            </a:r>
          </a:p>
        </p:txBody>
      </p:sp>
    </p:spTree>
    <p:extLst>
      <p:ext uri="{BB962C8B-B14F-4D97-AF65-F5344CB8AC3E}">
        <p14:creationId xmlns:p14="http://schemas.microsoft.com/office/powerpoint/2010/main" val="293977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BECAUSE</a:t>
            </a:r>
            <a:r>
              <a:rPr lang="en-US" sz="5500" dirty="0"/>
              <a:t> HE LIVES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How sweet to hold a newborn baby,</a:t>
            </a:r>
          </a:p>
          <a:p>
            <a:pPr marL="0" indent="0">
              <a:buNone/>
            </a:pPr>
            <a:r>
              <a:rPr lang="en-US" dirty="0"/>
              <a:t>And feel the pride and joy he gives;</a:t>
            </a:r>
          </a:p>
          <a:p>
            <a:pPr marL="0" indent="0">
              <a:buNone/>
            </a:pPr>
            <a:r>
              <a:rPr lang="en-US" dirty="0"/>
              <a:t>But greater still the calm assurance:</a:t>
            </a:r>
          </a:p>
          <a:p>
            <a:pPr marL="0" indent="0">
              <a:buNone/>
            </a:pPr>
            <a:r>
              <a:rPr lang="en-US" dirty="0"/>
              <a:t>This child can face uncertain days </a:t>
            </a:r>
          </a:p>
          <a:p>
            <a:pPr marL="0" indent="0">
              <a:buNone/>
            </a:pPr>
            <a:r>
              <a:rPr lang="en-US" dirty="0"/>
              <a:t>Because He lives!</a:t>
            </a:r>
          </a:p>
        </p:txBody>
      </p:sp>
    </p:spTree>
    <p:extLst>
      <p:ext uri="{BB962C8B-B14F-4D97-AF65-F5344CB8AC3E}">
        <p14:creationId xmlns:p14="http://schemas.microsoft.com/office/powerpoint/2010/main" val="4030519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BECAUSE</a:t>
            </a:r>
            <a:r>
              <a:rPr lang="en-US" sz="5500" dirty="0"/>
              <a:t> HE LIVES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Because He lives, I can face tomorrow,</a:t>
            </a:r>
          </a:p>
          <a:p>
            <a:pPr marL="0" indent="0">
              <a:buNone/>
            </a:pPr>
            <a:r>
              <a:rPr lang="en-US" dirty="0"/>
              <a:t>Because He lives, all fear is gone; </a:t>
            </a:r>
          </a:p>
          <a:p>
            <a:pPr marL="0" indent="0">
              <a:buNone/>
            </a:pPr>
            <a:r>
              <a:rPr lang="en-US" dirty="0"/>
              <a:t>Because I know   He holds the future, </a:t>
            </a:r>
          </a:p>
          <a:p>
            <a:pPr marL="0" indent="0">
              <a:buNone/>
            </a:pPr>
            <a:r>
              <a:rPr lang="en-US" dirty="0"/>
              <a:t>And life is worth the living,  </a:t>
            </a:r>
          </a:p>
          <a:p>
            <a:pPr marL="0" indent="0">
              <a:buNone/>
            </a:pPr>
            <a:r>
              <a:rPr lang="en-US" dirty="0"/>
              <a:t>Just because He lives!</a:t>
            </a:r>
          </a:p>
          <a:p>
            <a:pPr marL="0" indent="0">
              <a:buNone/>
            </a:pPr>
            <a:endParaRPr lang="en-US" sz="400" dirty="0"/>
          </a:p>
          <a:p>
            <a:pPr marL="0" indent="0">
              <a:buNone/>
            </a:pPr>
            <a:r>
              <a:rPr lang="en-US" dirty="0"/>
              <a:t>And life is worth the living,  </a:t>
            </a:r>
          </a:p>
          <a:p>
            <a:pPr marL="0" indent="0">
              <a:buNone/>
            </a:pPr>
            <a:r>
              <a:rPr lang="en-US" dirty="0"/>
              <a:t>Just because He lives!</a:t>
            </a:r>
          </a:p>
          <a:p>
            <a:pPr marL="0" indent="0">
              <a:buNone/>
            </a:pPr>
            <a:endParaRPr lang="en-US" dirty="0"/>
          </a:p>
        </p:txBody>
      </p:sp>
    </p:spTree>
    <p:extLst>
      <p:ext uri="{BB962C8B-B14F-4D97-AF65-F5344CB8AC3E}">
        <p14:creationId xmlns:p14="http://schemas.microsoft.com/office/powerpoint/2010/main" val="1612547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7"/>
            <a:ext cx="8302914" cy="5174386"/>
          </a:xfrm>
        </p:spPr>
        <p:txBody>
          <a:bodyPr>
            <a:normAutofit/>
          </a:bodyPr>
          <a:lstStyle/>
          <a:p>
            <a:pPr marL="0" indent="0">
              <a:buNone/>
            </a:pPr>
            <a:r>
              <a:rPr lang="en-US" dirty="0"/>
              <a:t>Let us pray to God,</a:t>
            </a:r>
            <a:br>
              <a:rPr lang="en-US" dirty="0"/>
            </a:br>
            <a:r>
              <a:rPr lang="en-US" dirty="0"/>
              <a:t>who alone makes us dwell in safety:</a:t>
            </a:r>
          </a:p>
          <a:p>
            <a:pPr marL="0" indent="0">
              <a:buNone/>
            </a:pPr>
            <a:r>
              <a:rPr lang="en-US" dirty="0"/>
              <a:t>For all who are affected by coronavirus,</a:t>
            </a:r>
            <a:br>
              <a:rPr lang="en-US" dirty="0"/>
            </a:br>
            <a:r>
              <a:rPr lang="en-US" dirty="0"/>
              <a:t>through illness or isolation or anxiety,</a:t>
            </a:r>
            <a:br>
              <a:rPr lang="en-US" dirty="0"/>
            </a:br>
            <a:r>
              <a:rPr lang="en-US" dirty="0"/>
              <a:t>that they may find relief and recovery:</a:t>
            </a:r>
          </a:p>
          <a:p>
            <a:pPr marL="0" indent="0">
              <a:buNone/>
            </a:pPr>
            <a:r>
              <a:rPr lang="en-US" dirty="0"/>
              <a:t>Lord, hear us,</a:t>
            </a:r>
            <a:br>
              <a:rPr lang="en-US" dirty="0"/>
            </a:br>
            <a:r>
              <a:rPr lang="en-US" b="1" dirty="0"/>
              <a:t>Lord, graciously hear us.</a:t>
            </a:r>
            <a:endParaRPr lang="en-US" dirty="0"/>
          </a:p>
        </p:txBody>
      </p:sp>
      <p:sp>
        <p:nvSpPr>
          <p:cNvPr id="2" name="TextBox 1">
            <a:extLst>
              <a:ext uri="{FF2B5EF4-FFF2-40B4-BE49-F238E27FC236}">
                <a16:creationId xmlns:a16="http://schemas.microsoft.com/office/drawing/2014/main" id="{F735F89A-5D02-4211-B403-F0D3A2C1115F}"/>
              </a:ext>
            </a:extLst>
          </p:cNvPr>
          <p:cNvSpPr txBox="1"/>
          <p:nvPr/>
        </p:nvSpPr>
        <p:spPr>
          <a:xfrm>
            <a:off x="212438" y="6314698"/>
            <a:ext cx="6970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The Church of England Coronavirus (COVID-19) liturgy and prayer resources</a:t>
            </a:r>
          </a:p>
        </p:txBody>
      </p:sp>
    </p:spTree>
    <p:extLst>
      <p:ext uri="{BB962C8B-B14F-4D97-AF65-F5344CB8AC3E}">
        <p14:creationId xmlns:p14="http://schemas.microsoft.com/office/powerpoint/2010/main" val="3179742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7"/>
            <a:ext cx="8302914" cy="5174386"/>
          </a:xfrm>
        </p:spPr>
        <p:txBody>
          <a:bodyPr>
            <a:normAutofit/>
          </a:bodyPr>
          <a:lstStyle/>
          <a:p>
            <a:pPr marL="0" indent="0">
              <a:buNone/>
            </a:pPr>
            <a:r>
              <a:rPr lang="en-US" dirty="0"/>
              <a:t>For those who are guiding our nation at this time,</a:t>
            </a:r>
            <a:br>
              <a:rPr lang="en-US" dirty="0"/>
            </a:br>
            <a:r>
              <a:rPr lang="en-US" dirty="0"/>
              <a:t>and shaping national policies,</a:t>
            </a:r>
            <a:br>
              <a:rPr lang="en-US" dirty="0"/>
            </a:br>
            <a:r>
              <a:rPr lang="en-US" dirty="0"/>
              <a:t>that they may make wise decisions:</a:t>
            </a:r>
          </a:p>
          <a:p>
            <a:pPr marL="0" indent="0">
              <a:buNone/>
            </a:pPr>
            <a:r>
              <a:rPr lang="en-US" dirty="0"/>
              <a:t>Lord, hear us,</a:t>
            </a:r>
            <a:br>
              <a:rPr lang="en-US" dirty="0"/>
            </a:br>
            <a:r>
              <a:rPr lang="en-US" b="1" dirty="0"/>
              <a:t>Lord, graciously hear us.</a:t>
            </a:r>
            <a:endParaRPr lang="en-US" dirty="0"/>
          </a:p>
        </p:txBody>
      </p:sp>
      <p:sp>
        <p:nvSpPr>
          <p:cNvPr id="2" name="TextBox 1">
            <a:extLst>
              <a:ext uri="{FF2B5EF4-FFF2-40B4-BE49-F238E27FC236}">
                <a16:creationId xmlns:a16="http://schemas.microsoft.com/office/drawing/2014/main" id="{F735F89A-5D02-4211-B403-F0D3A2C1115F}"/>
              </a:ext>
            </a:extLst>
          </p:cNvPr>
          <p:cNvSpPr txBox="1"/>
          <p:nvPr/>
        </p:nvSpPr>
        <p:spPr>
          <a:xfrm>
            <a:off x="212438" y="6314698"/>
            <a:ext cx="6970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The Church of England Coronavirus (COVID-19) liturgy and prayer resources</a:t>
            </a:r>
          </a:p>
        </p:txBody>
      </p:sp>
    </p:spTree>
    <p:extLst>
      <p:ext uri="{BB962C8B-B14F-4D97-AF65-F5344CB8AC3E}">
        <p14:creationId xmlns:p14="http://schemas.microsoft.com/office/powerpoint/2010/main" val="3055390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7"/>
            <a:ext cx="8302914" cy="5174386"/>
          </a:xfrm>
        </p:spPr>
        <p:txBody>
          <a:bodyPr>
            <a:normAutofit/>
          </a:bodyPr>
          <a:lstStyle/>
          <a:p>
            <a:pPr marL="0" indent="0">
              <a:buNone/>
            </a:pPr>
            <a:r>
              <a:rPr lang="en-US" dirty="0"/>
              <a:t>For doctors, nurses, and medical researchers,</a:t>
            </a:r>
            <a:br>
              <a:rPr lang="en-US" dirty="0"/>
            </a:br>
            <a:r>
              <a:rPr lang="en-US" dirty="0"/>
              <a:t>that through their skill and insights</a:t>
            </a:r>
            <a:br>
              <a:rPr lang="en-US" dirty="0"/>
            </a:br>
            <a:r>
              <a:rPr lang="en-US" dirty="0"/>
              <a:t>many will be restored to health:</a:t>
            </a:r>
          </a:p>
          <a:p>
            <a:pPr marL="0" indent="0">
              <a:buNone/>
            </a:pPr>
            <a:r>
              <a:rPr lang="en-US" dirty="0"/>
              <a:t>Lord, hear us,</a:t>
            </a:r>
            <a:br>
              <a:rPr lang="en-US" dirty="0"/>
            </a:br>
            <a:r>
              <a:rPr lang="en-US" b="1" dirty="0"/>
              <a:t>Lord, graciously hear us.</a:t>
            </a:r>
            <a:endParaRPr lang="en-US" dirty="0"/>
          </a:p>
        </p:txBody>
      </p:sp>
      <p:sp>
        <p:nvSpPr>
          <p:cNvPr id="2" name="TextBox 1">
            <a:extLst>
              <a:ext uri="{FF2B5EF4-FFF2-40B4-BE49-F238E27FC236}">
                <a16:creationId xmlns:a16="http://schemas.microsoft.com/office/drawing/2014/main" id="{F735F89A-5D02-4211-B403-F0D3A2C1115F}"/>
              </a:ext>
            </a:extLst>
          </p:cNvPr>
          <p:cNvSpPr txBox="1"/>
          <p:nvPr/>
        </p:nvSpPr>
        <p:spPr>
          <a:xfrm>
            <a:off x="212438" y="6314698"/>
            <a:ext cx="6970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The Church of England Coronavirus (COVID-19) liturgy and prayer resources</a:t>
            </a:r>
          </a:p>
        </p:txBody>
      </p:sp>
    </p:spTree>
    <p:extLst>
      <p:ext uri="{BB962C8B-B14F-4D97-AF65-F5344CB8AC3E}">
        <p14:creationId xmlns:p14="http://schemas.microsoft.com/office/powerpoint/2010/main" val="622014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7"/>
            <a:ext cx="8302914" cy="5174386"/>
          </a:xfrm>
        </p:spPr>
        <p:txBody>
          <a:bodyPr>
            <a:normAutofit/>
          </a:bodyPr>
          <a:lstStyle/>
          <a:p>
            <a:pPr marL="0" indent="0">
              <a:buNone/>
            </a:pPr>
            <a:r>
              <a:rPr lang="en-US" dirty="0"/>
              <a:t>For the vulnerable and the fearful,</a:t>
            </a:r>
            <a:br>
              <a:rPr lang="en-US" dirty="0"/>
            </a:br>
            <a:r>
              <a:rPr lang="en-US" dirty="0"/>
              <a:t>for the gravely ill and the dying,</a:t>
            </a:r>
            <a:br>
              <a:rPr lang="en-US" dirty="0"/>
            </a:br>
            <a:r>
              <a:rPr lang="en-US" dirty="0"/>
              <a:t>that they may know your comfort and peace:</a:t>
            </a:r>
          </a:p>
          <a:p>
            <a:pPr marL="0" indent="0">
              <a:buNone/>
            </a:pPr>
            <a:r>
              <a:rPr lang="en-US" dirty="0"/>
              <a:t>Lord, hear us,</a:t>
            </a:r>
            <a:br>
              <a:rPr lang="en-US" dirty="0"/>
            </a:br>
            <a:r>
              <a:rPr lang="en-US" b="1" dirty="0"/>
              <a:t>Lord, graciously hear us.</a:t>
            </a:r>
            <a:endParaRPr lang="en-US" dirty="0"/>
          </a:p>
        </p:txBody>
      </p:sp>
      <p:sp>
        <p:nvSpPr>
          <p:cNvPr id="2" name="TextBox 1">
            <a:extLst>
              <a:ext uri="{FF2B5EF4-FFF2-40B4-BE49-F238E27FC236}">
                <a16:creationId xmlns:a16="http://schemas.microsoft.com/office/drawing/2014/main" id="{F735F89A-5D02-4211-B403-F0D3A2C1115F}"/>
              </a:ext>
            </a:extLst>
          </p:cNvPr>
          <p:cNvSpPr txBox="1"/>
          <p:nvPr/>
        </p:nvSpPr>
        <p:spPr>
          <a:xfrm>
            <a:off x="212438" y="6314698"/>
            <a:ext cx="6970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The Church of England Coronavirus (COVID-19) liturgy and prayer resources</a:t>
            </a:r>
          </a:p>
        </p:txBody>
      </p:sp>
    </p:spTree>
    <p:extLst>
      <p:ext uri="{BB962C8B-B14F-4D97-AF65-F5344CB8AC3E}">
        <p14:creationId xmlns:p14="http://schemas.microsoft.com/office/powerpoint/2010/main" val="3346723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7"/>
            <a:ext cx="8302914" cy="5174386"/>
          </a:xfrm>
        </p:spPr>
        <p:txBody>
          <a:bodyPr>
            <a:normAutofit/>
          </a:bodyPr>
          <a:lstStyle/>
          <a:p>
            <a:pPr marL="0" indent="0">
              <a:buNone/>
            </a:pPr>
            <a:r>
              <a:rPr lang="en-US" dirty="0"/>
              <a:t>For personal renewal,</a:t>
            </a:r>
            <a:br>
              <a:rPr lang="en-US" dirty="0"/>
            </a:br>
            <a:r>
              <a:rPr lang="en-US" dirty="0"/>
              <a:t>that we would establish a new normal now,</a:t>
            </a:r>
            <a:br>
              <a:rPr lang="en-US" dirty="0"/>
            </a:br>
            <a:r>
              <a:rPr lang="en-US" dirty="0"/>
              <a:t>so when things go back to normal </a:t>
            </a:r>
            <a:br>
              <a:rPr lang="en-US" dirty="0"/>
            </a:br>
            <a:r>
              <a:rPr lang="en-US" dirty="0"/>
              <a:t>we never go back to normal, </a:t>
            </a:r>
            <a:br>
              <a:rPr lang="en-US" dirty="0"/>
            </a:br>
            <a:r>
              <a:rPr lang="en-US" dirty="0"/>
              <a:t>but instead live in greater anticipation </a:t>
            </a:r>
            <a:br>
              <a:rPr lang="en-US" dirty="0"/>
            </a:br>
            <a:r>
              <a:rPr lang="en-US" dirty="0"/>
              <a:t>of physical resurrection </a:t>
            </a:r>
            <a:br>
              <a:rPr lang="en-US" dirty="0"/>
            </a:br>
            <a:r>
              <a:rPr lang="en-US" dirty="0"/>
              <a:t>when there is no more </a:t>
            </a:r>
            <a:br>
              <a:rPr lang="en-US" dirty="0"/>
            </a:br>
            <a:r>
              <a:rPr lang="en-US" dirty="0"/>
              <a:t>social distancing ever again.</a:t>
            </a:r>
            <a:br>
              <a:rPr lang="en-US" dirty="0"/>
            </a:br>
            <a:endParaRPr lang="en-US" sz="400" dirty="0"/>
          </a:p>
          <a:p>
            <a:pPr marL="0" indent="0">
              <a:buNone/>
            </a:pPr>
            <a:r>
              <a:rPr lang="en-US" dirty="0"/>
              <a:t>Lord, hear us,</a:t>
            </a:r>
            <a:br>
              <a:rPr lang="en-US" dirty="0"/>
            </a:br>
            <a:r>
              <a:rPr lang="en-US" b="1" dirty="0"/>
              <a:t>Lord, graciously hear us.</a:t>
            </a:r>
            <a:endParaRPr lang="en-US" dirty="0"/>
          </a:p>
        </p:txBody>
      </p:sp>
      <p:sp>
        <p:nvSpPr>
          <p:cNvPr id="2" name="TextBox 1">
            <a:extLst>
              <a:ext uri="{FF2B5EF4-FFF2-40B4-BE49-F238E27FC236}">
                <a16:creationId xmlns:a16="http://schemas.microsoft.com/office/drawing/2014/main" id="{F735F89A-5D02-4211-B403-F0D3A2C1115F}"/>
              </a:ext>
            </a:extLst>
          </p:cNvPr>
          <p:cNvSpPr txBox="1"/>
          <p:nvPr/>
        </p:nvSpPr>
        <p:spPr>
          <a:xfrm>
            <a:off x="212438" y="6314698"/>
            <a:ext cx="6970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The Church of England Coronavirus (COVID-19) liturgy and prayer resources</a:t>
            </a:r>
          </a:p>
        </p:txBody>
      </p:sp>
    </p:spTree>
    <p:extLst>
      <p:ext uri="{BB962C8B-B14F-4D97-AF65-F5344CB8AC3E}">
        <p14:creationId xmlns:p14="http://schemas.microsoft.com/office/powerpoint/2010/main" val="3597485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6"/>
            <a:ext cx="8678646" cy="6739205"/>
          </a:xfrm>
        </p:spPr>
        <p:txBody>
          <a:bodyPr>
            <a:normAutofit/>
          </a:bodyPr>
          <a:lstStyle/>
          <a:p>
            <a:pPr marL="0" indent="0">
              <a:buNone/>
            </a:pPr>
            <a:r>
              <a:rPr lang="en-US" b="1" dirty="0"/>
              <a:t>1 Corinthians 15:53-58</a:t>
            </a:r>
            <a:br>
              <a:rPr lang="en-US" dirty="0"/>
            </a:br>
            <a:r>
              <a:rPr lang="en-US" baseline="30000" dirty="0"/>
              <a:t>53</a:t>
            </a:r>
            <a:r>
              <a:rPr lang="en-US" dirty="0"/>
              <a:t>For this perishable body must put on the imperishable, and this mortal body must put on immortality. </a:t>
            </a:r>
            <a:r>
              <a:rPr lang="en-US" baseline="30000" dirty="0"/>
              <a:t>54</a:t>
            </a:r>
            <a:r>
              <a:rPr lang="en-US" dirty="0"/>
              <a:t>When the perishable puts on the imperishable, and the mortal puts on immortality, then shall come to pass the saying that is written:</a:t>
            </a:r>
          </a:p>
          <a:p>
            <a:pPr marL="0" indent="0">
              <a:buNone/>
            </a:pPr>
            <a:r>
              <a:rPr lang="en-US" dirty="0"/>
              <a:t>“Death is swallowed up in victory.”</a:t>
            </a:r>
          </a:p>
          <a:p>
            <a:pPr marL="0" indent="0">
              <a:buNone/>
            </a:pPr>
            <a:r>
              <a:rPr lang="en-US" baseline="30000" dirty="0"/>
              <a:t>55</a:t>
            </a:r>
            <a:r>
              <a:rPr lang="en-US" dirty="0"/>
              <a:t>“O death, where is your victory?</a:t>
            </a:r>
          </a:p>
          <a:p>
            <a:pPr marL="0" indent="0">
              <a:buNone/>
            </a:pPr>
            <a:r>
              <a:rPr lang="en-US" dirty="0"/>
              <a:t>    O death, where is your sting?”</a:t>
            </a:r>
          </a:p>
          <a:p>
            <a:pPr marL="0" indent="0">
              <a:buNone/>
            </a:pPr>
            <a:r>
              <a:rPr lang="en-US" baseline="30000" dirty="0"/>
              <a:t>56 </a:t>
            </a:r>
            <a:r>
              <a:rPr lang="en-US" dirty="0"/>
              <a:t>The sting of death is sin, and the power of sin is the law. </a:t>
            </a:r>
            <a:r>
              <a:rPr lang="en-US" baseline="30000" dirty="0"/>
              <a:t>57 </a:t>
            </a:r>
            <a:r>
              <a:rPr lang="en-US" dirty="0"/>
              <a:t>But thanks be to God, who gives us the victory through our Lord Jesus Christ. </a:t>
            </a:r>
            <a:r>
              <a:rPr lang="en-US" baseline="30000" dirty="0"/>
              <a:t>58</a:t>
            </a:r>
            <a:r>
              <a:rPr lang="en-US" dirty="0"/>
              <a:t>Therefore, my beloved brothers and sisters, be steadfast, </a:t>
            </a:r>
            <a:r>
              <a:rPr lang="en-US" dirty="0" err="1"/>
              <a:t>im</a:t>
            </a:r>
            <a:r>
              <a:rPr lang="en-US" dirty="0"/>
              <a:t>-movable, always abounding in the work of the Lord, knowing that in the Lord your labor is not in vain.</a:t>
            </a:r>
          </a:p>
        </p:txBody>
      </p:sp>
    </p:spTree>
    <p:extLst>
      <p:ext uri="{BB962C8B-B14F-4D97-AF65-F5344CB8AC3E}">
        <p14:creationId xmlns:p14="http://schemas.microsoft.com/office/powerpoint/2010/main" val="2436977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35527"/>
            <a:ext cx="8302914" cy="5174386"/>
          </a:xfrm>
        </p:spPr>
        <p:txBody>
          <a:bodyPr>
            <a:normAutofit/>
          </a:bodyPr>
          <a:lstStyle/>
          <a:p>
            <a:pPr marL="0" indent="0">
              <a:buNone/>
            </a:pPr>
            <a:r>
              <a:rPr lang="en-US" dirty="0"/>
              <a:t>We commend ourselves, </a:t>
            </a:r>
            <a:br>
              <a:rPr lang="en-US" dirty="0"/>
            </a:br>
            <a:r>
              <a:rPr lang="en-US" dirty="0"/>
              <a:t>and all for whom we pray,</a:t>
            </a:r>
            <a:br>
              <a:rPr lang="en-US" dirty="0"/>
            </a:br>
            <a:r>
              <a:rPr lang="en-US" dirty="0"/>
              <a:t>to the mercy and protection of God.</a:t>
            </a:r>
          </a:p>
          <a:p>
            <a:pPr marL="0" indent="0">
              <a:buNone/>
            </a:pPr>
            <a:r>
              <a:rPr lang="en-US" dirty="0"/>
              <a:t>Merciful Father,</a:t>
            </a:r>
            <a:br>
              <a:rPr lang="en-US" dirty="0"/>
            </a:br>
            <a:r>
              <a:rPr lang="en-US" b="1" dirty="0"/>
              <a:t>accept these prayers</a:t>
            </a:r>
            <a:br>
              <a:rPr lang="en-US" b="1" dirty="0"/>
            </a:br>
            <a:r>
              <a:rPr lang="en-US" b="1" dirty="0"/>
              <a:t>for the sake of your Son,</a:t>
            </a:r>
            <a:br>
              <a:rPr lang="en-US" b="1" dirty="0"/>
            </a:br>
            <a:r>
              <a:rPr lang="en-US" b="1" dirty="0"/>
              <a:t>our Savior Jesus Christ.</a:t>
            </a:r>
            <a:br>
              <a:rPr lang="en-US" b="1" dirty="0"/>
            </a:br>
            <a:r>
              <a:rPr lang="en-US" b="1" dirty="0"/>
              <a:t>Amen.</a:t>
            </a:r>
            <a:endParaRPr lang="en-US" dirty="0"/>
          </a:p>
        </p:txBody>
      </p:sp>
      <p:sp>
        <p:nvSpPr>
          <p:cNvPr id="2" name="TextBox 1">
            <a:extLst>
              <a:ext uri="{FF2B5EF4-FFF2-40B4-BE49-F238E27FC236}">
                <a16:creationId xmlns:a16="http://schemas.microsoft.com/office/drawing/2014/main" id="{F735F89A-5D02-4211-B403-F0D3A2C1115F}"/>
              </a:ext>
            </a:extLst>
          </p:cNvPr>
          <p:cNvSpPr txBox="1"/>
          <p:nvPr/>
        </p:nvSpPr>
        <p:spPr>
          <a:xfrm>
            <a:off x="212438" y="6314698"/>
            <a:ext cx="6970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From The Church of England Coronavirus (COVID-19) liturgy and prayer resources</a:t>
            </a:r>
          </a:p>
        </p:txBody>
      </p:sp>
    </p:spTree>
    <p:extLst>
      <p:ext uri="{BB962C8B-B14F-4D97-AF65-F5344CB8AC3E}">
        <p14:creationId xmlns:p14="http://schemas.microsoft.com/office/powerpoint/2010/main" val="416271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To fulfill the law and prophets</a:t>
            </a:r>
          </a:p>
          <a:p>
            <a:pPr marL="0" indent="0">
              <a:buNone/>
            </a:pPr>
            <a:r>
              <a:rPr lang="en-US" dirty="0"/>
              <a:t>To a virgin came the Word</a:t>
            </a:r>
          </a:p>
          <a:p>
            <a:pPr marL="0" indent="0">
              <a:buNone/>
            </a:pPr>
            <a:r>
              <a:rPr lang="en-US" dirty="0"/>
              <a:t>From a throne of endless glory</a:t>
            </a:r>
          </a:p>
          <a:p>
            <a:pPr marL="0" indent="0">
              <a:buNone/>
            </a:pPr>
            <a:r>
              <a:rPr lang="en-US" dirty="0"/>
              <a:t>To a cradle in the dirt </a:t>
            </a:r>
          </a:p>
          <a:p>
            <a:pPr marL="0" indent="0">
              <a:buNone/>
            </a:pPr>
            <a:endParaRPr lang="en-US" sz="1900" dirty="0"/>
          </a:p>
        </p:txBody>
      </p:sp>
    </p:spTree>
    <p:extLst>
      <p:ext uri="{BB962C8B-B14F-4D97-AF65-F5344CB8AC3E}">
        <p14:creationId xmlns:p14="http://schemas.microsoft.com/office/powerpoint/2010/main" val="1149469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134081" y="3429970"/>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10" name="Picture 9" descr="A picture containing drawing&#10;&#10;Description automatically generated">
            <a:extLst>
              <a:ext uri="{FF2B5EF4-FFF2-40B4-BE49-F238E27FC236}">
                <a16:creationId xmlns:a16="http://schemas.microsoft.com/office/drawing/2014/main" id="{1052243B-744B-443C-9C77-361AB9A24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910" y="3483424"/>
            <a:ext cx="789271" cy="714103"/>
          </a:xfrm>
          <a:prstGeom prst="rect">
            <a:avLst/>
          </a:prstGeom>
        </p:spPr>
      </p:pic>
      <p:sp>
        <p:nvSpPr>
          <p:cNvPr id="9" name="Subtitle 2">
            <a:extLst>
              <a:ext uri="{FF2B5EF4-FFF2-40B4-BE49-F238E27FC236}">
                <a16:creationId xmlns:a16="http://schemas.microsoft.com/office/drawing/2014/main" id="{E7CAA9A0-18C5-4620-B908-666191F2C292}"/>
              </a:ext>
            </a:extLst>
          </p:cNvPr>
          <p:cNvSpPr txBox="1">
            <a:spLocks/>
          </p:cNvSpPr>
          <p:nvPr/>
        </p:nvSpPr>
        <p:spPr>
          <a:xfrm>
            <a:off x="3176209" y="422638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100" spc="250" dirty="0">
                <a:solidFill>
                  <a:srgbClr val="4A2919"/>
                </a:solidFill>
                <a:latin typeface="Baby Boston" panose="03000000000000000000" pitchFamily="66" charset="0"/>
              </a:rPr>
              <a:t>PHYSICAL RESURRECTION &amp;</a:t>
            </a:r>
          </a:p>
          <a:p>
            <a:pPr marL="0" indent="0">
              <a:buNone/>
              <a:defRPr/>
            </a:pPr>
            <a:r>
              <a:rPr lang="en-US" sz="2100" spc="100" dirty="0">
                <a:solidFill>
                  <a:srgbClr val="4A2919"/>
                </a:solidFill>
                <a:latin typeface="Baby Boston" panose="03000000000000000000" pitchFamily="66" charset="0"/>
              </a:rPr>
              <a:t>NO MORE SOCIAL DISTANCING</a:t>
            </a:r>
          </a:p>
        </p:txBody>
      </p:sp>
    </p:spTree>
    <p:extLst>
      <p:ext uri="{BB962C8B-B14F-4D97-AF65-F5344CB8AC3E}">
        <p14:creationId xmlns:p14="http://schemas.microsoft.com/office/powerpoint/2010/main" val="173946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91118"/>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403258" y="2601671"/>
            <a:ext cx="3156438" cy="861774"/>
          </a:xfrm>
          <a:prstGeom prst="rect">
            <a:avLst/>
          </a:prstGeom>
          <a:noFill/>
        </p:spPr>
        <p:txBody>
          <a:bodyPr wrap="square" rtlCol="0">
            <a:spAutoFit/>
          </a:bodyPr>
          <a:lstStyle/>
          <a:p>
            <a:pPr>
              <a:defRPr/>
            </a:pPr>
            <a:r>
              <a:rPr lang="en-US" sz="5000" spc="300" dirty="0">
                <a:solidFill>
                  <a:prstClr val="white"/>
                </a:solidFill>
                <a:latin typeface="Ubuntu" panose="020B0504030602030204" pitchFamily="34" charset="0"/>
              </a:rPr>
              <a:t>THANKS</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 y="4147763"/>
            <a:ext cx="9134475" cy="2752725"/>
          </a:xfrm>
          <a:prstGeom prst="rect">
            <a:avLst/>
          </a:prstGeom>
        </p:spPr>
      </p:pic>
    </p:spTree>
    <p:extLst>
      <p:ext uri="{BB962C8B-B14F-4D97-AF65-F5344CB8AC3E}">
        <p14:creationId xmlns:p14="http://schemas.microsoft.com/office/powerpoint/2010/main" val="38740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Praise the Father,  Praise the Son</a:t>
            </a:r>
          </a:p>
          <a:p>
            <a:pPr marL="0" indent="0">
              <a:buNone/>
            </a:pPr>
            <a:r>
              <a:rPr lang="en-US" dirty="0"/>
              <a:t>Praise the Spirit three in one</a:t>
            </a:r>
          </a:p>
          <a:p>
            <a:pPr marL="0" indent="0">
              <a:buNone/>
            </a:pPr>
            <a:r>
              <a:rPr lang="en-US" dirty="0"/>
              <a:t>God of glory, Majesty</a:t>
            </a:r>
          </a:p>
          <a:p>
            <a:pPr marL="0" indent="0">
              <a:buNone/>
            </a:pPr>
            <a:r>
              <a:rPr lang="en-US" dirty="0"/>
              <a:t>Praise forever to the King of kings </a:t>
            </a:r>
          </a:p>
          <a:p>
            <a:pPr marL="0" indent="0">
              <a:buNone/>
            </a:pPr>
            <a:endParaRPr lang="en-US" sz="1900" dirty="0"/>
          </a:p>
        </p:txBody>
      </p:sp>
    </p:spTree>
    <p:extLst>
      <p:ext uri="{BB962C8B-B14F-4D97-AF65-F5344CB8AC3E}">
        <p14:creationId xmlns:p14="http://schemas.microsoft.com/office/powerpoint/2010/main" val="292723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To reveal the Kingdom coming</a:t>
            </a:r>
          </a:p>
          <a:p>
            <a:pPr marL="0" indent="0">
              <a:buNone/>
            </a:pPr>
            <a:r>
              <a:rPr lang="en-US" dirty="0"/>
              <a:t>And to reconcile the lost</a:t>
            </a:r>
          </a:p>
          <a:p>
            <a:pPr marL="0" indent="0">
              <a:buNone/>
            </a:pPr>
            <a:r>
              <a:rPr lang="en-US" dirty="0"/>
              <a:t>To redeem the whole creation</a:t>
            </a:r>
          </a:p>
          <a:p>
            <a:pPr marL="0" indent="0">
              <a:buNone/>
            </a:pPr>
            <a:r>
              <a:rPr lang="en-US" dirty="0"/>
              <a:t>You did not despise the cross</a:t>
            </a:r>
          </a:p>
          <a:p>
            <a:pPr marL="0" indent="0">
              <a:buNone/>
            </a:pPr>
            <a:endParaRPr lang="en-US" sz="1900" dirty="0"/>
          </a:p>
        </p:txBody>
      </p:sp>
    </p:spTree>
    <p:extLst>
      <p:ext uri="{BB962C8B-B14F-4D97-AF65-F5344CB8AC3E}">
        <p14:creationId xmlns:p14="http://schemas.microsoft.com/office/powerpoint/2010/main" val="266277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KINGS</a:t>
            </a:r>
            <a:r>
              <a:rPr lang="en-US" sz="5500" dirty="0"/>
              <a:t> OF KINGS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For even in Your suffering</a:t>
            </a:r>
          </a:p>
          <a:p>
            <a:pPr marL="0" indent="0">
              <a:buNone/>
            </a:pPr>
            <a:r>
              <a:rPr lang="en-US" dirty="0"/>
              <a:t>You saw to the other side</a:t>
            </a:r>
          </a:p>
          <a:p>
            <a:pPr marL="0" indent="0">
              <a:buNone/>
            </a:pPr>
            <a:r>
              <a:rPr lang="en-US" dirty="0"/>
              <a:t>Knowing this was our salvation</a:t>
            </a:r>
          </a:p>
          <a:p>
            <a:pPr marL="0" indent="0">
              <a:buNone/>
            </a:pPr>
            <a:r>
              <a:rPr lang="en-US" dirty="0"/>
              <a:t>Jesus for our sake You died </a:t>
            </a:r>
          </a:p>
          <a:p>
            <a:pPr marL="0" indent="0">
              <a:buNone/>
            </a:pPr>
            <a:endParaRPr lang="en-US" sz="1900" dirty="0"/>
          </a:p>
        </p:txBody>
      </p:sp>
    </p:spTree>
    <p:extLst>
      <p:ext uri="{BB962C8B-B14F-4D97-AF65-F5344CB8AC3E}">
        <p14:creationId xmlns:p14="http://schemas.microsoft.com/office/powerpoint/2010/main" val="38447621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12155</TotalTime>
  <Words>2546</Words>
  <Application>Microsoft Office PowerPoint</Application>
  <PresentationFormat>On-screen Show (4:3)</PresentationFormat>
  <Paragraphs>216</Paragraphs>
  <Slides>61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61</vt:i4>
      </vt:variant>
    </vt:vector>
  </HeadingPairs>
  <TitlesOfParts>
    <vt:vector size="69" baseType="lpstr">
      <vt:lpstr>Arial</vt:lpstr>
      <vt:lpstr>Baby Boston</vt:lpstr>
      <vt:lpstr>Calibri</vt:lpstr>
      <vt:lpstr>Calibri Light</vt:lpstr>
      <vt:lpstr>Ubuntu</vt:lpstr>
      <vt:lpstr>Office Theme</vt:lpstr>
      <vt:lpstr>9_Office Theme</vt:lpstr>
      <vt:lpstr>7_Office Theme</vt:lpstr>
      <vt:lpstr>PowerPoint Presentation</vt:lpstr>
      <vt:lpstr>PowerPoint Presentation</vt:lpstr>
      <vt:lpstr>PowerPoint Presentation</vt:lpstr>
      <vt:lpstr>PowerPoint Presentation</vt:lpstr>
      <vt:lpstr>KINGS OF KINGS</vt:lpstr>
      <vt:lpstr>KINGS OF KINGS</vt:lpstr>
      <vt:lpstr>KINGS OF KINGS</vt:lpstr>
      <vt:lpstr>KINGS OF KINGS</vt:lpstr>
      <vt:lpstr>KINGS OF KINGS</vt:lpstr>
      <vt:lpstr>KINGS OF KINGS</vt:lpstr>
      <vt:lpstr>KINGS OF KINGS</vt:lpstr>
      <vt:lpstr>KINGS OF KINGS</vt:lpstr>
      <vt:lpstr>KINGS OF KINGS</vt:lpstr>
      <vt:lpstr>KINGS OF KINGS</vt:lpstr>
      <vt:lpstr>KINGS OF KINGS</vt:lpstr>
      <vt:lpstr>PowerPoint Presentation</vt:lpstr>
      <vt:lpstr>PowerPoint Presentation</vt:lpstr>
      <vt:lpstr>PowerPoint Presentation</vt:lpstr>
      <vt:lpstr>PowerPoint Presentation</vt:lpstr>
      <vt:lpstr>PowerPoint Presentation</vt:lpstr>
      <vt:lpstr>PAUL &amp; SOCIAL DISTANCING</vt:lpstr>
      <vt:lpstr>PAUL &amp; SOCIAL DISTANCING</vt:lpstr>
      <vt:lpstr>PAUL &amp; SOCIAL DISTANCING</vt:lpstr>
      <vt:lpstr>PAUL &amp; SOCIAL DISTANCING</vt:lpstr>
      <vt:lpstr>PowerPoint Presentation</vt:lpstr>
      <vt:lpstr>SEED &amp; RESURRECTION</vt:lpstr>
      <vt:lpstr>PowerPoint Presentation</vt:lpstr>
      <vt:lpstr>JESUS PAID IT ALL</vt:lpstr>
      <vt:lpstr>JESUS PAID IT ALL</vt:lpstr>
      <vt:lpstr>JESUS PAID IT ALL</vt:lpstr>
      <vt:lpstr>JESUS PAID IT ALL</vt:lpstr>
      <vt:lpstr>JESUS PAID IT ALL</vt:lpstr>
      <vt:lpstr>JESUS PAID IT ALL</vt:lpstr>
      <vt:lpstr>JESUS PAID IT ALL</vt:lpstr>
      <vt:lpstr>PowerPoint Presentation</vt:lpstr>
      <vt:lpstr>SEED &amp; RESURRECTION</vt:lpstr>
      <vt:lpstr>SEED &amp; RESURRECTION</vt:lpstr>
      <vt:lpstr>PowerPoint Presentation</vt:lpstr>
      <vt:lpstr>SEED &amp; RESURRECTION</vt:lpstr>
      <vt:lpstr>SEED &amp; RESURRECTION</vt:lpstr>
      <vt:lpstr>PowerPoint Presentation</vt:lpstr>
      <vt:lpstr>RESURRECTION RESOURCES</vt:lpstr>
      <vt:lpstr>SEED &amp; RESURRECTION</vt:lpstr>
      <vt:lpstr>SEED &amp; RESURRECTION</vt:lpstr>
      <vt:lpstr>SEED &amp; RESURRECTION</vt:lpstr>
      <vt:lpstr>PowerPoint Presentation</vt:lpstr>
      <vt:lpstr>BECAUSE HE LIVES</vt:lpstr>
      <vt:lpstr>BECAUSE HE LIVES</vt:lpstr>
      <vt:lpstr>BECAUSE HE LIVES</vt:lpstr>
      <vt:lpstr>BECAUSE HE LIVES</vt:lpstr>
      <vt:lpstr>BECAUSE HE LIVES</vt:lpstr>
      <vt:lpstr>BECAUSE HE LIVES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50</cp:revision>
  <dcterms:created xsi:type="dcterms:W3CDTF">2020-03-20T16:52:44Z</dcterms:created>
  <dcterms:modified xsi:type="dcterms:W3CDTF">2020-04-13T21:39:21Z</dcterms:modified>
</cp:coreProperties>
</file>