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6"/>
  </p:notesMasterIdLst>
  <p:sldIdLst>
    <p:sldId id="2383" r:id="rId3"/>
    <p:sldId id="256" r:id="rId4"/>
    <p:sldId id="261" r:id="rId5"/>
    <p:sldId id="259" r:id="rId6"/>
    <p:sldId id="3525" r:id="rId7"/>
    <p:sldId id="3526" r:id="rId8"/>
    <p:sldId id="3527" r:id="rId9"/>
    <p:sldId id="3529" r:id="rId10"/>
    <p:sldId id="3528" r:id="rId11"/>
    <p:sldId id="3530" r:id="rId12"/>
    <p:sldId id="3079" r:id="rId13"/>
    <p:sldId id="3531" r:id="rId14"/>
    <p:sldId id="3532" r:id="rId15"/>
    <p:sldId id="3534" r:id="rId16"/>
    <p:sldId id="3535" r:id="rId17"/>
    <p:sldId id="3536" r:id="rId18"/>
    <p:sldId id="3537" r:id="rId19"/>
    <p:sldId id="3538" r:id="rId20"/>
    <p:sldId id="3539" r:id="rId21"/>
    <p:sldId id="258" r:id="rId22"/>
    <p:sldId id="3540" r:id="rId23"/>
    <p:sldId id="3522" r:id="rId24"/>
    <p:sldId id="352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2A1C"/>
    <a:srgbClr val="4A2919"/>
    <a:srgbClr val="99AE2F"/>
    <a:srgbClr val="5D7845"/>
    <a:srgbClr val="EC7C16"/>
    <a:srgbClr val="A1B53D"/>
    <a:srgbClr val="ACC146"/>
    <a:srgbClr val="5D78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95220" autoAdjust="0"/>
  </p:normalViewPr>
  <p:slideViewPr>
    <p:cSldViewPr snapToGrid="0">
      <p:cViewPr varScale="1">
        <p:scale>
          <a:sx n="113" d="100"/>
          <a:sy n="113" d="100"/>
        </p:scale>
        <p:origin x="1362"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AAEB30-5698-4663-A1E1-928CA84A9874}" type="datetimeFigureOut">
              <a:rPr lang="en-US" smtClean="0"/>
              <a:t>3/29/2020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945AB-4371-4821-B355-8C7F7C3923E1}" type="slidenum">
              <a:rPr lang="en-US" smtClean="0"/>
              <a:t>‹#›</a:t>
            </a:fld>
            <a:endParaRPr lang="en-US"/>
          </a:p>
        </p:txBody>
      </p:sp>
    </p:spTree>
    <p:extLst>
      <p:ext uri="{BB962C8B-B14F-4D97-AF65-F5344CB8AC3E}">
        <p14:creationId xmlns:p14="http://schemas.microsoft.com/office/powerpoint/2010/main" val="546937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fire&#10;&#10;Description automatically generated">
            <a:extLst>
              <a:ext uri="{FF2B5EF4-FFF2-40B4-BE49-F238E27FC236}">
                <a16:creationId xmlns:a16="http://schemas.microsoft.com/office/drawing/2014/main" id="{0E06872B-F6B9-4FDA-B02B-E0980E7315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C739D1-326A-4933-8910-9A210C11FE8E}"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893204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C739D1-326A-4933-8910-9A210C11FE8E}"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150657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C739D1-326A-4933-8910-9A210C11FE8E}"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2307763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00342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09" y="151486"/>
            <a:ext cx="8776535" cy="1053474"/>
          </a:xfrm>
        </p:spPr>
        <p:txBody>
          <a:bodyPr/>
          <a:lstStyle>
            <a:lvl1pPr>
              <a:defRPr b="1" i="0" baseline="0">
                <a:solidFill>
                  <a:srgbClr val="2E5797"/>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82009" y="1392965"/>
            <a:ext cx="8776535" cy="53848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EFD6C723-33FE-499B-8D76-3195849EA79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74125" y="5287681"/>
            <a:ext cx="1384420" cy="1490173"/>
          </a:xfrm>
          <a:prstGeom prst="rect">
            <a:avLst/>
          </a:prstGeom>
        </p:spPr>
      </p:pic>
    </p:spTree>
    <p:extLst>
      <p:ext uri="{BB962C8B-B14F-4D97-AF65-F5344CB8AC3E}">
        <p14:creationId xmlns:p14="http://schemas.microsoft.com/office/powerpoint/2010/main" val="329977405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4384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3/29/2020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160537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3/29/2020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12468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3/29/2020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61970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3/29/2020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035968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3/29/2020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4395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fire&#10;&#10;Description automatically generated">
            <a:extLst>
              <a:ext uri="{FF2B5EF4-FFF2-40B4-BE49-F238E27FC236}">
                <a16:creationId xmlns:a16="http://schemas.microsoft.com/office/drawing/2014/main" id="{0CD32617-2764-4F7E-ADBE-62D26A6344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12436" y="145760"/>
            <a:ext cx="8302914" cy="1156567"/>
          </a:xfrm>
        </p:spPr>
        <p:txBody>
          <a:bodyPr/>
          <a:lstStyle>
            <a:lvl1pPr>
              <a:defRPr b="1">
                <a:solidFill>
                  <a:srgbClr val="5D7843"/>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12436" y="1448087"/>
            <a:ext cx="8302914" cy="5174386"/>
          </a:xfrm>
        </p:spPr>
        <p:txBody>
          <a:bodyPr/>
          <a:lstStyle>
            <a:lvl1pPr>
              <a:defRPr>
                <a:latin typeface="Ubuntu" panose="020B0504030602030204" pitchFamily="34" charset="0"/>
              </a:defRPr>
            </a:lvl1pPr>
            <a:lvl2pPr>
              <a:defRPr>
                <a:latin typeface="Ubuntu" panose="020B0504030602030204" pitchFamily="34" charset="0"/>
              </a:defRPr>
            </a:lvl2pPr>
            <a:lvl3pPr>
              <a:defRPr>
                <a:latin typeface="Ubuntu" panose="020B0504030602030204" pitchFamily="34" charset="0"/>
              </a:defRPr>
            </a:lvl3pPr>
            <a:lvl4pPr>
              <a:defRPr>
                <a:latin typeface="Ubuntu" panose="020B0504030602030204" pitchFamily="34" charset="0"/>
              </a:defRPr>
            </a:lvl4pPr>
            <a:lvl5pPr>
              <a:defRPr>
                <a:latin typeface="Ubuntu" panose="020B05040306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511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3/29/2020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3505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38312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3/29/2020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4550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739D1-326A-4933-8910-9A210C11FE8E}"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37381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C739D1-326A-4933-8910-9A210C11FE8E}"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364561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C739D1-326A-4933-8910-9A210C11FE8E}" type="datetimeFigureOut">
              <a:rPr lang="en-US" smtClean="0"/>
              <a:t>3/29/2020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218922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C739D1-326A-4933-8910-9A210C11FE8E}" type="datetimeFigureOut">
              <a:rPr lang="en-US" smtClean="0"/>
              <a:t>3/29/2020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353511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739D1-326A-4933-8910-9A210C11FE8E}" type="datetimeFigureOut">
              <a:rPr lang="en-US" smtClean="0"/>
              <a:t>3/29/2020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791875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739D1-326A-4933-8910-9A210C11FE8E}"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78646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739D1-326A-4933-8910-9A210C11FE8E}"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228944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739D1-326A-4933-8910-9A210C11FE8E}" type="datetimeFigureOut">
              <a:rPr lang="en-US" smtClean="0"/>
              <a:t>3/29/2020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820056-11F6-45DD-8264-BAB43743BA1E}" type="slidenum">
              <a:rPr lang="en-US" smtClean="0"/>
              <a:t>‹#›</a:t>
            </a:fld>
            <a:endParaRPr lang="en-US"/>
          </a:p>
        </p:txBody>
      </p:sp>
    </p:spTree>
    <p:extLst>
      <p:ext uri="{BB962C8B-B14F-4D97-AF65-F5344CB8AC3E}">
        <p14:creationId xmlns:p14="http://schemas.microsoft.com/office/powerpoint/2010/main" val="457260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3/29/2020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3001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407-F046-4880-952C-79B2E8FF44FD}"/>
              </a:ext>
            </a:extLst>
          </p:cNvPr>
          <p:cNvSpPr>
            <a:spLocks noGrp="1"/>
          </p:cNvSpPr>
          <p:nvPr>
            <p:ph type="title"/>
          </p:nvPr>
        </p:nvSpPr>
        <p:spPr/>
        <p:txBody>
          <a:bodyPr/>
          <a:lstStyle/>
          <a:p>
            <a:endParaRPr lang="en-US" dirty="0"/>
          </a:p>
        </p:txBody>
      </p:sp>
      <p:sp>
        <p:nvSpPr>
          <p:cNvPr id="6" name="Rectangle 5">
            <a:extLst>
              <a:ext uri="{FF2B5EF4-FFF2-40B4-BE49-F238E27FC236}">
                <a16:creationId xmlns:a16="http://schemas.microsoft.com/office/drawing/2014/main" id="{C418CDB7-B217-438D-9B6C-41A9FCA8820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Content Placeholder 4">
            <a:extLst>
              <a:ext uri="{FF2B5EF4-FFF2-40B4-BE49-F238E27FC236}">
                <a16:creationId xmlns:a16="http://schemas.microsoft.com/office/drawing/2014/main" id="{B702C89C-41F9-4C96-8CB5-95E3A20146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392" y="91116"/>
            <a:ext cx="8169215" cy="6126911"/>
          </a:xfrm>
        </p:spPr>
      </p:pic>
      <p:sp>
        <p:nvSpPr>
          <p:cNvPr id="3" name="TextBox 2">
            <a:extLst>
              <a:ext uri="{FF2B5EF4-FFF2-40B4-BE49-F238E27FC236}">
                <a16:creationId xmlns:a16="http://schemas.microsoft.com/office/drawing/2014/main" id="{9D3934CA-1E89-493B-B3F5-3892F2B5884C}"/>
              </a:ext>
            </a:extLst>
          </p:cNvPr>
          <p:cNvSpPr txBox="1"/>
          <p:nvPr/>
        </p:nvSpPr>
        <p:spPr>
          <a:xfrm rot="20988916">
            <a:off x="3287844" y="2655532"/>
            <a:ext cx="3156438" cy="7540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300" b="0" i="0" u="none" strike="noStrike" kern="1200" cap="none" spc="300" normalizeH="0" baseline="0" noProof="0" dirty="0">
                <a:ln>
                  <a:noFill/>
                </a:ln>
                <a:solidFill>
                  <a:prstClr val="white"/>
                </a:solidFill>
                <a:effectLst/>
                <a:uLnTx/>
                <a:uFillTx/>
                <a:latin typeface="Ubuntu" panose="020B0504030602030204" pitchFamily="34" charset="0"/>
                <a:ea typeface="+mn-ea"/>
                <a:cs typeface="+mn-cs"/>
              </a:rPr>
              <a:t>WELCOME</a:t>
            </a:r>
          </a:p>
        </p:txBody>
      </p:sp>
      <p:pic>
        <p:nvPicPr>
          <p:cNvPr id="7" name="Picture 6" descr="A picture containing drawing&#10;&#10;Description automatically generated">
            <a:extLst>
              <a:ext uri="{FF2B5EF4-FFF2-40B4-BE49-F238E27FC236}">
                <a16:creationId xmlns:a16="http://schemas.microsoft.com/office/drawing/2014/main" id="{99A8DAFC-B8E3-48BC-85A2-FB1B07D8B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 y="4147761"/>
            <a:ext cx="9134475" cy="2752725"/>
          </a:xfrm>
          <a:prstGeom prst="rect">
            <a:avLst/>
          </a:prstGeom>
        </p:spPr>
      </p:pic>
    </p:spTree>
    <p:extLst>
      <p:ext uri="{BB962C8B-B14F-4D97-AF65-F5344CB8AC3E}">
        <p14:creationId xmlns:p14="http://schemas.microsoft.com/office/powerpoint/2010/main" val="183889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7E237577-53E0-430D-8CA6-879679A02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33" y="322522"/>
            <a:ext cx="5791200" cy="894777"/>
          </a:xfrm>
          <a:prstGeom prst="rect">
            <a:avLst/>
          </a:prstGeom>
        </p:spPr>
      </p:pic>
      <p:sp>
        <p:nvSpPr>
          <p:cNvPr id="6" name="Content Placeholder 2">
            <a:extLst>
              <a:ext uri="{FF2B5EF4-FFF2-40B4-BE49-F238E27FC236}">
                <a16:creationId xmlns:a16="http://schemas.microsoft.com/office/drawing/2014/main" id="{9C89B0F2-9D80-4DF6-B308-46E84CD8AE9E}"/>
              </a:ext>
            </a:extLst>
          </p:cNvPr>
          <p:cNvSpPr txBox="1">
            <a:spLocks/>
          </p:cNvSpPr>
          <p:nvPr/>
        </p:nvSpPr>
        <p:spPr>
          <a:xfrm>
            <a:off x="364836" y="1600487"/>
            <a:ext cx="8302914" cy="51743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buFont typeface="+mj-lt"/>
              <a:buAutoNum type="arabicPeriod"/>
            </a:pPr>
            <a:r>
              <a:rPr lang="en-US" sz="3200" dirty="0"/>
              <a:t>Deeper </a:t>
            </a:r>
            <a:r>
              <a:rPr lang="en-US" sz="3200" b="1" i="1" dirty="0"/>
              <a:t>satisfaction</a:t>
            </a:r>
            <a:endParaRPr lang="en-US" sz="3200" dirty="0"/>
          </a:p>
          <a:p>
            <a:pPr marL="514350" lvl="0" indent="-514350">
              <a:buFont typeface="+mj-lt"/>
              <a:buAutoNum type="arabicPeriod"/>
            </a:pPr>
            <a:r>
              <a:rPr lang="en-US" sz="3200" dirty="0"/>
              <a:t>Create </a:t>
            </a:r>
            <a:r>
              <a:rPr lang="en-US" sz="3200" b="1" i="1" dirty="0"/>
              <a:t>space</a:t>
            </a:r>
            <a:endParaRPr lang="en-US" sz="3200" dirty="0"/>
          </a:p>
          <a:p>
            <a:pPr marL="514350" lvl="0" indent="-514350">
              <a:buFont typeface="+mj-lt"/>
              <a:buAutoNum type="arabicPeriod"/>
            </a:pPr>
            <a:r>
              <a:rPr lang="en-US" sz="3200" dirty="0"/>
              <a:t>Develop </a:t>
            </a:r>
            <a:r>
              <a:rPr lang="en-US" sz="3200" b="1" i="1" dirty="0"/>
              <a:t>self-control</a:t>
            </a:r>
            <a:endParaRPr lang="en-US" sz="3200" dirty="0"/>
          </a:p>
        </p:txBody>
      </p:sp>
    </p:spTree>
    <p:extLst>
      <p:ext uri="{BB962C8B-B14F-4D97-AF65-F5344CB8AC3E}">
        <p14:creationId xmlns:p14="http://schemas.microsoft.com/office/powerpoint/2010/main" val="547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r>
              <a:rPr lang="en-US" sz="5500" dirty="0"/>
              <a:t>Satisfaction in God</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lvl="0"/>
            <a:r>
              <a:rPr lang="en-US" sz="1800" b="1" dirty="0"/>
              <a:t>Romans 12:2a   </a:t>
            </a:r>
            <a:r>
              <a:rPr lang="en-US" sz="1800" dirty="0"/>
              <a:t>Do not be conformed to this world, </a:t>
            </a:r>
            <a:br>
              <a:rPr lang="en-US" sz="1800" dirty="0"/>
            </a:br>
            <a:r>
              <a:rPr lang="en-US" sz="1800" dirty="0"/>
              <a:t>but be transformed by the renewal of your mind…</a:t>
            </a:r>
          </a:p>
          <a:p>
            <a:pPr lvl="0"/>
            <a:r>
              <a:rPr lang="en-US" sz="1900" b="1" dirty="0"/>
              <a:t>Psalm 4:7   </a:t>
            </a:r>
            <a:r>
              <a:rPr lang="en-US" sz="1900" dirty="0"/>
              <a:t>You have put more joy in my heart than </a:t>
            </a:r>
            <a:br>
              <a:rPr lang="en-US" sz="1900" dirty="0"/>
            </a:br>
            <a:r>
              <a:rPr lang="en-US" sz="1900" dirty="0"/>
              <a:t>they have when their grain and wine abound.</a:t>
            </a:r>
          </a:p>
          <a:p>
            <a:pPr lvl="0"/>
            <a:r>
              <a:rPr lang="en-US" sz="1900" b="1" dirty="0"/>
              <a:t>Psalm 63:1, 5a</a:t>
            </a:r>
            <a:r>
              <a:rPr lang="en-US" sz="1900" dirty="0"/>
              <a:t>   O God, you are my God; earnestly I seek you; </a:t>
            </a:r>
            <a:br>
              <a:rPr lang="en-US" sz="1900" dirty="0"/>
            </a:br>
            <a:r>
              <a:rPr lang="en-US" sz="1900" dirty="0"/>
              <a:t>my soul thirsts for you; my flesh faints for you, </a:t>
            </a:r>
            <a:br>
              <a:rPr lang="en-US" sz="1900" dirty="0"/>
            </a:br>
            <a:r>
              <a:rPr lang="en-US" sz="1900" dirty="0"/>
              <a:t>as in a dry and weary land where there is no water.</a:t>
            </a:r>
            <a:r>
              <a:rPr lang="en-US" sz="1900" b="1" dirty="0"/>
              <a:t> </a:t>
            </a:r>
            <a:br>
              <a:rPr lang="en-US" sz="1900" b="1" dirty="0"/>
            </a:br>
            <a:r>
              <a:rPr lang="en-US" sz="1900" dirty="0"/>
              <a:t>My soul will be satisfied as with fat and rich food…</a:t>
            </a:r>
          </a:p>
          <a:p>
            <a:pPr lvl="0"/>
            <a:r>
              <a:rPr lang="en-US" sz="1900" b="1" dirty="0"/>
              <a:t>Psalm 73:25-26   </a:t>
            </a:r>
            <a:r>
              <a:rPr lang="en-US" sz="1900" b="1" baseline="30000" dirty="0"/>
              <a:t>25 </a:t>
            </a:r>
            <a:r>
              <a:rPr lang="en-US" sz="1900" dirty="0"/>
              <a:t>Whom have I in heaven but you? </a:t>
            </a:r>
            <a:br>
              <a:rPr lang="en-US" sz="1900" dirty="0"/>
            </a:br>
            <a:r>
              <a:rPr lang="en-US" sz="1900" dirty="0"/>
              <a:t>And there is nothing on earth that I desire besides you. </a:t>
            </a:r>
            <a:br>
              <a:rPr lang="en-US" sz="1900" dirty="0"/>
            </a:br>
            <a:r>
              <a:rPr lang="en-US" sz="1900" b="1" baseline="30000" dirty="0"/>
              <a:t>26 </a:t>
            </a:r>
            <a:r>
              <a:rPr lang="en-US" sz="1900" dirty="0"/>
              <a:t>My flesh and my heart may fail, </a:t>
            </a:r>
            <a:br>
              <a:rPr lang="en-US" sz="1900" dirty="0"/>
            </a:br>
            <a:r>
              <a:rPr lang="en-US" sz="1900" dirty="0"/>
              <a:t>but God is the strength of my heart </a:t>
            </a:r>
            <a:br>
              <a:rPr lang="en-US" sz="1900" dirty="0"/>
            </a:br>
            <a:r>
              <a:rPr lang="en-US" sz="1900" dirty="0"/>
              <a:t>and my portion forever.</a:t>
            </a:r>
          </a:p>
        </p:txBody>
      </p:sp>
    </p:spTree>
    <p:extLst>
      <p:ext uri="{BB962C8B-B14F-4D97-AF65-F5344CB8AC3E}">
        <p14:creationId xmlns:p14="http://schemas.microsoft.com/office/powerpoint/2010/main" val="1062923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7E237577-53E0-430D-8CA6-879679A02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33" y="322522"/>
            <a:ext cx="5791200" cy="894777"/>
          </a:xfrm>
          <a:prstGeom prst="rect">
            <a:avLst/>
          </a:prstGeom>
        </p:spPr>
      </p:pic>
      <p:sp>
        <p:nvSpPr>
          <p:cNvPr id="6" name="Content Placeholder 2">
            <a:extLst>
              <a:ext uri="{FF2B5EF4-FFF2-40B4-BE49-F238E27FC236}">
                <a16:creationId xmlns:a16="http://schemas.microsoft.com/office/drawing/2014/main" id="{9C89B0F2-9D80-4DF6-B308-46E84CD8AE9E}"/>
              </a:ext>
            </a:extLst>
          </p:cNvPr>
          <p:cNvSpPr txBox="1">
            <a:spLocks/>
          </p:cNvSpPr>
          <p:nvPr/>
        </p:nvSpPr>
        <p:spPr>
          <a:xfrm>
            <a:off x="364836" y="1600487"/>
            <a:ext cx="8302914" cy="51743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buFont typeface="+mj-lt"/>
              <a:buAutoNum type="arabicPeriod"/>
            </a:pPr>
            <a:r>
              <a:rPr lang="en-US" sz="3200" dirty="0"/>
              <a:t>Deeper </a:t>
            </a:r>
            <a:r>
              <a:rPr lang="en-US" sz="3200" b="1" i="1" dirty="0"/>
              <a:t>satisfaction</a:t>
            </a:r>
            <a:endParaRPr lang="en-US" sz="3200" dirty="0"/>
          </a:p>
          <a:p>
            <a:pPr marL="514350" lvl="0" indent="-514350">
              <a:buFont typeface="+mj-lt"/>
              <a:buAutoNum type="arabicPeriod"/>
            </a:pPr>
            <a:r>
              <a:rPr lang="en-US" sz="3200" dirty="0"/>
              <a:t>Create </a:t>
            </a:r>
            <a:r>
              <a:rPr lang="en-US" sz="3200" b="1" i="1" dirty="0"/>
              <a:t>space</a:t>
            </a:r>
            <a:endParaRPr lang="en-US" sz="3200" dirty="0"/>
          </a:p>
          <a:p>
            <a:pPr marL="514350" lvl="0" indent="-514350">
              <a:buFont typeface="+mj-lt"/>
              <a:buAutoNum type="arabicPeriod"/>
            </a:pPr>
            <a:r>
              <a:rPr lang="en-US" sz="3200" dirty="0"/>
              <a:t>Develop </a:t>
            </a:r>
            <a:r>
              <a:rPr lang="en-US" sz="3200" b="1" i="1" dirty="0"/>
              <a:t>self-control</a:t>
            </a:r>
            <a:endParaRPr lang="en-US" sz="3200" dirty="0"/>
          </a:p>
        </p:txBody>
      </p:sp>
    </p:spTree>
    <p:extLst>
      <p:ext uri="{BB962C8B-B14F-4D97-AF65-F5344CB8AC3E}">
        <p14:creationId xmlns:p14="http://schemas.microsoft.com/office/powerpoint/2010/main" val="150296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B79F5F9-AA6B-4AFC-9020-39859F2206E4}"/>
              </a:ext>
            </a:extLst>
          </p:cNvPr>
          <p:cNvSpPr>
            <a:spLocks noGrp="1"/>
          </p:cNvSpPr>
          <p:nvPr>
            <p:ph idx="1"/>
          </p:nvPr>
        </p:nvSpPr>
        <p:spPr>
          <a:xfrm>
            <a:off x="212436" y="1575082"/>
            <a:ext cx="8302914" cy="5689318"/>
          </a:xfrm>
        </p:spPr>
        <p:txBody>
          <a:bodyPr>
            <a:normAutofit/>
          </a:bodyPr>
          <a:lstStyle/>
          <a:p>
            <a:pPr marL="0" lvl="0" indent="0">
              <a:buNone/>
            </a:pPr>
            <a:r>
              <a:rPr lang="en-US" sz="2400" b="1" baseline="30000" dirty="0"/>
              <a:t>12 </a:t>
            </a:r>
            <a:r>
              <a:rPr lang="en-US" sz="2400" dirty="0"/>
              <a:t>“All things are lawful for me,” but not all things are helpful. “All things are lawful for me,” but I will not be dominated by anything. </a:t>
            </a:r>
            <a:r>
              <a:rPr lang="en-US" sz="2400" b="1" baseline="30000" dirty="0"/>
              <a:t>13 </a:t>
            </a:r>
            <a:r>
              <a:rPr lang="en-US" sz="2400" dirty="0"/>
              <a:t>“Food is meant for the stomach and the stomach for food”—and God will destroy both one and the other. The body is not meant for sexual immorality, but for the Lord, and the Lord for the body.</a:t>
            </a:r>
          </a:p>
          <a:p>
            <a:pPr marL="0" lvl="0" indent="0">
              <a:buNone/>
            </a:pPr>
            <a:r>
              <a:rPr lang="en-US" sz="2400" b="1" baseline="30000" dirty="0"/>
              <a:t>19 </a:t>
            </a:r>
            <a:r>
              <a:rPr lang="en-US" sz="2400" dirty="0"/>
              <a:t>Or do you not know that your body is a temple of the Holy Spirit within you, whom you have from God? You are not your own, </a:t>
            </a:r>
            <a:r>
              <a:rPr lang="en-US" sz="2400" b="1" baseline="30000" dirty="0"/>
              <a:t>20 </a:t>
            </a:r>
            <a:r>
              <a:rPr lang="en-US" sz="2400" dirty="0"/>
              <a:t>for you were bought with a price. So glorify God in your body.</a:t>
            </a:r>
          </a:p>
          <a:p>
            <a:pPr marL="0" lvl="0" indent="0" algn="r">
              <a:buNone/>
            </a:pPr>
            <a:r>
              <a:rPr lang="en-US" sz="2400" i="1" dirty="0"/>
              <a:t>1 Corinthians 6:12-13, 19-20</a:t>
            </a:r>
          </a:p>
          <a:p>
            <a:pPr marL="0" lvl="0" indent="0" algn="ctr">
              <a:buNone/>
            </a:pPr>
            <a:endParaRPr lang="en-US" i="1" dirty="0"/>
          </a:p>
        </p:txBody>
      </p:sp>
      <p:pic>
        <p:nvPicPr>
          <p:cNvPr id="9" name="Picture 8" descr="A picture containing drawing&#10;&#10;Description automatically generated">
            <a:extLst>
              <a:ext uri="{FF2B5EF4-FFF2-40B4-BE49-F238E27FC236}">
                <a16:creationId xmlns:a16="http://schemas.microsoft.com/office/drawing/2014/main" id="{7E237577-53E0-430D-8CA6-879679A02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33" y="322522"/>
            <a:ext cx="5791200" cy="894777"/>
          </a:xfrm>
          <a:prstGeom prst="rect">
            <a:avLst/>
          </a:prstGeom>
        </p:spPr>
      </p:pic>
    </p:spTree>
    <p:extLst>
      <p:ext uri="{BB962C8B-B14F-4D97-AF65-F5344CB8AC3E}">
        <p14:creationId xmlns:p14="http://schemas.microsoft.com/office/powerpoint/2010/main" val="2858244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B79F5F9-AA6B-4AFC-9020-39859F2206E4}"/>
              </a:ext>
            </a:extLst>
          </p:cNvPr>
          <p:cNvSpPr>
            <a:spLocks noGrp="1"/>
          </p:cNvSpPr>
          <p:nvPr>
            <p:ph idx="1"/>
          </p:nvPr>
        </p:nvSpPr>
        <p:spPr>
          <a:xfrm>
            <a:off x="212436" y="1575082"/>
            <a:ext cx="8302914" cy="5689318"/>
          </a:xfrm>
        </p:spPr>
        <p:txBody>
          <a:bodyPr>
            <a:normAutofit/>
          </a:bodyPr>
          <a:lstStyle/>
          <a:p>
            <a:pPr marL="0" lvl="0" indent="0">
              <a:buNone/>
            </a:pPr>
            <a:r>
              <a:rPr lang="en-US" sz="2400" b="1" baseline="30000" dirty="0"/>
              <a:t>12 </a:t>
            </a:r>
            <a:r>
              <a:rPr lang="en-US" sz="2400" dirty="0"/>
              <a:t>“All things are lawful for me,” but not all things are helpful. “All things are lawful for me,” but I will not be dominated by anything. </a:t>
            </a:r>
            <a:r>
              <a:rPr lang="en-US" sz="2400" b="1" baseline="30000" dirty="0"/>
              <a:t>13 </a:t>
            </a:r>
            <a:r>
              <a:rPr lang="en-US" sz="2400" dirty="0"/>
              <a:t>“Food is meant for the stomach and the stomach for food”—and God will destroy both one and the other. The body is not meant for sexual immorality, but for the Lord, and the Lord for the body.</a:t>
            </a:r>
          </a:p>
          <a:p>
            <a:pPr marL="0" lvl="0" indent="0">
              <a:buNone/>
            </a:pPr>
            <a:r>
              <a:rPr lang="en-US" sz="2400" b="1" baseline="30000" dirty="0"/>
              <a:t>19 </a:t>
            </a:r>
            <a:r>
              <a:rPr lang="en-US" sz="2400" dirty="0"/>
              <a:t>Or do you not know that your body is a temple of the Holy Spirit within you, whom you have from God? You are not your own, </a:t>
            </a:r>
            <a:r>
              <a:rPr lang="en-US" sz="2400" b="1" baseline="30000" dirty="0"/>
              <a:t>20 </a:t>
            </a:r>
            <a:r>
              <a:rPr lang="en-US" sz="2400" dirty="0"/>
              <a:t>for you were bought with a price. So glorify God in your body.</a:t>
            </a:r>
          </a:p>
          <a:p>
            <a:pPr marL="0" lvl="0" indent="0" algn="r">
              <a:buNone/>
            </a:pPr>
            <a:r>
              <a:rPr lang="en-US" sz="2400" i="1" dirty="0"/>
              <a:t>1 Corinthians 6:12-13, 19-20</a:t>
            </a:r>
          </a:p>
          <a:p>
            <a:pPr marL="0" indent="0">
              <a:buNone/>
            </a:pPr>
            <a:r>
              <a:rPr lang="en-US" sz="2400" dirty="0"/>
              <a:t>But I discipline my body and keep it under control, lest after preaching to others I myself should be disqualified.</a:t>
            </a:r>
          </a:p>
          <a:p>
            <a:pPr marL="0" lvl="0" indent="0" algn="r">
              <a:buNone/>
            </a:pPr>
            <a:r>
              <a:rPr lang="en-US" sz="2400" i="1" dirty="0"/>
              <a:t>1 Corinthians 9:27</a:t>
            </a:r>
          </a:p>
          <a:p>
            <a:pPr marL="0" lvl="0" indent="0" algn="ctr">
              <a:buNone/>
            </a:pPr>
            <a:endParaRPr lang="en-US" i="1" dirty="0"/>
          </a:p>
        </p:txBody>
      </p:sp>
      <p:pic>
        <p:nvPicPr>
          <p:cNvPr id="9" name="Picture 8" descr="A picture containing drawing&#10;&#10;Description automatically generated">
            <a:extLst>
              <a:ext uri="{FF2B5EF4-FFF2-40B4-BE49-F238E27FC236}">
                <a16:creationId xmlns:a16="http://schemas.microsoft.com/office/drawing/2014/main" id="{7E237577-53E0-430D-8CA6-879679A02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33" y="322522"/>
            <a:ext cx="5791200" cy="894777"/>
          </a:xfrm>
          <a:prstGeom prst="rect">
            <a:avLst/>
          </a:prstGeom>
        </p:spPr>
      </p:pic>
    </p:spTree>
    <p:extLst>
      <p:ext uri="{BB962C8B-B14F-4D97-AF65-F5344CB8AC3E}">
        <p14:creationId xmlns:p14="http://schemas.microsoft.com/office/powerpoint/2010/main" val="2411816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7E237577-53E0-430D-8CA6-879679A02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33" y="322522"/>
            <a:ext cx="5791200" cy="894777"/>
          </a:xfrm>
          <a:prstGeom prst="rect">
            <a:avLst/>
          </a:prstGeom>
        </p:spPr>
      </p:pic>
      <p:sp>
        <p:nvSpPr>
          <p:cNvPr id="6" name="Content Placeholder 2">
            <a:extLst>
              <a:ext uri="{FF2B5EF4-FFF2-40B4-BE49-F238E27FC236}">
                <a16:creationId xmlns:a16="http://schemas.microsoft.com/office/drawing/2014/main" id="{9C89B0F2-9D80-4DF6-B308-46E84CD8AE9E}"/>
              </a:ext>
            </a:extLst>
          </p:cNvPr>
          <p:cNvSpPr txBox="1">
            <a:spLocks/>
          </p:cNvSpPr>
          <p:nvPr/>
        </p:nvSpPr>
        <p:spPr>
          <a:xfrm>
            <a:off x="364836" y="1600487"/>
            <a:ext cx="8302914" cy="51743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buFont typeface="+mj-lt"/>
              <a:buAutoNum type="arabicPeriod"/>
            </a:pPr>
            <a:r>
              <a:rPr lang="en-US" sz="3200" dirty="0"/>
              <a:t>Deeper </a:t>
            </a:r>
            <a:r>
              <a:rPr lang="en-US" sz="3200" b="1" i="1" dirty="0"/>
              <a:t>satisfaction</a:t>
            </a:r>
            <a:endParaRPr lang="en-US" sz="3200" dirty="0"/>
          </a:p>
          <a:p>
            <a:pPr marL="514350" lvl="0" indent="-514350">
              <a:buFont typeface="+mj-lt"/>
              <a:buAutoNum type="arabicPeriod"/>
            </a:pPr>
            <a:r>
              <a:rPr lang="en-US" sz="3200" dirty="0"/>
              <a:t>Create </a:t>
            </a:r>
            <a:r>
              <a:rPr lang="en-US" sz="3200" b="1" i="1" dirty="0"/>
              <a:t>space</a:t>
            </a:r>
            <a:endParaRPr lang="en-US" sz="3200" dirty="0"/>
          </a:p>
          <a:p>
            <a:pPr marL="514350" lvl="0" indent="-514350">
              <a:buFont typeface="+mj-lt"/>
              <a:buAutoNum type="arabicPeriod"/>
            </a:pPr>
            <a:r>
              <a:rPr lang="en-US" sz="3200" dirty="0"/>
              <a:t>Develop </a:t>
            </a:r>
            <a:r>
              <a:rPr lang="en-US" sz="3200" b="1" i="1" dirty="0"/>
              <a:t>self-control</a:t>
            </a:r>
            <a:endParaRPr lang="en-US" sz="3200" dirty="0"/>
          </a:p>
        </p:txBody>
      </p:sp>
    </p:spTree>
    <p:extLst>
      <p:ext uri="{BB962C8B-B14F-4D97-AF65-F5344CB8AC3E}">
        <p14:creationId xmlns:p14="http://schemas.microsoft.com/office/powerpoint/2010/main" val="372609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B79F5F9-AA6B-4AFC-9020-39859F2206E4}"/>
              </a:ext>
            </a:extLst>
          </p:cNvPr>
          <p:cNvSpPr>
            <a:spLocks noGrp="1"/>
          </p:cNvSpPr>
          <p:nvPr>
            <p:ph idx="1"/>
          </p:nvPr>
        </p:nvSpPr>
        <p:spPr>
          <a:xfrm>
            <a:off x="212436" y="1575082"/>
            <a:ext cx="8302914" cy="5174386"/>
          </a:xfrm>
        </p:spPr>
        <p:txBody>
          <a:bodyPr>
            <a:normAutofit/>
          </a:bodyPr>
          <a:lstStyle/>
          <a:p>
            <a:pPr marL="0" lvl="0" indent="0" algn="ctr">
              <a:buNone/>
            </a:pPr>
            <a:r>
              <a:rPr lang="en-US" sz="2400" b="1" baseline="30000" dirty="0"/>
              <a:t>34 </a:t>
            </a:r>
            <a:r>
              <a:rPr lang="en-US" sz="2400" dirty="0"/>
              <a:t>And Jesus said to them, </a:t>
            </a:r>
            <a:br>
              <a:rPr lang="en-US" sz="2400" dirty="0"/>
            </a:br>
            <a:r>
              <a:rPr lang="en-US" sz="2400" dirty="0"/>
              <a:t>“Can you make wedding guests fast </a:t>
            </a:r>
            <a:br>
              <a:rPr lang="en-US" sz="2400" dirty="0"/>
            </a:br>
            <a:r>
              <a:rPr lang="en-US" sz="2400" dirty="0"/>
              <a:t>while the bridegroom is with them? </a:t>
            </a:r>
            <a:br>
              <a:rPr lang="en-US" sz="2400" dirty="0"/>
            </a:br>
            <a:r>
              <a:rPr lang="en-US" sz="2400" b="1" baseline="30000" dirty="0"/>
              <a:t>35 </a:t>
            </a:r>
            <a:r>
              <a:rPr lang="en-US" sz="2400" dirty="0"/>
              <a:t>The days will come when the </a:t>
            </a:r>
            <a:br>
              <a:rPr lang="en-US" sz="2400" dirty="0"/>
            </a:br>
            <a:r>
              <a:rPr lang="en-US" sz="2400" dirty="0"/>
              <a:t>bridegroom is taken away from them, </a:t>
            </a:r>
            <a:br>
              <a:rPr lang="en-US" sz="2400" dirty="0"/>
            </a:br>
            <a:r>
              <a:rPr lang="en-US" sz="2400" b="1" i="1" dirty="0"/>
              <a:t>and then they will fast in those days.</a:t>
            </a:r>
            <a:r>
              <a:rPr lang="en-US" sz="2400" dirty="0"/>
              <a:t>” </a:t>
            </a:r>
          </a:p>
          <a:p>
            <a:pPr marL="0" lvl="0" indent="0" algn="ctr">
              <a:buNone/>
            </a:pPr>
            <a:r>
              <a:rPr lang="en-US" sz="2400" b="1" baseline="30000" dirty="0"/>
              <a:t>37 </a:t>
            </a:r>
            <a:r>
              <a:rPr lang="en-US" sz="2400" dirty="0"/>
              <a:t>And no one puts new wine into old wineskins. </a:t>
            </a:r>
            <a:br>
              <a:rPr lang="en-US" sz="2400" dirty="0"/>
            </a:br>
            <a:r>
              <a:rPr lang="en-US" sz="2400" dirty="0"/>
              <a:t>If he does, the new wine will burst </a:t>
            </a:r>
            <a:br>
              <a:rPr lang="en-US" sz="2400" dirty="0"/>
            </a:br>
            <a:r>
              <a:rPr lang="en-US" sz="2400" dirty="0"/>
              <a:t>the skins and it will be spilled, </a:t>
            </a:r>
            <a:br>
              <a:rPr lang="en-US" sz="2400" dirty="0"/>
            </a:br>
            <a:r>
              <a:rPr lang="en-US" sz="2400" dirty="0"/>
              <a:t>and the skins will be destroyed. </a:t>
            </a:r>
            <a:br>
              <a:rPr lang="en-US" sz="2400" dirty="0"/>
            </a:br>
            <a:r>
              <a:rPr lang="en-US" sz="2400" b="1" baseline="30000" dirty="0"/>
              <a:t>38 </a:t>
            </a:r>
            <a:r>
              <a:rPr lang="en-US" sz="2400" dirty="0"/>
              <a:t>But new wine must be </a:t>
            </a:r>
            <a:br>
              <a:rPr lang="en-US" sz="2400" dirty="0"/>
            </a:br>
            <a:r>
              <a:rPr lang="en-US" sz="2400" dirty="0"/>
              <a:t>put into fresh wineskins. </a:t>
            </a:r>
            <a:endParaRPr lang="en-US" sz="2400" i="1" dirty="0"/>
          </a:p>
          <a:p>
            <a:pPr marL="0" lvl="0" indent="0" algn="ctr">
              <a:buNone/>
            </a:pPr>
            <a:r>
              <a:rPr lang="en-US" sz="2400" i="1" dirty="0"/>
              <a:t>Luke 5:34-35, 37-38</a:t>
            </a:r>
          </a:p>
          <a:p>
            <a:pPr marL="0" lvl="0" indent="0" algn="ctr">
              <a:buNone/>
            </a:pPr>
            <a:endParaRPr lang="en-US" i="1" dirty="0"/>
          </a:p>
        </p:txBody>
      </p:sp>
      <p:pic>
        <p:nvPicPr>
          <p:cNvPr id="9" name="Picture 8" descr="A picture containing drawing&#10;&#10;Description automatically generated">
            <a:extLst>
              <a:ext uri="{FF2B5EF4-FFF2-40B4-BE49-F238E27FC236}">
                <a16:creationId xmlns:a16="http://schemas.microsoft.com/office/drawing/2014/main" id="{7E237577-53E0-430D-8CA6-879679A02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33" y="322522"/>
            <a:ext cx="5791200" cy="894777"/>
          </a:xfrm>
          <a:prstGeom prst="rect">
            <a:avLst/>
          </a:prstGeom>
        </p:spPr>
      </p:pic>
    </p:spTree>
    <p:extLst>
      <p:ext uri="{BB962C8B-B14F-4D97-AF65-F5344CB8AC3E}">
        <p14:creationId xmlns:p14="http://schemas.microsoft.com/office/powerpoint/2010/main" val="4270683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7E237577-53E0-430D-8CA6-879679A02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33" y="322522"/>
            <a:ext cx="5791200" cy="894777"/>
          </a:xfrm>
          <a:prstGeom prst="rect">
            <a:avLst/>
          </a:prstGeom>
        </p:spPr>
      </p:pic>
      <p:sp>
        <p:nvSpPr>
          <p:cNvPr id="6" name="Content Placeholder 2">
            <a:extLst>
              <a:ext uri="{FF2B5EF4-FFF2-40B4-BE49-F238E27FC236}">
                <a16:creationId xmlns:a16="http://schemas.microsoft.com/office/drawing/2014/main" id="{9C89B0F2-9D80-4DF6-B308-46E84CD8AE9E}"/>
              </a:ext>
            </a:extLst>
          </p:cNvPr>
          <p:cNvSpPr txBox="1">
            <a:spLocks/>
          </p:cNvSpPr>
          <p:nvPr/>
        </p:nvSpPr>
        <p:spPr>
          <a:xfrm>
            <a:off x="364836" y="1600487"/>
            <a:ext cx="8302914" cy="51743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3600" dirty="0"/>
              <a:t>Types of Fasts:</a:t>
            </a:r>
          </a:p>
          <a:p>
            <a:pPr marL="514350" lvl="0" indent="-514350">
              <a:buFont typeface="+mj-lt"/>
              <a:buAutoNum type="arabicPeriod"/>
            </a:pPr>
            <a:r>
              <a:rPr lang="en-US" sz="3200" dirty="0"/>
              <a:t>Partial fast</a:t>
            </a:r>
          </a:p>
          <a:p>
            <a:pPr marL="514350" lvl="0" indent="-514350">
              <a:buFont typeface="+mj-lt"/>
              <a:buAutoNum type="arabicPeriod"/>
            </a:pPr>
            <a:r>
              <a:rPr lang="en-US" sz="3200" dirty="0"/>
              <a:t>Normal fast</a:t>
            </a:r>
          </a:p>
          <a:p>
            <a:pPr marL="514350" lvl="0" indent="-514350">
              <a:buFont typeface="+mj-lt"/>
              <a:buAutoNum type="arabicPeriod"/>
            </a:pPr>
            <a:r>
              <a:rPr lang="en-US" sz="3200" dirty="0"/>
              <a:t>Absolute fast</a:t>
            </a:r>
          </a:p>
        </p:txBody>
      </p:sp>
    </p:spTree>
    <p:extLst>
      <p:ext uri="{BB962C8B-B14F-4D97-AF65-F5344CB8AC3E}">
        <p14:creationId xmlns:p14="http://schemas.microsoft.com/office/powerpoint/2010/main" val="161055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7E237577-53E0-430D-8CA6-879679A02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33" y="322522"/>
            <a:ext cx="5791200" cy="894777"/>
          </a:xfrm>
          <a:prstGeom prst="rect">
            <a:avLst/>
          </a:prstGeom>
        </p:spPr>
      </p:pic>
      <p:sp>
        <p:nvSpPr>
          <p:cNvPr id="6" name="Content Placeholder 2">
            <a:extLst>
              <a:ext uri="{FF2B5EF4-FFF2-40B4-BE49-F238E27FC236}">
                <a16:creationId xmlns:a16="http://schemas.microsoft.com/office/drawing/2014/main" id="{9C89B0F2-9D80-4DF6-B308-46E84CD8AE9E}"/>
              </a:ext>
            </a:extLst>
          </p:cNvPr>
          <p:cNvSpPr txBox="1">
            <a:spLocks/>
          </p:cNvSpPr>
          <p:nvPr/>
        </p:nvSpPr>
        <p:spPr>
          <a:xfrm>
            <a:off x="364836" y="1600487"/>
            <a:ext cx="8302914" cy="51743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Ubuntu" panose="020B0504030602030204" pitchFamily="34" charset="0"/>
                <a:ea typeface="+mn-ea"/>
                <a:cs typeface="+mn-cs"/>
              </a:rPr>
              <a:t>Types of Fasts: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Ubuntu" panose="020B0504030602030204" pitchFamily="34" charset="0"/>
                <a:ea typeface="+mn-ea"/>
                <a:cs typeface="+mn-cs"/>
              </a:rPr>
              <a:t>Partial fast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3200" b="1" i="1" u="none" strike="noStrike" kern="1200" cap="none" spc="0" normalizeH="0" baseline="0" noProof="0" dirty="0">
                <a:ln>
                  <a:noFill/>
                </a:ln>
                <a:solidFill>
                  <a:prstClr val="black"/>
                </a:solidFill>
                <a:effectLst/>
                <a:uLnTx/>
                <a:uFillTx/>
                <a:latin typeface="Ubuntu" panose="020B0504030602030204" pitchFamily="34" charset="0"/>
                <a:ea typeface="+mn-ea"/>
                <a:cs typeface="+mn-cs"/>
              </a:rPr>
              <a:t>Normal fast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Ubuntu" panose="020B0504030602030204" pitchFamily="34" charset="0"/>
                <a:ea typeface="+mn-ea"/>
                <a:cs typeface="+mn-cs"/>
              </a:rPr>
              <a:t>Absolute fast</a:t>
            </a:r>
          </a:p>
        </p:txBody>
      </p:sp>
    </p:spTree>
    <p:extLst>
      <p:ext uri="{BB962C8B-B14F-4D97-AF65-F5344CB8AC3E}">
        <p14:creationId xmlns:p14="http://schemas.microsoft.com/office/powerpoint/2010/main" val="237099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7E237577-53E0-430D-8CA6-879679A02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33" y="322522"/>
            <a:ext cx="5791200" cy="894777"/>
          </a:xfrm>
          <a:prstGeom prst="rect">
            <a:avLst/>
          </a:prstGeom>
        </p:spPr>
      </p:pic>
      <p:sp>
        <p:nvSpPr>
          <p:cNvPr id="6" name="Content Placeholder 2">
            <a:extLst>
              <a:ext uri="{FF2B5EF4-FFF2-40B4-BE49-F238E27FC236}">
                <a16:creationId xmlns:a16="http://schemas.microsoft.com/office/drawing/2014/main" id="{9C89B0F2-9D80-4DF6-B308-46E84CD8AE9E}"/>
              </a:ext>
            </a:extLst>
          </p:cNvPr>
          <p:cNvSpPr txBox="1">
            <a:spLocks/>
          </p:cNvSpPr>
          <p:nvPr/>
        </p:nvSpPr>
        <p:spPr>
          <a:xfrm>
            <a:off x="364836" y="1600487"/>
            <a:ext cx="8302914" cy="51743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dirty="0"/>
              <a:t>Although it is generally safe, going a day without eating can be risky for some people, including:</a:t>
            </a:r>
          </a:p>
          <a:p>
            <a:r>
              <a:rPr lang="en-US" dirty="0"/>
              <a:t>people with diabetes</a:t>
            </a:r>
          </a:p>
          <a:p>
            <a:r>
              <a:rPr lang="en-US" dirty="0"/>
              <a:t>people with a history of eating disorders</a:t>
            </a:r>
          </a:p>
          <a:p>
            <a:r>
              <a:rPr lang="en-US" dirty="0"/>
              <a:t>people using medications that they must take with food</a:t>
            </a:r>
          </a:p>
          <a:p>
            <a:r>
              <a:rPr lang="en-US" dirty="0"/>
              <a:t>children and adolescents</a:t>
            </a:r>
          </a:p>
          <a:p>
            <a:r>
              <a:rPr lang="en-US" dirty="0"/>
              <a:t>those who are pregnant or breastfeeding</a:t>
            </a:r>
          </a:p>
        </p:txBody>
      </p:sp>
    </p:spTree>
    <p:extLst>
      <p:ext uri="{BB962C8B-B14F-4D97-AF65-F5344CB8AC3E}">
        <p14:creationId xmlns:p14="http://schemas.microsoft.com/office/powerpoint/2010/main" val="292347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1D494-1E42-4212-8545-C321D58AE77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B33FCC5-659F-494D-9E3B-4CAB07B2FC9D}"/>
              </a:ext>
            </a:extLst>
          </p:cNvPr>
          <p:cNvSpPr>
            <a:spLocks noGrp="1"/>
          </p:cNvSpPr>
          <p:nvPr>
            <p:ph type="subTitle" idx="1"/>
          </p:nvPr>
        </p:nvSpPr>
        <p:spPr/>
        <p:txBody>
          <a:bodyPr/>
          <a:lstStyle/>
          <a:p>
            <a:endParaRPr lang="en-US"/>
          </a:p>
        </p:txBody>
      </p:sp>
      <p:pic>
        <p:nvPicPr>
          <p:cNvPr id="5" name="Picture 4" descr="A close up of a logo&#10;&#10;Description automatically generated">
            <a:extLst>
              <a:ext uri="{FF2B5EF4-FFF2-40B4-BE49-F238E27FC236}">
                <a16:creationId xmlns:a16="http://schemas.microsoft.com/office/drawing/2014/main" id="{15C858E7-8758-4FEA-BC48-E1340C2D25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0209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plant&#10;&#10;Description automatically generated">
            <a:extLst>
              <a:ext uri="{FF2B5EF4-FFF2-40B4-BE49-F238E27FC236}">
                <a16:creationId xmlns:a16="http://schemas.microsoft.com/office/drawing/2014/main" id="{181259AE-5833-43A0-82F3-B87425B21188}"/>
              </a:ext>
            </a:extLst>
          </p:cNvPr>
          <p:cNvPicPr>
            <a:picLocks noChangeAspect="1"/>
          </p:cNvPicPr>
          <p:nvPr/>
        </p:nvPicPr>
        <p:blipFill>
          <a:blip r:embed="rId2">
            <a:alphaModFix amt="0"/>
            <a:extLst>
              <a:ext uri="{28A0092B-C50C-407E-A947-70E740481C1C}">
                <a14:useLocalDpi xmlns:a14="http://schemas.microsoft.com/office/drawing/2010/main" val="0"/>
              </a:ext>
            </a:extLst>
          </a:blip>
          <a:stretch>
            <a:fillRect/>
          </a:stretch>
        </p:blipFill>
        <p:spPr>
          <a:xfrm>
            <a:off x="289857" y="443626"/>
            <a:ext cx="4945657" cy="6316824"/>
          </a:xfrm>
          <a:prstGeom prst="rect">
            <a:avLst/>
          </a:prstGeom>
        </p:spPr>
      </p:pic>
      <p:pic>
        <p:nvPicPr>
          <p:cNvPr id="8" name="Picture 7" descr="A close up of a plant&#10;&#10;Description automatically generated">
            <a:extLst>
              <a:ext uri="{FF2B5EF4-FFF2-40B4-BE49-F238E27FC236}">
                <a16:creationId xmlns:a16="http://schemas.microsoft.com/office/drawing/2014/main" id="{F1D8A458-B3FE-4640-9314-98A0FF70076F}"/>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289856" y="452957"/>
            <a:ext cx="4945658" cy="6316825"/>
          </a:xfrm>
          <a:prstGeom prst="rect">
            <a:avLst/>
          </a:prstGeom>
        </p:spPr>
      </p:pic>
      <p:sp>
        <p:nvSpPr>
          <p:cNvPr id="9" name="TextBox 8">
            <a:extLst>
              <a:ext uri="{FF2B5EF4-FFF2-40B4-BE49-F238E27FC236}">
                <a16:creationId xmlns:a16="http://schemas.microsoft.com/office/drawing/2014/main" id="{89486AAF-9AD7-4A46-A9CB-A30DF722CBA7}"/>
              </a:ext>
            </a:extLst>
          </p:cNvPr>
          <p:cNvSpPr txBox="1"/>
          <p:nvPr/>
        </p:nvSpPr>
        <p:spPr>
          <a:xfrm>
            <a:off x="3225520" y="4536656"/>
            <a:ext cx="5690982" cy="430887"/>
          </a:xfrm>
          <a:prstGeom prst="rect">
            <a:avLst/>
          </a:prstGeom>
          <a:noFill/>
        </p:spPr>
        <p:txBody>
          <a:bodyPr wrap="none" rtlCol="0">
            <a:spAutoFit/>
          </a:bodyPr>
          <a:lstStyle/>
          <a:p>
            <a:r>
              <a:rPr lang="en-US" sz="2200" dirty="0">
                <a:solidFill>
                  <a:srgbClr val="472A1C"/>
                </a:solidFill>
                <a:latin typeface="Baby Boston" panose="03000000000000000000" pitchFamily="66" charset="0"/>
              </a:rPr>
              <a:t>Questions |Comments |Testimonies</a:t>
            </a:r>
          </a:p>
        </p:txBody>
      </p:sp>
      <p:sp>
        <p:nvSpPr>
          <p:cNvPr id="3" name="Subtitle 2">
            <a:extLst>
              <a:ext uri="{FF2B5EF4-FFF2-40B4-BE49-F238E27FC236}">
                <a16:creationId xmlns:a16="http://schemas.microsoft.com/office/drawing/2014/main" id="{8B33FCC5-659F-494D-9E3B-4CAB07B2FC9D}"/>
              </a:ext>
            </a:extLst>
          </p:cNvPr>
          <p:cNvSpPr>
            <a:spLocks noGrp="1"/>
          </p:cNvSpPr>
          <p:nvPr>
            <p:ph type="subTitle" idx="1"/>
          </p:nvPr>
        </p:nvSpPr>
        <p:spPr>
          <a:xfrm>
            <a:off x="2590285" y="3923585"/>
            <a:ext cx="6858000" cy="1655762"/>
          </a:xfrm>
        </p:spPr>
        <p:txBody>
          <a:bodyPr>
            <a:normAutofit/>
          </a:bodyPr>
          <a:lstStyle/>
          <a:p>
            <a:r>
              <a:rPr lang="en-US" sz="5000" b="1" dirty="0">
                <a:solidFill>
                  <a:srgbClr val="A1B53D"/>
                </a:solidFill>
                <a:latin typeface="Ubuntu" panose="020B0504030602030204" pitchFamily="34" charset="0"/>
              </a:rPr>
              <a:t>DISCUSS</a:t>
            </a:r>
            <a:r>
              <a:rPr lang="en-US" sz="5000" b="1" dirty="0">
                <a:solidFill>
                  <a:srgbClr val="5D7843"/>
                </a:solidFill>
                <a:latin typeface="Ubuntu" panose="020B0504030602030204" pitchFamily="34" charset="0"/>
              </a:rPr>
              <a:t> </a:t>
            </a:r>
            <a:r>
              <a:rPr lang="en-US" sz="5000" dirty="0">
                <a:solidFill>
                  <a:srgbClr val="EC7C16"/>
                </a:solidFill>
                <a:latin typeface="Ubuntu" panose="020B0504030602030204" pitchFamily="34" charset="0"/>
              </a:rPr>
              <a:t>&amp;</a:t>
            </a:r>
            <a:r>
              <a:rPr lang="en-US" sz="5000" b="1" dirty="0">
                <a:solidFill>
                  <a:srgbClr val="5D7843"/>
                </a:solidFill>
                <a:latin typeface="Ubuntu" panose="020B0504030602030204" pitchFamily="34" charset="0"/>
              </a:rPr>
              <a:t> SHARE</a:t>
            </a:r>
          </a:p>
        </p:txBody>
      </p:sp>
    </p:spTree>
    <p:extLst>
      <p:ext uri="{BB962C8B-B14F-4D97-AF65-F5344CB8AC3E}">
        <p14:creationId xmlns:p14="http://schemas.microsoft.com/office/powerpoint/2010/main" val="857664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ire&#10;&#10;Description automatically generated">
            <a:extLst>
              <a:ext uri="{FF2B5EF4-FFF2-40B4-BE49-F238E27FC236}">
                <a16:creationId xmlns:a16="http://schemas.microsoft.com/office/drawing/2014/main" id="{CB7FF5D3-23E1-4746-AE35-31F500DBD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A close up of a plant&#10;&#10;Description automatically generated">
            <a:extLst>
              <a:ext uri="{FF2B5EF4-FFF2-40B4-BE49-F238E27FC236}">
                <a16:creationId xmlns:a16="http://schemas.microsoft.com/office/drawing/2014/main" id="{C60A3809-D262-4B24-9BBD-3E4F15463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98" y="452957"/>
            <a:ext cx="5014727" cy="6405043"/>
          </a:xfrm>
          <a:prstGeom prst="rect">
            <a:avLst/>
          </a:prstGeom>
        </p:spPr>
      </p:pic>
      <p:sp>
        <p:nvSpPr>
          <p:cNvPr id="11" name="Subtitle 2">
            <a:extLst>
              <a:ext uri="{FF2B5EF4-FFF2-40B4-BE49-F238E27FC236}">
                <a16:creationId xmlns:a16="http://schemas.microsoft.com/office/drawing/2014/main" id="{13E34AA6-23E1-4CD0-AD34-043134F6F9BA}"/>
              </a:ext>
            </a:extLst>
          </p:cNvPr>
          <p:cNvSpPr txBox="1">
            <a:spLocks/>
          </p:cNvSpPr>
          <p:nvPr/>
        </p:nvSpPr>
        <p:spPr>
          <a:xfrm>
            <a:off x="3267619" y="3940519"/>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500" b="1" dirty="0">
                <a:solidFill>
                  <a:srgbClr val="A1B53D"/>
                </a:solidFill>
                <a:latin typeface="Ubuntu" panose="020B0504030602030204" pitchFamily="34" charset="0"/>
              </a:rPr>
              <a:t>LORD’S</a:t>
            </a:r>
            <a:r>
              <a:rPr lang="en-US" sz="5500" b="1" dirty="0">
                <a:solidFill>
                  <a:srgbClr val="5D7843"/>
                </a:solidFill>
                <a:latin typeface="Ubuntu" panose="020B0504030602030204" pitchFamily="34" charset="0"/>
              </a:rPr>
              <a:t> SUPPER</a:t>
            </a:r>
          </a:p>
        </p:txBody>
      </p:sp>
    </p:spTree>
    <p:extLst>
      <p:ext uri="{BB962C8B-B14F-4D97-AF65-F5344CB8AC3E}">
        <p14:creationId xmlns:p14="http://schemas.microsoft.com/office/powerpoint/2010/main" val="1976583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1D494-1E42-4212-8545-C321D58AE77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B33FCC5-659F-494D-9E3B-4CAB07B2FC9D}"/>
              </a:ext>
            </a:extLst>
          </p:cNvPr>
          <p:cNvSpPr>
            <a:spLocks noGrp="1"/>
          </p:cNvSpPr>
          <p:nvPr>
            <p:ph type="subTitle" idx="1"/>
          </p:nvPr>
        </p:nvSpPr>
        <p:spPr/>
        <p:txBody>
          <a:bodyPr/>
          <a:lstStyle/>
          <a:p>
            <a:endParaRPr lang="en-US"/>
          </a:p>
        </p:txBody>
      </p:sp>
      <p:pic>
        <p:nvPicPr>
          <p:cNvPr id="5" name="Picture 4" descr="A close up of a logo&#10;&#10;Description automatically generated">
            <a:extLst>
              <a:ext uri="{FF2B5EF4-FFF2-40B4-BE49-F238E27FC236}">
                <a16:creationId xmlns:a16="http://schemas.microsoft.com/office/drawing/2014/main" id="{15C858E7-8758-4FEA-BC48-E1340C2D25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9329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407-F046-4880-952C-79B2E8FF44FD}"/>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C418CDB7-B217-438D-9B6C-41A9FCA8820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Content Placeholder 4">
            <a:extLst>
              <a:ext uri="{FF2B5EF4-FFF2-40B4-BE49-F238E27FC236}">
                <a16:creationId xmlns:a16="http://schemas.microsoft.com/office/drawing/2014/main" id="{B702C89C-41F9-4C96-8CB5-95E3A20146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392" y="91116"/>
            <a:ext cx="8169215" cy="6126911"/>
          </a:xfrm>
        </p:spPr>
      </p:pic>
      <p:sp>
        <p:nvSpPr>
          <p:cNvPr id="3" name="TextBox 2">
            <a:extLst>
              <a:ext uri="{FF2B5EF4-FFF2-40B4-BE49-F238E27FC236}">
                <a16:creationId xmlns:a16="http://schemas.microsoft.com/office/drawing/2014/main" id="{9D3934CA-1E89-493B-B3F5-3892F2B5884C}"/>
              </a:ext>
            </a:extLst>
          </p:cNvPr>
          <p:cNvSpPr txBox="1"/>
          <p:nvPr/>
        </p:nvSpPr>
        <p:spPr>
          <a:xfrm rot="20988916">
            <a:off x="3403258" y="2601671"/>
            <a:ext cx="3156438"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300" normalizeH="0" baseline="0" noProof="0" dirty="0">
                <a:ln>
                  <a:noFill/>
                </a:ln>
                <a:solidFill>
                  <a:prstClr val="white"/>
                </a:solidFill>
                <a:effectLst/>
                <a:uLnTx/>
                <a:uFillTx/>
                <a:latin typeface="Ubuntu" panose="020B0504030602030204" pitchFamily="34" charset="0"/>
                <a:ea typeface="+mn-ea"/>
                <a:cs typeface="+mn-cs"/>
              </a:rPr>
              <a:t>THANKS</a:t>
            </a:r>
          </a:p>
        </p:txBody>
      </p:sp>
      <p:pic>
        <p:nvPicPr>
          <p:cNvPr id="7" name="Picture 6" descr="A picture containing drawing&#10;&#10;Description automatically generated">
            <a:extLst>
              <a:ext uri="{FF2B5EF4-FFF2-40B4-BE49-F238E27FC236}">
                <a16:creationId xmlns:a16="http://schemas.microsoft.com/office/drawing/2014/main" id="{99A8DAFC-B8E3-48BC-85A2-FB1B07D8B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 y="4147761"/>
            <a:ext cx="9134475" cy="2752725"/>
          </a:xfrm>
          <a:prstGeom prst="rect">
            <a:avLst/>
          </a:prstGeom>
        </p:spPr>
      </p:pic>
    </p:spTree>
    <p:extLst>
      <p:ext uri="{BB962C8B-B14F-4D97-AF65-F5344CB8AC3E}">
        <p14:creationId xmlns:p14="http://schemas.microsoft.com/office/powerpoint/2010/main" val="387400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We're convinced that God is inviting us into something new and profound through this unique season: personal renewal! This current season of disruption could be that divine invitation. </a:t>
            </a:r>
          </a:p>
          <a:p>
            <a:pPr marL="0" indent="0">
              <a:buNone/>
            </a:pPr>
            <a:r>
              <a:rPr lang="en-US" dirty="0"/>
              <a:t>So we're going to slow way down together, focusing specifically on rediscovering and reclaiming personal habits and practices </a:t>
            </a:r>
            <a:br>
              <a:rPr lang="en-US" dirty="0"/>
            </a:br>
            <a:r>
              <a:rPr lang="en-US" dirty="0"/>
              <a:t>that have proven from generation to </a:t>
            </a:r>
            <a:br>
              <a:rPr lang="en-US" dirty="0"/>
            </a:br>
            <a:r>
              <a:rPr lang="en-US" dirty="0"/>
              <a:t>generation to lead us each into </a:t>
            </a:r>
            <a:br>
              <a:rPr lang="en-US" dirty="0"/>
            </a:br>
            <a:r>
              <a:rPr lang="en-US" dirty="0"/>
              <a:t>personal renewal, growth, </a:t>
            </a:r>
            <a:br>
              <a:rPr lang="en-US" dirty="0"/>
            </a:br>
            <a:r>
              <a:rPr lang="en-US" dirty="0"/>
              <a:t>and vital connection with </a:t>
            </a:r>
            <a:br>
              <a:rPr lang="en-US" dirty="0"/>
            </a:br>
            <a:r>
              <a:rPr lang="en-US" dirty="0"/>
              <a:t>God Himself. </a:t>
            </a:r>
          </a:p>
          <a:p>
            <a:pPr marL="0" lvl="0" indent="0">
              <a:buNone/>
            </a:pPr>
            <a:endParaRPr lang="en-US" dirty="0"/>
          </a:p>
        </p:txBody>
      </p:sp>
      <p:pic>
        <p:nvPicPr>
          <p:cNvPr id="8" name="Picture 7" descr="A close up of a sign&#10;&#10;Description automatically generated">
            <a:extLst>
              <a:ext uri="{FF2B5EF4-FFF2-40B4-BE49-F238E27FC236}">
                <a16:creationId xmlns:a16="http://schemas.microsoft.com/office/drawing/2014/main" id="{9C3FEF5F-B375-4242-9B66-285E2BF2C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651" y="217797"/>
            <a:ext cx="6023811" cy="1113311"/>
          </a:xfrm>
          <a:prstGeom prst="rect">
            <a:avLst/>
          </a:prstGeom>
        </p:spPr>
      </p:pic>
    </p:spTree>
    <p:extLst>
      <p:ext uri="{BB962C8B-B14F-4D97-AF65-F5344CB8AC3E}">
        <p14:creationId xmlns:p14="http://schemas.microsoft.com/office/powerpoint/2010/main" val="1644081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lant&#10;&#10;Description automatically generated">
            <a:extLst>
              <a:ext uri="{FF2B5EF4-FFF2-40B4-BE49-F238E27FC236}">
                <a16:creationId xmlns:a16="http://schemas.microsoft.com/office/drawing/2014/main" id="{E5478BC1-5955-410D-8C04-CE20812C5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46010"/>
            <a:ext cx="1900989" cy="2428032"/>
          </a:xfrm>
          <a:prstGeom prst="rect">
            <a:avLst/>
          </a:prstGeom>
        </p:spPr>
      </p:pic>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60562" y="1528297"/>
            <a:ext cx="8302914" cy="5174386"/>
          </a:xfrm>
        </p:spPr>
        <p:txBody>
          <a:bodyPr>
            <a:normAutofit/>
          </a:bodyPr>
          <a:lstStyle/>
          <a:p>
            <a:pPr marL="914400" lvl="2" indent="0">
              <a:buNone/>
            </a:pPr>
            <a:r>
              <a:rPr lang="en-US" sz="2800" b="1" baseline="30000" dirty="0"/>
              <a:t>7 </a:t>
            </a:r>
            <a:r>
              <a:rPr lang="en-US" sz="2800" dirty="0"/>
              <a:t>“Blessed is the man who trusts in the </a:t>
            </a:r>
            <a:r>
              <a:rPr lang="en-US" sz="2800" cap="small" dirty="0"/>
              <a:t>Lord</a:t>
            </a:r>
            <a:r>
              <a:rPr lang="en-US" sz="2800" dirty="0"/>
              <a:t>,</a:t>
            </a:r>
            <a:br>
              <a:rPr lang="en-US" sz="2800" dirty="0"/>
            </a:br>
            <a:r>
              <a:rPr lang="en-US" sz="2800" dirty="0"/>
              <a:t>    whose trust is the </a:t>
            </a:r>
            <a:r>
              <a:rPr lang="en-US" sz="2800" cap="small" dirty="0"/>
              <a:t>Lord</a:t>
            </a:r>
            <a:r>
              <a:rPr lang="en-US" sz="2800" dirty="0"/>
              <a:t>.</a:t>
            </a:r>
            <a:br>
              <a:rPr lang="en-US" sz="2800" dirty="0"/>
            </a:br>
            <a:r>
              <a:rPr lang="en-US" sz="2800" b="1" baseline="30000" dirty="0"/>
              <a:t>8 </a:t>
            </a:r>
            <a:r>
              <a:rPr lang="en-US" sz="2800" dirty="0"/>
              <a:t>He is like a tree planted by water,</a:t>
            </a:r>
            <a:br>
              <a:rPr lang="en-US" sz="2800" dirty="0"/>
            </a:br>
            <a:r>
              <a:rPr lang="en-US" sz="2800" dirty="0"/>
              <a:t>    that sends out its roots by the stream,</a:t>
            </a:r>
            <a:br>
              <a:rPr lang="en-US" sz="2800" dirty="0"/>
            </a:br>
            <a:r>
              <a:rPr lang="en-US" sz="2800" dirty="0"/>
              <a:t>and does not fear when heat comes,</a:t>
            </a:r>
            <a:br>
              <a:rPr lang="en-US" sz="2800" dirty="0"/>
            </a:br>
            <a:r>
              <a:rPr lang="en-US" sz="2800" dirty="0"/>
              <a:t>    for its leaves remain green,</a:t>
            </a:r>
            <a:br>
              <a:rPr lang="en-US" sz="2800" dirty="0"/>
            </a:br>
            <a:r>
              <a:rPr lang="en-US" sz="2800" dirty="0"/>
              <a:t>and is not anxious in the year of drought,</a:t>
            </a:r>
            <a:br>
              <a:rPr lang="en-US" sz="2800" dirty="0"/>
            </a:br>
            <a:r>
              <a:rPr lang="en-US" sz="2800" dirty="0"/>
              <a:t>    for it does not cease to bear fruit.”</a:t>
            </a:r>
          </a:p>
          <a:p>
            <a:pPr marL="914400" lvl="2" indent="0" algn="r">
              <a:buNone/>
            </a:pPr>
            <a:r>
              <a:rPr lang="en-US" sz="2800" i="1" dirty="0"/>
              <a:t>Jeremiah 17:7-8</a:t>
            </a:r>
          </a:p>
        </p:txBody>
      </p:sp>
      <p:pic>
        <p:nvPicPr>
          <p:cNvPr id="8" name="Picture 7" descr="A close up of a sign&#10;&#10;Description automatically generated">
            <a:extLst>
              <a:ext uri="{FF2B5EF4-FFF2-40B4-BE49-F238E27FC236}">
                <a16:creationId xmlns:a16="http://schemas.microsoft.com/office/drawing/2014/main" id="{52C4E3B5-5DF9-44F8-AFC9-FF5450677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51" y="217797"/>
            <a:ext cx="6023811" cy="1113311"/>
          </a:xfrm>
          <a:prstGeom prst="rect">
            <a:avLst/>
          </a:prstGeom>
        </p:spPr>
      </p:pic>
    </p:spTree>
    <p:extLst>
      <p:ext uri="{BB962C8B-B14F-4D97-AF65-F5344CB8AC3E}">
        <p14:creationId xmlns:p14="http://schemas.microsoft.com/office/powerpoint/2010/main" val="1506616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870341F7-F244-45B1-B7D3-FCD838638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254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870341F7-F244-45B1-B7D3-FCD838638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4C8CAC0B-BCEF-4E98-8EE8-3C4E0832C100}"/>
              </a:ext>
            </a:extLst>
          </p:cNvPr>
          <p:cNvSpPr txBox="1"/>
          <p:nvPr/>
        </p:nvSpPr>
        <p:spPr>
          <a:xfrm>
            <a:off x="3767668" y="6206068"/>
            <a:ext cx="5164666" cy="523220"/>
          </a:xfrm>
          <a:prstGeom prst="rect">
            <a:avLst/>
          </a:prstGeom>
          <a:noFill/>
        </p:spPr>
        <p:txBody>
          <a:bodyPr wrap="square" rtlCol="0">
            <a:spAutoFit/>
          </a:bodyPr>
          <a:lstStyle/>
          <a:p>
            <a:pPr algn="r"/>
            <a:r>
              <a:rPr lang="en-US" sz="2800" dirty="0">
                <a:solidFill>
                  <a:srgbClr val="472A1C"/>
                </a:solidFill>
                <a:latin typeface="Baby Boston" panose="03000000000000000000" pitchFamily="66" charset="0"/>
              </a:rPr>
              <a:t>…then they will fast.</a:t>
            </a:r>
          </a:p>
        </p:txBody>
      </p:sp>
    </p:spTree>
    <p:extLst>
      <p:ext uri="{BB962C8B-B14F-4D97-AF65-F5344CB8AC3E}">
        <p14:creationId xmlns:p14="http://schemas.microsoft.com/office/powerpoint/2010/main" val="2793823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B79F5F9-AA6B-4AFC-9020-39859F2206E4}"/>
              </a:ext>
            </a:extLst>
          </p:cNvPr>
          <p:cNvSpPr>
            <a:spLocks noGrp="1"/>
          </p:cNvSpPr>
          <p:nvPr>
            <p:ph idx="1"/>
          </p:nvPr>
        </p:nvSpPr>
        <p:spPr>
          <a:xfrm>
            <a:off x="212436" y="1575082"/>
            <a:ext cx="8302914" cy="5174386"/>
          </a:xfrm>
        </p:spPr>
        <p:txBody>
          <a:bodyPr>
            <a:normAutofit/>
          </a:bodyPr>
          <a:lstStyle/>
          <a:p>
            <a:pPr marL="0" lvl="0" indent="0" algn="ctr">
              <a:buNone/>
            </a:pPr>
            <a:r>
              <a:rPr lang="en-US" sz="2400" dirty="0"/>
              <a:t>And they said to him, </a:t>
            </a:r>
            <a:br>
              <a:rPr lang="en-US" sz="2400" dirty="0"/>
            </a:br>
            <a:r>
              <a:rPr lang="en-US" sz="2400" dirty="0"/>
              <a:t>“The disciples of John fast often and offer prayers, </a:t>
            </a:r>
            <a:br>
              <a:rPr lang="en-US" sz="2400" dirty="0"/>
            </a:br>
            <a:r>
              <a:rPr lang="en-US" sz="2400" dirty="0"/>
              <a:t>and so do the disciples of the Pharisees, </a:t>
            </a:r>
            <a:br>
              <a:rPr lang="en-US" sz="2400" dirty="0"/>
            </a:br>
            <a:r>
              <a:rPr lang="en-US" sz="2400" dirty="0"/>
              <a:t>but yours eat and drink.” </a:t>
            </a:r>
          </a:p>
          <a:p>
            <a:pPr marL="0" lvl="0" indent="0" algn="ctr">
              <a:buNone/>
            </a:pPr>
            <a:r>
              <a:rPr lang="en-US" sz="2400" i="1" dirty="0"/>
              <a:t>Luke 5:33</a:t>
            </a:r>
          </a:p>
          <a:p>
            <a:pPr marL="0" lvl="0" indent="0" algn="ctr">
              <a:buNone/>
            </a:pPr>
            <a:endParaRPr lang="en-US" i="1" dirty="0"/>
          </a:p>
        </p:txBody>
      </p:sp>
      <p:pic>
        <p:nvPicPr>
          <p:cNvPr id="9" name="Picture 8" descr="A picture containing drawing&#10;&#10;Description automatically generated">
            <a:extLst>
              <a:ext uri="{FF2B5EF4-FFF2-40B4-BE49-F238E27FC236}">
                <a16:creationId xmlns:a16="http://schemas.microsoft.com/office/drawing/2014/main" id="{7E237577-53E0-430D-8CA6-879679A02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33" y="322522"/>
            <a:ext cx="5791200" cy="894777"/>
          </a:xfrm>
          <a:prstGeom prst="rect">
            <a:avLst/>
          </a:prstGeom>
        </p:spPr>
      </p:pic>
    </p:spTree>
    <p:extLst>
      <p:ext uri="{BB962C8B-B14F-4D97-AF65-F5344CB8AC3E}">
        <p14:creationId xmlns:p14="http://schemas.microsoft.com/office/powerpoint/2010/main" val="3402548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B79F5F9-AA6B-4AFC-9020-39859F2206E4}"/>
              </a:ext>
            </a:extLst>
          </p:cNvPr>
          <p:cNvSpPr>
            <a:spLocks noGrp="1"/>
          </p:cNvSpPr>
          <p:nvPr>
            <p:ph idx="1"/>
          </p:nvPr>
        </p:nvSpPr>
        <p:spPr>
          <a:xfrm>
            <a:off x="212436" y="1575082"/>
            <a:ext cx="8302914" cy="5174386"/>
          </a:xfrm>
        </p:spPr>
        <p:txBody>
          <a:bodyPr>
            <a:normAutofit/>
          </a:bodyPr>
          <a:lstStyle/>
          <a:p>
            <a:pPr marL="0" lvl="0" indent="0" algn="ctr">
              <a:buNone/>
            </a:pPr>
            <a:r>
              <a:rPr lang="en-US" sz="2400" b="1" baseline="30000" dirty="0"/>
              <a:t>33 </a:t>
            </a:r>
            <a:r>
              <a:rPr lang="en-US" sz="2400" dirty="0"/>
              <a:t>And they said to him, </a:t>
            </a:r>
            <a:br>
              <a:rPr lang="en-US" sz="2400" dirty="0"/>
            </a:br>
            <a:r>
              <a:rPr lang="en-US" sz="2400" dirty="0"/>
              <a:t>“The disciples of John fast often and offer prayers, </a:t>
            </a:r>
            <a:br>
              <a:rPr lang="en-US" sz="2400" dirty="0"/>
            </a:br>
            <a:r>
              <a:rPr lang="en-US" sz="2400" dirty="0"/>
              <a:t>and so do the disciples of the Pharisees, </a:t>
            </a:r>
            <a:br>
              <a:rPr lang="en-US" sz="2400" dirty="0"/>
            </a:br>
            <a:r>
              <a:rPr lang="en-US" sz="2400" dirty="0"/>
              <a:t>but yours eat and drink.” </a:t>
            </a:r>
          </a:p>
          <a:p>
            <a:pPr marL="0" lvl="0" indent="0" algn="ctr">
              <a:buNone/>
            </a:pPr>
            <a:r>
              <a:rPr lang="en-US" sz="2400" b="1" baseline="30000" dirty="0"/>
              <a:t>34 </a:t>
            </a:r>
            <a:r>
              <a:rPr lang="en-US" sz="2400" dirty="0"/>
              <a:t>And Jesus said to them, </a:t>
            </a:r>
            <a:br>
              <a:rPr lang="en-US" sz="2400" dirty="0"/>
            </a:br>
            <a:r>
              <a:rPr lang="en-US" sz="2400" dirty="0"/>
              <a:t>“Can you make wedding guests fast </a:t>
            </a:r>
            <a:br>
              <a:rPr lang="en-US" sz="2400" dirty="0"/>
            </a:br>
            <a:r>
              <a:rPr lang="en-US" sz="2400" dirty="0"/>
              <a:t>while the bridegroom is with them? </a:t>
            </a:r>
            <a:br>
              <a:rPr lang="en-US" sz="2400" dirty="0"/>
            </a:br>
            <a:r>
              <a:rPr lang="en-US" sz="2400" b="1" baseline="30000" dirty="0"/>
              <a:t>35 </a:t>
            </a:r>
            <a:r>
              <a:rPr lang="en-US" sz="2400" dirty="0"/>
              <a:t>The days will come when the </a:t>
            </a:r>
            <a:br>
              <a:rPr lang="en-US" sz="2400" dirty="0"/>
            </a:br>
            <a:r>
              <a:rPr lang="en-US" sz="2400" dirty="0"/>
              <a:t>bridegroom is taken away from them, </a:t>
            </a:r>
            <a:br>
              <a:rPr lang="en-US" sz="2400" dirty="0"/>
            </a:br>
            <a:r>
              <a:rPr lang="en-US" sz="2400" b="1" i="1" dirty="0"/>
              <a:t>and then they will fast in those days.</a:t>
            </a:r>
            <a:r>
              <a:rPr lang="en-US" sz="2400" dirty="0"/>
              <a:t>” </a:t>
            </a:r>
          </a:p>
          <a:p>
            <a:pPr marL="0" lvl="0" indent="0" algn="ctr">
              <a:buNone/>
            </a:pPr>
            <a:r>
              <a:rPr lang="en-US" sz="2400" i="1" dirty="0"/>
              <a:t>Luke 5:33-35</a:t>
            </a:r>
          </a:p>
          <a:p>
            <a:pPr marL="0" lvl="0" indent="0" algn="ctr">
              <a:buNone/>
            </a:pPr>
            <a:endParaRPr lang="en-US" i="1" dirty="0"/>
          </a:p>
        </p:txBody>
      </p:sp>
      <p:pic>
        <p:nvPicPr>
          <p:cNvPr id="9" name="Picture 8" descr="A picture containing drawing&#10;&#10;Description automatically generated">
            <a:extLst>
              <a:ext uri="{FF2B5EF4-FFF2-40B4-BE49-F238E27FC236}">
                <a16:creationId xmlns:a16="http://schemas.microsoft.com/office/drawing/2014/main" id="{7E237577-53E0-430D-8CA6-879679A02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33" y="322522"/>
            <a:ext cx="5791200" cy="894777"/>
          </a:xfrm>
          <a:prstGeom prst="rect">
            <a:avLst/>
          </a:prstGeom>
        </p:spPr>
      </p:pic>
    </p:spTree>
    <p:extLst>
      <p:ext uri="{BB962C8B-B14F-4D97-AF65-F5344CB8AC3E}">
        <p14:creationId xmlns:p14="http://schemas.microsoft.com/office/powerpoint/2010/main" val="3236922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B79F5F9-AA6B-4AFC-9020-39859F2206E4}"/>
              </a:ext>
            </a:extLst>
          </p:cNvPr>
          <p:cNvSpPr>
            <a:spLocks noGrp="1"/>
          </p:cNvSpPr>
          <p:nvPr>
            <p:ph idx="1"/>
          </p:nvPr>
        </p:nvSpPr>
        <p:spPr>
          <a:xfrm>
            <a:off x="212436" y="1575082"/>
            <a:ext cx="8302914" cy="5174386"/>
          </a:xfrm>
        </p:spPr>
        <p:txBody>
          <a:bodyPr>
            <a:normAutofit/>
          </a:bodyPr>
          <a:lstStyle/>
          <a:p>
            <a:pPr marL="0" lvl="0" indent="0" algn="ctr">
              <a:buNone/>
            </a:pPr>
            <a:r>
              <a:rPr lang="en-US" sz="2400" b="1" baseline="30000" dirty="0"/>
              <a:t>33 </a:t>
            </a:r>
            <a:r>
              <a:rPr lang="en-US" sz="2400" dirty="0"/>
              <a:t>And they said to him, </a:t>
            </a:r>
            <a:br>
              <a:rPr lang="en-US" sz="2400" dirty="0"/>
            </a:br>
            <a:r>
              <a:rPr lang="en-US" sz="2400" dirty="0"/>
              <a:t>“The disciples of John fast often and offer prayers, </a:t>
            </a:r>
            <a:br>
              <a:rPr lang="en-US" sz="2400" dirty="0"/>
            </a:br>
            <a:r>
              <a:rPr lang="en-US" sz="2400" dirty="0"/>
              <a:t>and so do the disciples of the Pharisees, </a:t>
            </a:r>
            <a:br>
              <a:rPr lang="en-US" sz="2400" dirty="0"/>
            </a:br>
            <a:r>
              <a:rPr lang="en-US" sz="2400" dirty="0"/>
              <a:t>but yours eat and drink.” </a:t>
            </a:r>
          </a:p>
          <a:p>
            <a:pPr marL="0" lvl="0" indent="0" algn="ctr">
              <a:buNone/>
            </a:pPr>
            <a:r>
              <a:rPr lang="en-US" sz="2400" b="1" baseline="30000" dirty="0"/>
              <a:t>34 </a:t>
            </a:r>
            <a:r>
              <a:rPr lang="en-US" sz="2400" dirty="0"/>
              <a:t>And Jesus said to them, </a:t>
            </a:r>
            <a:br>
              <a:rPr lang="en-US" sz="2400" dirty="0"/>
            </a:br>
            <a:r>
              <a:rPr lang="en-US" sz="2400" dirty="0"/>
              <a:t>“Can you make wedding guests fast </a:t>
            </a:r>
            <a:br>
              <a:rPr lang="en-US" sz="2400" dirty="0"/>
            </a:br>
            <a:r>
              <a:rPr lang="en-US" sz="2400" dirty="0"/>
              <a:t>while the bridegroom is with them? </a:t>
            </a:r>
            <a:br>
              <a:rPr lang="en-US" sz="2400" dirty="0"/>
            </a:br>
            <a:r>
              <a:rPr lang="en-US" sz="2400" b="1" baseline="30000" dirty="0"/>
              <a:t>35 </a:t>
            </a:r>
            <a:r>
              <a:rPr lang="en-US" sz="2400" dirty="0"/>
              <a:t>The days will come when the </a:t>
            </a:r>
            <a:br>
              <a:rPr lang="en-US" sz="2400" dirty="0"/>
            </a:br>
            <a:r>
              <a:rPr lang="en-US" sz="2400" dirty="0"/>
              <a:t>bridegroom is taken away from them, </a:t>
            </a:r>
            <a:br>
              <a:rPr lang="en-US" sz="2400" dirty="0"/>
            </a:br>
            <a:r>
              <a:rPr lang="en-US" sz="2400" b="1" i="1" dirty="0"/>
              <a:t>and then they will fast in those days.</a:t>
            </a:r>
            <a:r>
              <a:rPr lang="en-US" sz="2400" dirty="0"/>
              <a:t>” </a:t>
            </a:r>
          </a:p>
          <a:p>
            <a:pPr marL="0" lvl="0" indent="0" algn="ctr">
              <a:buNone/>
            </a:pPr>
            <a:r>
              <a:rPr lang="en-US" sz="2400" i="1" dirty="0"/>
              <a:t>Luke 5:33-35</a:t>
            </a:r>
          </a:p>
          <a:p>
            <a:pPr marL="0" indent="0" algn="ctr">
              <a:buNone/>
            </a:pPr>
            <a:r>
              <a:rPr lang="en-US" sz="2400" dirty="0"/>
              <a:t>“And behold, I am coming soon.” </a:t>
            </a:r>
            <a:br>
              <a:rPr lang="en-US" sz="2400" dirty="0"/>
            </a:br>
            <a:r>
              <a:rPr lang="en-US" sz="2400" dirty="0"/>
              <a:t>“Surely I am coming soon.”</a:t>
            </a:r>
            <a:br>
              <a:rPr lang="en-US" sz="2400" dirty="0"/>
            </a:br>
            <a:r>
              <a:rPr lang="en-US" sz="2400" i="1" dirty="0"/>
              <a:t>Revelation 22:7a, 20b</a:t>
            </a:r>
            <a:r>
              <a:rPr lang="en-US" sz="2400" dirty="0"/>
              <a:t> </a:t>
            </a:r>
          </a:p>
          <a:p>
            <a:pPr marL="0" lvl="0" indent="0" algn="ctr">
              <a:buNone/>
            </a:pPr>
            <a:endParaRPr lang="en-US" i="1" dirty="0"/>
          </a:p>
        </p:txBody>
      </p:sp>
      <p:pic>
        <p:nvPicPr>
          <p:cNvPr id="9" name="Picture 8" descr="A picture containing drawing&#10;&#10;Description automatically generated">
            <a:extLst>
              <a:ext uri="{FF2B5EF4-FFF2-40B4-BE49-F238E27FC236}">
                <a16:creationId xmlns:a16="http://schemas.microsoft.com/office/drawing/2014/main" id="{7E237577-53E0-430D-8CA6-879679A02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33" y="322522"/>
            <a:ext cx="5791200" cy="894777"/>
          </a:xfrm>
          <a:prstGeom prst="rect">
            <a:avLst/>
          </a:prstGeom>
        </p:spPr>
      </p:pic>
    </p:spTree>
    <p:extLst>
      <p:ext uri="{BB962C8B-B14F-4D97-AF65-F5344CB8AC3E}">
        <p14:creationId xmlns:p14="http://schemas.microsoft.com/office/powerpoint/2010/main" val="14836211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8631</TotalTime>
  <Words>1051</Words>
  <Application>Microsoft Office PowerPoint</Application>
  <PresentationFormat>On-screen Show (4:3)</PresentationFormat>
  <Paragraphs>58</Paragraphs>
  <Slides>23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Baby Boston</vt:lpstr>
      <vt:lpstr>Calibri</vt:lpstr>
      <vt:lpstr>Calibri Light</vt:lpstr>
      <vt:lpstr>Ubuntu</vt:lpstr>
      <vt:lpstr>Office Theme</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Satisfaction in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NHAdmin</dc:creator>
  <cp:lastModifiedBy>NEW HOPE COMMUNITY CHURCH</cp:lastModifiedBy>
  <cp:revision>27</cp:revision>
  <dcterms:created xsi:type="dcterms:W3CDTF">2020-03-20T16:52:44Z</dcterms:created>
  <dcterms:modified xsi:type="dcterms:W3CDTF">2020-03-29T21:19:56Z</dcterms:modified>
</cp:coreProperties>
</file>