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890" r:id="rId3"/>
    <p:sldId id="889" r:id="rId4"/>
    <p:sldId id="862" r:id="rId5"/>
    <p:sldId id="885" r:id="rId6"/>
    <p:sldId id="883" r:id="rId7"/>
    <p:sldId id="884" r:id="rId8"/>
    <p:sldId id="891" r:id="rId9"/>
    <p:sldId id="892" r:id="rId10"/>
    <p:sldId id="893" r:id="rId11"/>
    <p:sldId id="894" r:id="rId12"/>
    <p:sldId id="898" r:id="rId13"/>
    <p:sldId id="902" r:id="rId14"/>
    <p:sldId id="904" r:id="rId15"/>
    <p:sldId id="901" r:id="rId16"/>
    <p:sldId id="905" r:id="rId17"/>
    <p:sldId id="900" r:id="rId18"/>
    <p:sldId id="906" r:id="rId19"/>
    <p:sldId id="899" r:id="rId20"/>
    <p:sldId id="907" r:id="rId21"/>
    <p:sldId id="903" r:id="rId22"/>
    <p:sldId id="908" r:id="rId23"/>
    <p:sldId id="280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F2525"/>
    <a:srgbClr val="76443A"/>
    <a:srgbClr val="FFFFFF"/>
    <a:srgbClr val="877B63"/>
    <a:srgbClr val="006600"/>
    <a:srgbClr val="00CC00"/>
    <a:srgbClr val="D34817"/>
    <a:srgbClr val="AA8F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rgbClr val="00000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4021" autoAdjust="0"/>
  </p:normalViewPr>
  <p:slideViewPr>
    <p:cSldViewPr>
      <p:cViewPr>
        <p:scale>
          <a:sx n="124" d="100"/>
          <a:sy n="124" d="100"/>
        </p:scale>
        <p:origin x="-1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13075" cy="46196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D7B3716B-37D4-4469-8625-BA35B0463B17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72525"/>
            <a:ext cx="3013075" cy="461963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4217009C-B4AD-431A-8686-302BC5534BF9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13075" cy="46196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FC6DC0DC-F3FC-4326-98E5-9722E2A73775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5413" y="8772525"/>
            <a:ext cx="3013075" cy="461963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69B5C7C7-6301-4008-88A4-101541D09CF4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/>
          </p:cNvSpPr>
          <p:nvPr userDrawn="1"/>
        </p:nvSpPr>
        <p:spPr>
          <a:xfrm>
            <a:off x="-9525" y="0"/>
            <a:ext cx="9153525" cy="601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>
            <a:spLocks/>
          </p:cNvSpPr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000" y="4806950"/>
            <a:ext cx="9144000" cy="1517650"/>
          </a:xfrm>
          <a:prstGeom prst="rect">
            <a:avLst/>
          </a:prstGeom>
          <a:ln w="19050">
            <a:solidFill>
              <a:schemeClr val="accent2">
                <a:lumMod val="75000"/>
                <a:alpha val="27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4041843"/>
            <a:ext cx="8077200" cy="2092257"/>
          </a:xfrm>
          <a:prstGeom prst="rect">
            <a:avLst/>
          </a:prstGeom>
        </p:spPr>
        <p:txBody>
          <a:bodyPr anchor="b"/>
          <a:lstStyle>
            <a:lvl1pPr>
              <a:defRPr sz="7000" cap="all" baseline="0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DE24CC3E-5D79-4602-9C97-994F83E43744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8534400" cy="6248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61952692-2180-4FB9-B37C-139700BF670A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457200" cy="24447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B38A6BD-7805-4064-AD02-DA090F4501FA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rgbClr val="FFC61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1"/>
            <a:ext cx="2057400" cy="551656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654F660-0638-488C-B28D-B1D5D744ADEA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C1851F8E-8632-4E3A-9B8D-3FDDC59B2405}" type="slidenum">
              <a:rPr lang="en-US"/>
              <a:pPr>
                <a:defRPr>
                  <a:uFillTx/>
                </a:defRPr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b="29002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0" y="11113"/>
            <a:ext cx="9144000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3" descr="D:\NH Shared Drive\NH Office Shared Docs\WotY\WOTY2015-only-fad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410200"/>
            <a:ext cx="11160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12"/>
          <p:cNvSpPr>
            <a:spLocks noGrp="1"/>
          </p:cNvSpPr>
          <p:nvPr>
            <p:ph idx="1"/>
          </p:nvPr>
        </p:nvSpPr>
        <p:spPr bwMode="auto">
          <a:xfrm>
            <a:off x="304800" y="381000"/>
            <a:ext cx="8534400" cy="6248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/>
          </p:cNvSpPr>
          <p:nvPr userDrawn="1"/>
        </p:nvSpPr>
        <p:spPr>
          <a:xfrm>
            <a:off x="-1371600" y="1219200"/>
            <a:ext cx="13716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0" y="1219200"/>
            <a:ext cx="1295400" cy="990600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71600" y="1219200"/>
            <a:ext cx="7772400" cy="990600"/>
          </a:xfrm>
          <a:prstGeom prst="rect">
            <a:avLst/>
          </a:prstGeom>
          <a:solidFill>
            <a:srgbClr val="FFE44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27" y="2514601"/>
            <a:ext cx="7123114" cy="1901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uFillTx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7620000" cy="990600"/>
          </a:xfrm>
          <a:prstGeom prst="rect">
            <a:avLst/>
          </a:prstGeom>
          <a:solidFill>
            <a:srgbClr val="C6A90C"/>
          </a:solidFill>
        </p:spPr>
        <p:txBody>
          <a:bodyPr/>
          <a:lstStyle>
            <a:lvl1pPr algn="l">
              <a:buNone/>
              <a:defRPr sz="4400" b="0" cap="none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DFDACBE-89DB-4463-990A-0D82204B5591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71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99419E6D-2175-4783-BFB1-81529D90320F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2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7C1E351-BEA5-4011-9E80-A4C12995AA27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457200" cy="24447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4F156A98-BA20-49DB-A6F5-14558DE8142B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78"/>
            <a:ext cx="8153400" cy="869951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316D59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uFillTx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rgbClr val="426B7E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  <a:uFillTx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7A3BC3B-F16F-4B14-83E1-9F179B9FDAA4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457200" cy="24447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73ADB891-FD22-48CA-830C-A831DE482D35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25AAD83E-F8D8-45B1-8F30-0B06BA578FEB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457200" cy="24447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E3372885-AEE3-40D1-8091-E4B1D76FEDF1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507F3BE0-FD31-4B6D-BCBD-7E80FB33B435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8CAEAA1B-C234-47C8-941B-9221EED300FE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78"/>
            <a:ext cx="8077200" cy="869951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>
                <a:uFillTx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FFE443"/>
          </a:solidFill>
          <a:ln w="50800" cap="sq" cmpd="dbl" algn="ctr">
            <a:solidFill>
              <a:schemeClr val="bg1">
                <a:lumMod val="50000"/>
              </a:schemeClr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chemeClr val="tx1"/>
                </a:solidFill>
                <a:uFillTx/>
              </a:defRPr>
            </a:lvl1pPr>
            <a:lvl2pPr>
              <a:buNone/>
              <a:defRPr sz="1200">
                <a:uFillTx/>
              </a:defRPr>
            </a:lvl2pPr>
            <a:lvl3pPr>
              <a:buNone/>
              <a:defRPr sz="1000">
                <a:uFillTx/>
              </a:defRPr>
            </a:lvl3pPr>
            <a:lvl4pPr>
              <a:buNone/>
              <a:defRPr sz="1000">
                <a:uFillTx/>
              </a:defRPr>
            </a:lvl4pPr>
            <a:lvl5pPr>
              <a:buNone/>
              <a:defRPr sz="1000">
                <a:uFillTx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B84E7EF0-A6D8-4909-8BCD-80BD11D09C38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457200" cy="24447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8C743CE5-1EBC-4D6D-93A9-B677B498965B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/>
          </p:cNvSpPr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tx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rgbClr val="316D59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>
                <a:uFillTx/>
              </a:defRPr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uFillTx/>
              </a:defRPr>
            </a:lvl1pPr>
            <a:lvl2pPr>
              <a:buFontTx/>
              <a:buNone/>
              <a:defRPr sz="1200">
                <a:uFillTx/>
              </a:defRPr>
            </a:lvl2pPr>
            <a:lvl3pPr>
              <a:buFontTx/>
              <a:buNone/>
              <a:defRPr sz="1000">
                <a:uFillTx/>
              </a:defRPr>
            </a:lvl3pPr>
            <a:lvl4pPr>
              <a:buFontTx/>
              <a:buNone/>
              <a:defRPr sz="1000">
                <a:uFillTx/>
              </a:defRPr>
            </a:lvl4pPr>
            <a:lvl5pPr>
              <a:buFontTx/>
              <a:buNone/>
              <a:defRPr sz="1000">
                <a:uFillTx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/>
          <a:lstStyle>
            <a:lvl1pPr algn="l">
              <a:buNone/>
              <a:defRPr sz="2800" b="1">
                <a:solidFill>
                  <a:schemeClr val="tx1"/>
                </a:solidFill>
                <a:uFillTx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>
                <a:uFillTx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fld id="{30D20933-5425-414E-88C4-70B1C80C7D2A}" type="datetime1">
              <a:rPr lang="en-US"/>
              <a:pPr>
                <a:defRPr>
                  <a:uFillTx/>
                </a:defRPr>
              </a:pPr>
              <a:t>12/27/2015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00"/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A16F0B6B-042F-4589-B88B-3C4EDA90824C}" type="slidenum">
              <a:rPr lang="en-US"/>
              <a:pPr>
                <a:defRPr>
                  <a:uFillTx/>
                </a:defRPr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uFillTx/>
              </a:defRPr>
            </a:lvl1pPr>
          </a:lstStyle>
          <a:p>
            <a:pPr>
              <a:defRPr>
                <a:uFillTx/>
              </a:defRPr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b="29002"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31750" y="11113"/>
            <a:ext cx="9175750" cy="293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9" name="Picture 3" descr="D:\NH Shared Drive\NH Office Shared Docs\WotY\WOTY2015-only-fade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3800" y="5410200"/>
            <a:ext cx="1116013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2"/>
          <p:cNvSpPr txBox="1">
            <a:spLocks/>
          </p:cNvSpPr>
          <p:nvPr userDrawn="1"/>
        </p:nvSpPr>
        <p:spPr bwMode="auto">
          <a:xfrm>
            <a:off x="304800" y="381000"/>
            <a:ext cx="8534400" cy="6248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None/>
              <a:defRPr sz="5500" b="1" kern="1200" spc="-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n-lt"/>
                <a:ea typeface="ＭＳ Ｐゴシック" pitchFamily="34" charset="-128"/>
                <a:cs typeface="ＭＳ Ｐゴシック" charset="-128"/>
              </a:defRPr>
            </a:lvl1pPr>
            <a:lvl2pPr marL="639764" indent="-273050" algn="l" rtl="0" eaLnBrk="0" fontAlgn="base" hangingPunct="0">
              <a:lnSpc>
                <a:spcPct val="200000"/>
              </a:lnSpc>
              <a:spcBef>
                <a:spcPts val="55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00000"/>
              </a:buClr>
              <a:buSzPct val="75000"/>
              <a:buFont typeface="Wingdings" pitchFamily="2" charset="2"/>
              <a:buChar char=""/>
              <a:defRPr sz="24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28E6A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56251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uFillTx/>
                <a:latin typeface="+mn-lt"/>
                <a:ea typeface="ＭＳ Ｐゴシック" pitchFamily="34" charset="-128"/>
                <a:cs typeface="ＭＳ Ｐゴシック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Click to edit Master text styles</a:t>
            </a:r>
          </a:p>
          <a:p>
            <a:pPr lvl="1">
              <a:defRPr/>
            </a:pPr>
            <a:r>
              <a:rPr lang="en-US" smtClean="0"/>
              <a:t>Second level</a:t>
            </a:r>
          </a:p>
          <a:p>
            <a:pPr lvl="2">
              <a:defRPr/>
            </a:pPr>
            <a:r>
              <a:rPr lang="en-US" smtClean="0"/>
              <a:t>Third level</a:t>
            </a:r>
          </a:p>
          <a:p>
            <a:pPr lvl="3">
              <a:defRPr/>
            </a:pPr>
            <a:r>
              <a:rPr lang="en-US" smtClean="0"/>
              <a:t>Fourth level</a:t>
            </a:r>
          </a:p>
          <a:p>
            <a:pPr lvl="4">
              <a:defRPr/>
            </a:pPr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w Cen MT" pitchFamily="34" charset="0"/>
          <a:ea typeface="ＭＳ Ｐゴシック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w Cen MT" pitchFamily="34" charset="0"/>
          <a:ea typeface="ＭＳ Ｐゴシック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w Cen MT" pitchFamily="34" charset="0"/>
          <a:ea typeface="ＭＳ Ｐゴシック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Tw Cen MT" pitchFamily="34" charset="0"/>
          <a:ea typeface="ＭＳ Ｐゴシック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uFillTx/>
          <a:latin typeface="Tw Cen MT" pitchFamily="34" charset="0"/>
          <a:ea typeface="ＭＳ Ｐゴシック" pitchFamily="34" charset="-128"/>
        </a:defRPr>
      </a:lvl9pPr>
    </p:titleStyle>
    <p:bodyStyle>
      <a:lvl1pPr algn="l" rtl="0" eaLnBrk="0" fontAlgn="base" hangingPunct="0">
        <a:spcBef>
          <a:spcPts val="700"/>
        </a:spcBef>
        <a:spcAft>
          <a:spcPct val="0"/>
        </a:spcAft>
        <a:buClr>
          <a:srgbClr val="FFC000"/>
        </a:buClr>
        <a:buSzPct val="60000"/>
        <a:buFont typeface="Wingdings" pitchFamily="2" charset="2"/>
        <a:defRPr sz="5500" b="1" kern="1200" spc="-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pitchFamily="34" charset="-128"/>
          <a:cs typeface="ＭＳ Ｐゴシック" charset="-128"/>
        </a:defRPr>
      </a:lvl1pPr>
      <a:lvl2pPr marL="639763" indent="-273050" algn="l" rtl="0" eaLnBrk="0" fontAlgn="base" hangingPunct="0">
        <a:lnSpc>
          <a:spcPct val="200000"/>
        </a:lnSpc>
        <a:spcBef>
          <a:spcPts val="550"/>
        </a:spcBef>
        <a:spcAft>
          <a:spcPct val="0"/>
        </a:spcAft>
        <a:buClr>
          <a:srgbClr val="4F4B4B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C00000"/>
        </a:buClr>
        <a:buSzPct val="75000"/>
        <a:buFont typeface="Wingdings" pitchFamily="2" charset="2"/>
        <a:buChar char="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28E6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56251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1775"/>
            <a:ext cx="8077200" cy="20923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1775"/>
            <a:ext cx="8077200" cy="20923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6" name="Picture 2" descr="C:\Users\NHBen\Downloads\20151212_123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1775"/>
            <a:ext cx="8077200" cy="20923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9698" name="Picture 2" descr="\\NHDAVE-PC\NH Shared Drive\NH Office Shared Docs\WotY\NH-WOTY2015-word-cloud-v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9725"/>
            <a:ext cx="9144000" cy="5438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2011 = sensitivity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2012 = prayerfulness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2012 = prayerfulness</a:t>
            </a:r>
          </a:p>
        </p:txBody>
      </p:sp>
      <p:pic>
        <p:nvPicPr>
          <p:cNvPr id="30722" name="Picture 2" descr="http://www.joshcousineau.com/wp-content/uploads/2010/12/praying-lif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88288"/>
            <a:ext cx="3200400" cy="48411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2013 = joy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2013 = joy</a:t>
            </a:r>
          </a:p>
        </p:txBody>
      </p:sp>
      <p:pic>
        <p:nvPicPr>
          <p:cNvPr id="41986" name="Picture 2" descr="http://ecx.images-amazon.com/images/I/51mWYO-YTRL._SX322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17909"/>
            <a:ext cx="3238500" cy="49876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2013 = joy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2014 = cultivate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2013 = joy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2014 = cultivate</a:t>
            </a:r>
          </a:p>
        </p:txBody>
      </p:sp>
      <p:pic>
        <p:nvPicPr>
          <p:cNvPr id="44034" name="Picture 2" descr="http://ecx.images-amazon.com/images/I/51oiRIxCHEL._SX322_BO1,204,203,20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76400"/>
            <a:ext cx="3238500" cy="498769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2013 = joy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2014 = cultivate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2015 = self-control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5425" y="457200"/>
            <a:ext cx="8308975" cy="6248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2013 = joy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2014 = cultivate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2015 = self-control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0" y="1676400"/>
            <a:ext cx="3581400" cy="5029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anchor="ctr"/>
          <a:lstStyle/>
          <a:p>
            <a:pPr algn="ctr"/>
            <a:r>
              <a:rPr lang="en-US" sz="2800" b="1" baseline="30000" dirty="0" smtClean="0"/>
              <a:t>22 </a:t>
            </a:r>
            <a:r>
              <a:rPr lang="en-US" sz="2800" dirty="0" smtClean="0"/>
              <a:t>But the fruit </a:t>
            </a:r>
            <a:endParaRPr lang="en-US" sz="2800" dirty="0" smtClean="0"/>
          </a:p>
          <a:p>
            <a:pPr algn="ctr"/>
            <a:r>
              <a:rPr lang="en-US" sz="2800" dirty="0" smtClean="0"/>
              <a:t>of </a:t>
            </a:r>
            <a:r>
              <a:rPr lang="en-US" sz="2800" dirty="0" smtClean="0"/>
              <a:t>the Spirit is </a:t>
            </a:r>
            <a:endParaRPr lang="en-US" sz="2800" dirty="0" smtClean="0"/>
          </a:p>
          <a:p>
            <a:pPr algn="ctr"/>
            <a:r>
              <a:rPr lang="en-US" sz="2800" dirty="0" smtClean="0"/>
              <a:t>love</a:t>
            </a:r>
            <a:r>
              <a:rPr lang="en-US" sz="2800" dirty="0" smtClean="0"/>
              <a:t>, joy, peace, patience, kindness, </a:t>
            </a:r>
            <a:r>
              <a:rPr lang="en-US" sz="2800" spc="-100" dirty="0" smtClean="0"/>
              <a:t>goodness, faithfulness,</a:t>
            </a:r>
            <a:r>
              <a:rPr lang="en-US" sz="2800" dirty="0" smtClean="0"/>
              <a:t> </a:t>
            </a:r>
            <a:endParaRPr lang="en-US" sz="2800" dirty="0" smtClean="0"/>
          </a:p>
          <a:p>
            <a:pPr algn="ctr"/>
            <a:r>
              <a:rPr lang="en-US" sz="2800" b="1" baseline="30000" dirty="0" smtClean="0"/>
              <a:t>23</a:t>
            </a:r>
            <a:r>
              <a:rPr lang="en-US" sz="2800" b="1" baseline="30000" dirty="0" smtClean="0"/>
              <a:t> </a:t>
            </a:r>
            <a:r>
              <a:rPr lang="en-US" sz="2800" dirty="0" smtClean="0"/>
              <a:t>gentleness, </a:t>
            </a:r>
            <a:endParaRPr lang="en-US" sz="2800" dirty="0" smtClean="0"/>
          </a:p>
          <a:p>
            <a:pPr algn="ctr"/>
            <a:r>
              <a:rPr lang="en-US" sz="2800" dirty="0" smtClean="0"/>
              <a:t>self-control</a:t>
            </a:r>
            <a:r>
              <a:rPr lang="en-US" sz="2800" dirty="0" smtClean="0"/>
              <a:t>; </a:t>
            </a:r>
            <a:endParaRPr lang="en-US" sz="2800" dirty="0" smtClean="0"/>
          </a:p>
          <a:p>
            <a:pPr algn="ctr"/>
            <a:r>
              <a:rPr lang="en-US" sz="2800" dirty="0" smtClean="0"/>
              <a:t>against </a:t>
            </a:r>
            <a:r>
              <a:rPr lang="en-US" sz="2800" dirty="0" smtClean="0"/>
              <a:t>such things there is no law</a:t>
            </a:r>
            <a:r>
              <a:rPr lang="en-US" sz="2800" dirty="0" smtClean="0"/>
              <a:t>.</a:t>
            </a:r>
          </a:p>
          <a:p>
            <a:pPr algn="ctr"/>
            <a:endParaRPr lang="en-US" sz="1100" dirty="0" smtClean="0"/>
          </a:p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Galatians 5:22-23 </a:t>
            </a:r>
            <a:endParaRPr lang="en-US" sz="2000" i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2013 = joy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2014 = cultivate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2015 = self-control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2016 = ???</a:t>
            </a:r>
            <a:endParaRPr lang="en-US" sz="4800" i="1" spc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5400" dirty="0" smtClean="0"/>
              <a:t>My WOTY Journey Thus Far</a:t>
            </a:r>
          </a:p>
          <a:p>
            <a:endParaRPr lang="en-US" sz="1100" dirty="0" smtClean="0"/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2011 = sensitivity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2012 = prayerfulness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2013 = joy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2014 = cultivate</a:t>
            </a:r>
          </a:p>
          <a:p>
            <a:r>
              <a:rPr lang="en-US" sz="4000" b="0" spc="0" dirty="0" smtClean="0">
                <a:solidFill>
                  <a:schemeClr val="tx1"/>
                </a:solidFill>
                <a:effectLst/>
              </a:rPr>
              <a:t>2015 = self-control</a:t>
            </a:r>
          </a:p>
          <a:p>
            <a:r>
              <a:rPr lang="en-US" sz="4800" i="1" spc="0" dirty="0" smtClean="0">
                <a:solidFill>
                  <a:schemeClr val="tx1"/>
                </a:solidFill>
              </a:rPr>
              <a:t>2016 = </a:t>
            </a:r>
            <a:r>
              <a:rPr lang="en-US" sz="4800" i="1" dirty="0" err="1" smtClean="0">
                <a:solidFill>
                  <a:schemeClr val="tx1"/>
                </a:solidFill>
              </a:rPr>
              <a:t>σπλάγχνον</a:t>
            </a:r>
            <a:r>
              <a:rPr lang="en-US" sz="4800" i="1" dirty="0" smtClean="0">
                <a:solidFill>
                  <a:schemeClr val="tx1"/>
                </a:solidFill>
              </a:rPr>
              <a:t>???</a:t>
            </a:r>
            <a:endParaRPr lang="en-US" sz="4800" i="1" spc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28600"/>
            <a:ext cx="8308975" cy="990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5425" y="457200"/>
            <a:ext cx="8308975" cy="6248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Face with Tears of Joy</a:t>
            </a:r>
            <a:endParaRPr lang="en-US" sz="6000" dirty="0"/>
          </a:p>
        </p:txBody>
      </p:sp>
      <p:pic>
        <p:nvPicPr>
          <p:cNvPr id="3" name="Picture 2" descr="http://cdn.shopify.com/s/files/1/0185/5092/products/persons-0023.png?v=13695435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600200"/>
            <a:ext cx="5048250" cy="50482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5"/>
          <p:cNvSpPr txBox="1">
            <a:spLocks/>
          </p:cNvSpPr>
          <p:nvPr/>
        </p:nvSpPr>
        <p:spPr bwMode="auto">
          <a:xfrm>
            <a:off x="228600" y="1668463"/>
            <a:ext cx="87630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12 </a:t>
            </a:r>
            <a:r>
              <a:rPr lang="en-US" sz="2000"/>
              <a:t>Not that I have already obtained this or am already perfect, but I press on to make it my own, because Christ Jesus has made me his own.  </a:t>
            </a:r>
            <a:r>
              <a:rPr lang="en-US" sz="2000" b="1"/>
              <a:t>13 </a:t>
            </a:r>
            <a:r>
              <a:rPr lang="en-US" sz="2000"/>
              <a:t>Brothers, I do not consider that I have made it my own. But one thing I do:  forgetting what lies behind and straining forward to what lies ahead, </a:t>
            </a:r>
            <a:r>
              <a:rPr lang="en-US" sz="2000" b="1"/>
              <a:t>14 </a:t>
            </a:r>
            <a:r>
              <a:rPr lang="en-US" sz="2000"/>
              <a:t>I press on toward the goal for the prize of the upward call of God in Christ Jesus. </a:t>
            </a:r>
            <a:r>
              <a:rPr lang="en-US" sz="2000" b="1"/>
              <a:t>15 </a:t>
            </a:r>
            <a:r>
              <a:rPr lang="en-US" sz="2000"/>
              <a:t>Let those of us who are mature think this way, and if in anything you think otherwise, God will reveal that also to you. </a:t>
            </a:r>
            <a:r>
              <a:rPr lang="en-US" sz="2000" b="1"/>
              <a:t>16 </a:t>
            </a:r>
            <a:r>
              <a:rPr lang="en-US" sz="2000"/>
              <a:t>Only let us hold true to what we have attained. </a:t>
            </a:r>
            <a:r>
              <a:rPr lang="en-US" sz="2000" b="1"/>
              <a:t>17 </a:t>
            </a:r>
            <a:r>
              <a:rPr lang="en-US" sz="2000"/>
              <a:t>Brothers, join in imitating me, and keep your eyes on those who walk according to the example you have in us.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PHILIPPIANS 3:12-17 </a:t>
            </a:r>
            <a:r>
              <a:rPr lang="en-US" sz="5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ESV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5"/>
          <p:cNvSpPr txBox="1">
            <a:spLocks/>
          </p:cNvSpPr>
          <p:nvPr/>
        </p:nvSpPr>
        <p:spPr bwMode="auto">
          <a:xfrm>
            <a:off x="228600" y="1668463"/>
            <a:ext cx="87630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12 </a:t>
            </a:r>
            <a:r>
              <a:rPr lang="en-US" sz="2000"/>
              <a:t>Not that I have already obtained this or am already perfect, but I press on to make it my own, because Christ Jesus has made me his own.  </a:t>
            </a:r>
            <a:r>
              <a:rPr lang="en-US" sz="2000" b="1"/>
              <a:t>13 </a:t>
            </a:r>
            <a:r>
              <a:rPr lang="en-US" sz="2000"/>
              <a:t>Brothers, I do not consider that I have made it my own. But one thing I do:  forgetting what lies behind and straining forward to what lies ahead, </a:t>
            </a:r>
            <a:r>
              <a:rPr lang="en-US" sz="2000" b="1"/>
              <a:t>14 </a:t>
            </a:r>
            <a:r>
              <a:rPr lang="en-US" sz="2000"/>
              <a:t>I press on toward the goal for the prize of the upward call of God in Christ Jesus. </a:t>
            </a:r>
            <a:r>
              <a:rPr lang="en-US" sz="2000" b="1"/>
              <a:t>15 </a:t>
            </a:r>
            <a:r>
              <a:rPr lang="en-US" sz="2000"/>
              <a:t>Let those of us who are mature think this way, and if in anything you think otherwise, God will reveal that also to you. </a:t>
            </a:r>
            <a:r>
              <a:rPr lang="en-US" sz="2000" b="1"/>
              <a:t>16 </a:t>
            </a:r>
            <a:r>
              <a:rPr lang="en-US" sz="2000"/>
              <a:t>Only let us hold true to what we have attained. </a:t>
            </a:r>
            <a:r>
              <a:rPr lang="en-US" sz="2000" b="1"/>
              <a:t>17 </a:t>
            </a:r>
            <a:r>
              <a:rPr lang="en-US" sz="2000"/>
              <a:t>Brothers, join in imitating me, and keep your eyes on those who walk according to the example you have in us.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PHILIPPIANS 3:12-17 </a:t>
            </a:r>
            <a:r>
              <a:rPr lang="en-US" sz="5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ESV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4419600"/>
            <a:ext cx="6858000" cy="16764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alpha val="45000"/>
              </a:schemeClr>
            </a:solidFill>
          </a:ln>
          <a:effectLst>
            <a:outerShdw blurRad="38100" dist="139700" dir="348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91440" anchor="ctr"/>
          <a:lstStyle/>
          <a:p>
            <a:pPr algn="ctr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34" charset="-128"/>
              </a:rPr>
              <a:t>To press on toward the prize we have to process the past and plan for the future while persevering in the present.</a:t>
            </a:r>
            <a:r>
              <a:rPr lang="en-US"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/>
          </p:cNvSpPr>
          <p:nvPr/>
        </p:nvSpPr>
        <p:spPr bwMode="auto">
          <a:xfrm>
            <a:off x="228600" y="1668463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3</a:t>
            </a:r>
            <a:r>
              <a:rPr lang="en-US" sz="2000" b="1" dirty="0"/>
              <a:t> </a:t>
            </a:r>
            <a:r>
              <a:rPr lang="en-US" sz="2000" dirty="0"/>
              <a:t>For we are the circumcision, who worship by the Spirit of God and glory in Christ Jesus and put no confidence in the flesh— </a:t>
            </a:r>
            <a:r>
              <a:rPr lang="en-US" sz="2000" b="1" dirty="0"/>
              <a:t>4 </a:t>
            </a:r>
            <a:r>
              <a:rPr lang="en-US" sz="2000" dirty="0"/>
              <a:t>though I myself have reason for confidence in the flesh also. If anyone else thinks he has reason for confidence in the flesh, I have more: </a:t>
            </a:r>
            <a:r>
              <a:rPr lang="en-US" sz="2000" b="1" dirty="0"/>
              <a:t>5 </a:t>
            </a:r>
            <a:r>
              <a:rPr lang="en-US" sz="2000" dirty="0"/>
              <a:t>circumcised on the eighth day, of the people of Israel, of the tribe of Benjamin, a Hebrew of Hebrews; as to the law, a Pharisee; </a:t>
            </a:r>
            <a:r>
              <a:rPr lang="en-US" sz="2000" b="1" dirty="0"/>
              <a:t>6 </a:t>
            </a:r>
            <a:r>
              <a:rPr lang="en-US" sz="2000" dirty="0"/>
              <a:t>as to zeal, a persecutor of the church; as to righteousness under the law, blameless. 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PHILIPPIANS </a:t>
            </a:r>
            <a:r>
              <a:rPr lang="en-US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3:3-6 </a:t>
            </a:r>
            <a:r>
              <a:rPr lang="en-US" sz="5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ESV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5"/>
          <p:cNvSpPr txBox="1">
            <a:spLocks/>
          </p:cNvSpPr>
          <p:nvPr/>
        </p:nvSpPr>
        <p:spPr bwMode="auto">
          <a:xfrm>
            <a:off x="228600" y="1668463"/>
            <a:ext cx="8763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/>
              <a:t>7 </a:t>
            </a:r>
            <a:r>
              <a:rPr lang="en-US" sz="2000"/>
              <a:t>But whatever gain I had, I counted as loss for the sake of Christ. </a:t>
            </a:r>
            <a:r>
              <a:rPr lang="en-US" sz="2000" b="1"/>
              <a:t>8 </a:t>
            </a:r>
            <a:r>
              <a:rPr lang="en-US" sz="2000"/>
              <a:t>Indeed, I count everything as loss because of the surpassing worth of knowing Christ Jesus my Lord. For his sake I have suffered the loss of all things and count them as rubbish, in order that I may gain Christ </a:t>
            </a:r>
            <a:r>
              <a:rPr lang="en-US" sz="2000" b="1"/>
              <a:t>9 </a:t>
            </a:r>
            <a:r>
              <a:rPr lang="en-US" sz="2000"/>
              <a:t>and be found in him, not having a righteousness of my own that comes from the law, but that which comes through faith in Christ, the righteousness from God that depends on faith— </a:t>
            </a:r>
            <a:r>
              <a:rPr lang="en-US" sz="2000" b="1"/>
              <a:t>10 </a:t>
            </a:r>
            <a:r>
              <a:rPr lang="en-US" sz="2000"/>
              <a:t>that I may know him and the power of his resurrection, and may share his sufferings, becoming like him in his death, </a:t>
            </a:r>
            <a:r>
              <a:rPr lang="en-US" sz="2000" b="1"/>
              <a:t>11 </a:t>
            </a:r>
            <a:r>
              <a:rPr lang="en-US" sz="2000"/>
              <a:t>that by any means possible I may attain the resurrection from the dead.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04800" y="381000"/>
            <a:ext cx="8839200" cy="1066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5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PHILIPPIANS 3:7-11 </a:t>
            </a:r>
            <a:r>
              <a:rPr lang="en-US" sz="5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w Cen MT" pitchFamily="34" charset="0"/>
              </a:rPr>
              <a:t>ESV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1775"/>
            <a:ext cx="8077200" cy="20923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4" name="Picture 2" descr="C:\Users\NHBen\AppData\Local\Temp\ScreenC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0"/>
            <a:ext cx="10287000" cy="134227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1775"/>
            <a:ext cx="8077200" cy="20923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362200" y="6049963"/>
            <a:ext cx="6705600" cy="685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4" name="Picture 2" descr="C:\Users\NHBen\AppData\Local\Temp\ScreenCli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6412361"/>
            <a:ext cx="10287000" cy="1342276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quity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47093</TotalTime>
  <Words>224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Todd Stewart</dc:creator>
  <cp:lastModifiedBy>NHBen</cp:lastModifiedBy>
  <cp:revision>3400</cp:revision>
  <dcterms:created xsi:type="dcterms:W3CDTF">2014-01-26T15:08:04Z</dcterms:created>
  <dcterms:modified xsi:type="dcterms:W3CDTF">2015-12-27T14:51:19Z</dcterms:modified>
</cp:coreProperties>
</file>