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83" r:id="rId2"/>
    <p:sldMasterId id="2147483795" r:id="rId3"/>
  </p:sldMasterIdLst>
  <p:notesMasterIdLst>
    <p:notesMasterId r:id="rId76"/>
  </p:notesMasterIdLst>
  <p:handoutMasterIdLst>
    <p:handoutMasterId r:id="rId77"/>
  </p:handoutMasterIdLst>
  <p:sldIdLst>
    <p:sldId id="2383" r:id="rId4"/>
    <p:sldId id="3157" r:id="rId5"/>
    <p:sldId id="3155" r:id="rId6"/>
    <p:sldId id="3156" r:id="rId7"/>
    <p:sldId id="1952" r:id="rId8"/>
    <p:sldId id="3158" r:id="rId9"/>
    <p:sldId id="3144" r:id="rId10"/>
    <p:sldId id="3382" r:id="rId11"/>
    <p:sldId id="3352" r:id="rId12"/>
    <p:sldId id="3357" r:id="rId13"/>
    <p:sldId id="3353" r:id="rId14"/>
    <p:sldId id="3414" r:id="rId15"/>
    <p:sldId id="3365" r:id="rId16"/>
    <p:sldId id="3366" r:id="rId17"/>
    <p:sldId id="3415" r:id="rId18"/>
    <p:sldId id="3416" r:id="rId19"/>
    <p:sldId id="3363" r:id="rId20"/>
    <p:sldId id="3417" r:id="rId21"/>
    <p:sldId id="3418" r:id="rId22"/>
    <p:sldId id="3419" r:id="rId23"/>
    <p:sldId id="3420" r:id="rId24"/>
    <p:sldId id="3421" r:id="rId25"/>
    <p:sldId id="3422" r:id="rId26"/>
    <p:sldId id="3423" r:id="rId27"/>
    <p:sldId id="3367" r:id="rId28"/>
    <p:sldId id="3370" r:id="rId29"/>
    <p:sldId id="3374" r:id="rId30"/>
    <p:sldId id="3424" r:id="rId31"/>
    <p:sldId id="3425" r:id="rId32"/>
    <p:sldId id="3426" r:id="rId33"/>
    <p:sldId id="3427" r:id="rId34"/>
    <p:sldId id="3375" r:id="rId35"/>
    <p:sldId id="3376" r:id="rId36"/>
    <p:sldId id="3377" r:id="rId37"/>
    <p:sldId id="3380" r:id="rId38"/>
    <p:sldId id="3378" r:id="rId39"/>
    <p:sldId id="3381" r:id="rId40"/>
    <p:sldId id="3379" r:id="rId41"/>
    <p:sldId id="3428" r:id="rId42"/>
    <p:sldId id="3371" r:id="rId43"/>
    <p:sldId id="3401" r:id="rId44"/>
    <p:sldId id="3402" r:id="rId45"/>
    <p:sldId id="3403" r:id="rId46"/>
    <p:sldId id="3404" r:id="rId47"/>
    <p:sldId id="3369" r:id="rId48"/>
    <p:sldId id="3387" r:id="rId49"/>
    <p:sldId id="3388" r:id="rId50"/>
    <p:sldId id="3389" r:id="rId51"/>
    <p:sldId id="3390" r:id="rId52"/>
    <p:sldId id="3391" r:id="rId53"/>
    <p:sldId id="3392" r:id="rId54"/>
    <p:sldId id="3393" r:id="rId55"/>
    <p:sldId id="3394" r:id="rId56"/>
    <p:sldId id="3395" r:id="rId57"/>
    <p:sldId id="3396" r:id="rId58"/>
    <p:sldId id="3397" r:id="rId59"/>
    <p:sldId id="3398" r:id="rId60"/>
    <p:sldId id="3399" r:id="rId61"/>
    <p:sldId id="3400" r:id="rId62"/>
    <p:sldId id="3405" r:id="rId63"/>
    <p:sldId id="3406" r:id="rId64"/>
    <p:sldId id="3407" r:id="rId65"/>
    <p:sldId id="3408" r:id="rId66"/>
    <p:sldId id="3409" r:id="rId67"/>
    <p:sldId id="3410" r:id="rId68"/>
    <p:sldId id="3411" r:id="rId69"/>
    <p:sldId id="3412" r:id="rId70"/>
    <p:sldId id="3383" r:id="rId71"/>
    <p:sldId id="3384" r:id="rId72"/>
    <p:sldId id="3385" r:id="rId73"/>
    <p:sldId id="3386" r:id="rId74"/>
    <p:sldId id="3413" r:id="rId75"/>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HOPE COMMUNITY CHURCH" initials="NH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D443B"/>
    <a:srgbClr val="C1AB6A"/>
    <a:srgbClr val="C0AC6A"/>
    <a:srgbClr val="843C0C"/>
    <a:srgbClr val="F1E1D1"/>
    <a:srgbClr val="2E5797"/>
    <a:srgbClr val="4B2D20"/>
    <a:srgbClr val="88573A"/>
    <a:srgbClr val="E26B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9" autoAdjust="0"/>
  </p:normalViewPr>
  <p:slideViewPr>
    <p:cSldViewPr snapToGrid="0">
      <p:cViewPr varScale="1">
        <p:scale>
          <a:sx n="103" d="100"/>
          <a:sy n="103" d="100"/>
        </p:scale>
        <p:origin x="1272" y="108"/>
      </p:cViewPr>
      <p:guideLst>
        <p:guide orient="horz" pos="2160"/>
        <p:guide pos="2880"/>
      </p:guideLst>
    </p:cSldViewPr>
  </p:slideViewPr>
  <p:outlineViewPr>
    <p:cViewPr>
      <p:scale>
        <a:sx n="33" d="100"/>
        <a:sy n="33" d="100"/>
      </p:scale>
      <p:origin x="0" y="-5765"/>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2045"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dLbls>
          <c:showLegendKey val="0"/>
          <c:showVal val="0"/>
          <c:showCatName val="0"/>
          <c:showSerName val="0"/>
          <c:showPercent val="0"/>
          <c:showBubbleSize val="0"/>
        </c:dLbls>
        <c:gapWidth val="150"/>
        <c:shape val="box"/>
        <c:axId val="1084383311"/>
        <c:axId val="1144468687"/>
        <c:axId val="0"/>
      </c:bar3DChart>
      <c:catAx>
        <c:axId val="1084383311"/>
        <c:scaling>
          <c:orientation val="minMax"/>
        </c:scaling>
        <c:delete val="1"/>
        <c:axPos val="b"/>
        <c:numFmt formatCode="General" sourceLinked="1"/>
        <c:majorTickMark val="none"/>
        <c:minorTickMark val="none"/>
        <c:tickLblPos val="nextTo"/>
        <c:crossAx val="1144468687"/>
        <c:crosses val="autoZero"/>
        <c:auto val="1"/>
        <c:lblAlgn val="ctr"/>
        <c:lblOffset val="100"/>
        <c:noMultiLvlLbl val="0"/>
      </c:catAx>
      <c:valAx>
        <c:axId val="11444686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83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dLbls>
          <c:showLegendKey val="0"/>
          <c:showVal val="0"/>
          <c:showCatName val="0"/>
          <c:showSerName val="0"/>
          <c:showPercent val="0"/>
          <c:showBubbleSize val="0"/>
        </c:dLbls>
        <c:gapWidth val="150"/>
        <c:shape val="box"/>
        <c:axId val="1084383311"/>
        <c:axId val="1144468687"/>
        <c:axId val="0"/>
      </c:bar3DChart>
      <c:catAx>
        <c:axId val="1084383311"/>
        <c:scaling>
          <c:orientation val="minMax"/>
        </c:scaling>
        <c:delete val="1"/>
        <c:axPos val="b"/>
        <c:numFmt formatCode="General" sourceLinked="1"/>
        <c:majorTickMark val="none"/>
        <c:minorTickMark val="none"/>
        <c:tickLblPos val="nextTo"/>
        <c:crossAx val="1144468687"/>
        <c:crosses val="autoZero"/>
        <c:auto val="1"/>
        <c:lblAlgn val="ctr"/>
        <c:lblOffset val="100"/>
        <c:noMultiLvlLbl val="0"/>
      </c:catAx>
      <c:valAx>
        <c:axId val="11444686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83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dLbls>
          <c:showLegendKey val="0"/>
          <c:showVal val="0"/>
          <c:showCatName val="0"/>
          <c:showSerName val="0"/>
          <c:showPercent val="0"/>
          <c:showBubbleSize val="0"/>
        </c:dLbls>
        <c:gapWidth val="150"/>
        <c:shape val="box"/>
        <c:axId val="1084383311"/>
        <c:axId val="1144468687"/>
        <c:axId val="0"/>
      </c:bar3DChart>
      <c:catAx>
        <c:axId val="1084383311"/>
        <c:scaling>
          <c:orientation val="minMax"/>
        </c:scaling>
        <c:delete val="1"/>
        <c:axPos val="b"/>
        <c:numFmt formatCode="General" sourceLinked="1"/>
        <c:majorTickMark val="none"/>
        <c:minorTickMark val="none"/>
        <c:tickLblPos val="nextTo"/>
        <c:crossAx val="1144468687"/>
        <c:crosses val="autoZero"/>
        <c:auto val="1"/>
        <c:lblAlgn val="ctr"/>
        <c:lblOffset val="100"/>
        <c:noMultiLvlLbl val="0"/>
      </c:catAx>
      <c:valAx>
        <c:axId val="11444686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83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dLbls>
          <c:showLegendKey val="0"/>
          <c:showVal val="0"/>
          <c:showCatName val="0"/>
          <c:showSerName val="0"/>
          <c:showPercent val="0"/>
          <c:showBubbleSize val="0"/>
        </c:dLbls>
        <c:gapWidth val="150"/>
        <c:shape val="box"/>
        <c:axId val="1084383311"/>
        <c:axId val="1144468687"/>
        <c:axId val="0"/>
      </c:bar3DChart>
      <c:catAx>
        <c:axId val="1084383311"/>
        <c:scaling>
          <c:orientation val="minMax"/>
        </c:scaling>
        <c:delete val="1"/>
        <c:axPos val="b"/>
        <c:numFmt formatCode="General" sourceLinked="1"/>
        <c:majorTickMark val="none"/>
        <c:minorTickMark val="none"/>
        <c:tickLblPos val="nextTo"/>
        <c:crossAx val="1144468687"/>
        <c:crosses val="autoZero"/>
        <c:auto val="1"/>
        <c:lblAlgn val="ctr"/>
        <c:lblOffset val="100"/>
        <c:noMultiLvlLbl val="0"/>
      </c:catAx>
      <c:valAx>
        <c:axId val="11444686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83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dLbls>
          <c:showLegendKey val="0"/>
          <c:showVal val="0"/>
          <c:showCatName val="0"/>
          <c:showSerName val="0"/>
          <c:showPercent val="0"/>
          <c:showBubbleSize val="0"/>
        </c:dLbls>
        <c:gapWidth val="150"/>
        <c:shape val="box"/>
        <c:axId val="1084383311"/>
        <c:axId val="1144468687"/>
        <c:axId val="0"/>
      </c:bar3DChart>
      <c:catAx>
        <c:axId val="1084383311"/>
        <c:scaling>
          <c:orientation val="minMax"/>
        </c:scaling>
        <c:delete val="1"/>
        <c:axPos val="b"/>
        <c:numFmt formatCode="General" sourceLinked="1"/>
        <c:majorTickMark val="none"/>
        <c:minorTickMark val="none"/>
        <c:tickLblPos val="nextTo"/>
        <c:crossAx val="1144468687"/>
        <c:crosses val="autoZero"/>
        <c:auto val="1"/>
        <c:lblAlgn val="ctr"/>
        <c:lblOffset val="100"/>
        <c:noMultiLvlLbl val="0"/>
      </c:catAx>
      <c:valAx>
        <c:axId val="11444686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83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dLbls>
          <c:showLegendKey val="0"/>
          <c:showVal val="0"/>
          <c:showCatName val="0"/>
          <c:showSerName val="0"/>
          <c:showPercent val="0"/>
          <c:showBubbleSize val="0"/>
        </c:dLbls>
        <c:gapWidth val="150"/>
        <c:shape val="box"/>
        <c:axId val="1084383311"/>
        <c:axId val="1144468687"/>
        <c:axId val="0"/>
      </c:bar3DChart>
      <c:catAx>
        <c:axId val="1084383311"/>
        <c:scaling>
          <c:orientation val="minMax"/>
        </c:scaling>
        <c:delete val="1"/>
        <c:axPos val="b"/>
        <c:numFmt formatCode="General" sourceLinked="1"/>
        <c:majorTickMark val="none"/>
        <c:minorTickMark val="none"/>
        <c:tickLblPos val="nextTo"/>
        <c:crossAx val="1144468687"/>
        <c:crosses val="autoZero"/>
        <c:auto val="1"/>
        <c:lblAlgn val="ctr"/>
        <c:lblOffset val="100"/>
        <c:noMultiLvlLbl val="0"/>
      </c:catAx>
      <c:valAx>
        <c:axId val="11444686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83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dLbls>
          <c:showLegendKey val="0"/>
          <c:showVal val="0"/>
          <c:showCatName val="0"/>
          <c:showSerName val="0"/>
          <c:showPercent val="0"/>
          <c:showBubbleSize val="0"/>
        </c:dLbls>
        <c:gapWidth val="150"/>
        <c:shape val="box"/>
        <c:axId val="1084383311"/>
        <c:axId val="1144468687"/>
        <c:axId val="0"/>
      </c:bar3DChart>
      <c:catAx>
        <c:axId val="1084383311"/>
        <c:scaling>
          <c:orientation val="minMax"/>
        </c:scaling>
        <c:delete val="1"/>
        <c:axPos val="b"/>
        <c:numFmt formatCode="General" sourceLinked="1"/>
        <c:majorTickMark val="none"/>
        <c:minorTickMark val="none"/>
        <c:tickLblPos val="nextTo"/>
        <c:crossAx val="1144468687"/>
        <c:crosses val="autoZero"/>
        <c:auto val="1"/>
        <c:lblAlgn val="ctr"/>
        <c:lblOffset val="100"/>
        <c:noMultiLvlLbl val="0"/>
      </c:catAx>
      <c:valAx>
        <c:axId val="11444686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83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dLbls>
          <c:showLegendKey val="0"/>
          <c:showVal val="0"/>
          <c:showCatName val="0"/>
          <c:showSerName val="0"/>
          <c:showPercent val="0"/>
          <c:showBubbleSize val="0"/>
        </c:dLbls>
        <c:gapWidth val="150"/>
        <c:shape val="box"/>
        <c:axId val="1084383311"/>
        <c:axId val="1144468687"/>
        <c:axId val="0"/>
      </c:bar3DChart>
      <c:catAx>
        <c:axId val="1084383311"/>
        <c:scaling>
          <c:orientation val="minMax"/>
        </c:scaling>
        <c:delete val="1"/>
        <c:axPos val="b"/>
        <c:numFmt formatCode="General" sourceLinked="1"/>
        <c:majorTickMark val="none"/>
        <c:minorTickMark val="none"/>
        <c:tickLblPos val="nextTo"/>
        <c:crossAx val="1144468687"/>
        <c:crosses val="autoZero"/>
        <c:auto val="1"/>
        <c:lblAlgn val="ctr"/>
        <c:lblOffset val="100"/>
        <c:noMultiLvlLbl val="0"/>
      </c:catAx>
      <c:valAx>
        <c:axId val="11444686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084383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colors3.xml><?xml version="1.0" encoding="utf-8"?>
<cs:colorStyle xmlns:cs="http://schemas.microsoft.com/office/drawing/2012/chartStyle" xmlns:a="http://schemas.openxmlformats.org/drawingml/2006/main" meth="withinLinearReversed" id="24">
  <a:schemeClr val="accent4"/>
</cs:colorStyle>
</file>

<file path=ppt/charts/colors4.xml><?xml version="1.0" encoding="utf-8"?>
<cs:colorStyle xmlns:cs="http://schemas.microsoft.com/office/drawing/2012/chartStyle" xmlns:a="http://schemas.openxmlformats.org/drawingml/2006/main" meth="withinLinearReversed" id="24">
  <a:schemeClr val="accent4"/>
</cs:colorStyle>
</file>

<file path=ppt/charts/colors5.xml><?xml version="1.0" encoding="utf-8"?>
<cs:colorStyle xmlns:cs="http://schemas.microsoft.com/office/drawing/2012/chartStyle" xmlns:a="http://schemas.openxmlformats.org/drawingml/2006/main" meth="withinLinearReversed" id="24">
  <a:schemeClr val="accent4"/>
</cs:colorStyle>
</file>

<file path=ppt/charts/colors6.xml><?xml version="1.0" encoding="utf-8"?>
<cs:colorStyle xmlns:cs="http://schemas.microsoft.com/office/drawing/2012/chartStyle" xmlns:a="http://schemas.openxmlformats.org/drawingml/2006/main" meth="withinLinearReversed" id="24">
  <a:schemeClr val="accent4"/>
</cs:colorStyle>
</file>

<file path=ppt/charts/colors7.xml><?xml version="1.0" encoding="utf-8"?>
<cs:colorStyle xmlns:cs="http://schemas.microsoft.com/office/drawing/2012/chartStyle" xmlns:a="http://schemas.openxmlformats.org/drawingml/2006/main" meth="withinLinearReversed" id="24">
  <a:schemeClr val="accent4"/>
</cs:colorStyle>
</file>

<file path=ppt/charts/colors8.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768828-9BCA-4E8F-9F10-7CC5F45A05D5}"/>
              </a:ext>
            </a:extLst>
          </p:cNvPr>
          <p:cNvSpPr>
            <a:spLocks noGrp="1"/>
          </p:cNvSpPr>
          <p:nvPr>
            <p:ph type="hdr" sz="quarter"/>
          </p:nvPr>
        </p:nvSpPr>
        <p:spPr>
          <a:xfrm>
            <a:off x="0" y="0"/>
            <a:ext cx="4029075"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7B6E8D-9EFF-40F0-B3AE-A2540DB241E5}"/>
              </a:ext>
            </a:extLst>
          </p:cNvPr>
          <p:cNvSpPr>
            <a:spLocks noGrp="1"/>
          </p:cNvSpPr>
          <p:nvPr>
            <p:ph type="dt" sz="quarter" idx="1"/>
          </p:nvPr>
        </p:nvSpPr>
        <p:spPr>
          <a:xfrm>
            <a:off x="5265738" y="0"/>
            <a:ext cx="4029075" cy="344488"/>
          </a:xfrm>
          <a:prstGeom prst="rect">
            <a:avLst/>
          </a:prstGeom>
        </p:spPr>
        <p:txBody>
          <a:bodyPr vert="horz" lIns="91440" tIns="45720" rIns="91440" bIns="45720" rtlCol="0"/>
          <a:lstStyle>
            <a:lvl1pPr algn="r">
              <a:defRPr sz="1200"/>
            </a:lvl1pPr>
          </a:lstStyle>
          <a:p>
            <a:fld id="{5B39C4E5-1BA7-4E68-B7BA-97B278EE4202}" type="datetimeFigureOut">
              <a:rPr lang="en-US" smtClean="0"/>
              <a:pPr/>
              <a:t>11/25/2019</a:t>
            </a:fld>
            <a:endParaRPr lang="en-US"/>
          </a:p>
        </p:txBody>
      </p:sp>
      <p:sp>
        <p:nvSpPr>
          <p:cNvPr id="4" name="Footer Placeholder 3">
            <a:extLst>
              <a:ext uri="{FF2B5EF4-FFF2-40B4-BE49-F238E27FC236}">
                <a16:creationId xmlns:a16="http://schemas.microsoft.com/office/drawing/2014/main" id="{9331F28B-09FC-4CC8-A10E-ABB05A8E11A8}"/>
              </a:ext>
            </a:extLst>
          </p:cNvPr>
          <p:cNvSpPr>
            <a:spLocks noGrp="1"/>
          </p:cNvSpPr>
          <p:nvPr>
            <p:ph type="ftr" sz="quarter" idx="2"/>
          </p:nvPr>
        </p:nvSpPr>
        <p:spPr>
          <a:xfrm>
            <a:off x="0" y="6537325"/>
            <a:ext cx="4029075" cy="3444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262348-1DE3-4CAF-BAE4-1FB6D7790261}"/>
              </a:ext>
            </a:extLst>
          </p:cNvPr>
          <p:cNvSpPr>
            <a:spLocks noGrp="1"/>
          </p:cNvSpPr>
          <p:nvPr>
            <p:ph type="sldNum" sz="quarter" idx="3"/>
          </p:nvPr>
        </p:nvSpPr>
        <p:spPr>
          <a:xfrm>
            <a:off x="5265738" y="6537325"/>
            <a:ext cx="4029075" cy="344488"/>
          </a:xfrm>
          <a:prstGeom prst="rect">
            <a:avLst/>
          </a:prstGeom>
        </p:spPr>
        <p:txBody>
          <a:bodyPr vert="horz" lIns="91440" tIns="45720" rIns="91440" bIns="45720" rtlCol="0" anchor="b"/>
          <a:lstStyle>
            <a:lvl1pPr algn="r">
              <a:defRPr sz="1200"/>
            </a:lvl1pPr>
          </a:lstStyle>
          <a:p>
            <a:fld id="{94BF7341-F00C-4691-B79E-71BC14371EDC}" type="slidenum">
              <a:rPr lang="en-US" smtClean="0"/>
              <a:pPr/>
              <a:t>‹#›</a:t>
            </a:fld>
            <a:endParaRPr lang="en-US"/>
          </a:p>
        </p:txBody>
      </p:sp>
    </p:spTree>
    <p:extLst>
      <p:ext uri="{BB962C8B-B14F-4D97-AF65-F5344CB8AC3E}">
        <p14:creationId xmlns:p14="http://schemas.microsoft.com/office/powerpoint/2010/main" val="154857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pPr/>
              <a:t>11/25/2019</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pPr/>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210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908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379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2885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29525244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5903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9298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1428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4816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0240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1502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room, cat&#10;&#10;Description automatically generated">
            <a:extLst>
              <a:ext uri="{FF2B5EF4-FFF2-40B4-BE49-F238E27FC236}">
                <a16:creationId xmlns:a16="http://schemas.microsoft.com/office/drawing/2014/main" id="{55A82711-456B-44E9-AB23-7A551EFA20C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5000" contrast="4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82009" y="353682"/>
            <a:ext cx="8542815" cy="851277"/>
          </a:xfrm>
        </p:spPr>
        <p:txBody>
          <a:bodyPr>
            <a:noAutofit/>
          </a:bodyPr>
          <a:lstStyle>
            <a:lvl1pPr>
              <a:defRPr sz="5500" b="1" i="0" spc="-150" baseline="0">
                <a:solidFill>
                  <a:schemeClr val="accent2">
                    <a:lumMod val="50000"/>
                  </a:schemeClr>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10" y="1392965"/>
            <a:ext cx="8542814" cy="51113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79273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9803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88554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36448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33286733"/>
      </p:ext>
    </p:extLst>
  </p:cSld>
  <p:clrMapOvr>
    <a:masterClrMapping/>
  </p:clrMapOvr>
  <p:transition advClick="0" advTm="20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24436"/>
      </p:ext>
    </p:extLst>
  </p:cSld>
  <p:clrMapOvr>
    <a:masterClrMapping/>
  </p:clrMapOvr>
  <p:transition advClick="0" advTm="20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79195782"/>
      </p:ext>
    </p:extLst>
  </p:cSld>
  <p:clrMapOvr>
    <a:masterClrMapping/>
  </p:clrMapOvr>
  <p:transition advClick="0" advTm="20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620270"/>
      </p:ext>
    </p:extLst>
  </p:cSld>
  <p:clrMapOvr>
    <a:masterClrMapping/>
  </p:clrMapOvr>
  <p:transition advClick="0" advTm="20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193456"/>
      </p:ext>
    </p:extLst>
  </p:cSld>
  <p:clrMapOvr>
    <a:masterClrMapping/>
  </p:clrMapOvr>
  <p:transition advClick="0" advTm="20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8296967"/>
      </p:ext>
    </p:extLst>
  </p:cSld>
  <p:clrMapOvr>
    <a:masterClrMapping/>
  </p:clrMapOvr>
  <p:transition advClick="0" advTm="20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038471"/>
      </p:ext>
    </p:extLst>
  </p:cSld>
  <p:clrMapOvr>
    <a:masterClrMapping/>
  </p:clrMapOvr>
  <p:transition advClick="0" advTm="2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25160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3424800"/>
      </p:ext>
    </p:extLst>
  </p:cSld>
  <p:clrMapOvr>
    <a:masterClrMapping/>
  </p:clrMapOvr>
  <p:transition advClick="0" advTm="20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6771874"/>
      </p:ext>
    </p:extLst>
  </p:cSld>
  <p:clrMapOvr>
    <a:masterClrMapping/>
  </p:clrMapOvr>
  <p:transition advClick="0" advTm="20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921618"/>
      </p:ext>
    </p:extLst>
  </p:cSld>
  <p:clrMapOvr>
    <a:masterClrMapping/>
  </p:clrMapOvr>
  <p:transition advClick="0" advTm="20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66800"/>
            <a:ext cx="14478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066800"/>
            <a:ext cx="41910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329865"/>
      </p:ext>
    </p:extLst>
  </p:cSld>
  <p:clrMapOvr>
    <a:masterClrMapping/>
  </p:clrMapOvr>
  <p:transition advClick="0" advTm="20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1687854"/>
      </p:ext>
    </p:extLst>
  </p:cSld>
  <p:clrMapOvr>
    <a:masterClrMapping/>
  </p:clrMapOvr>
  <p:transition advClick="0" advTm="20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24384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43053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153300"/>
      </p:ext>
    </p:extLst>
  </p:cSld>
  <p:clrMapOvr>
    <a:masterClrMapping/>
  </p:clrMapOvr>
  <p:transition advClick="0" advTm="2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8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684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413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4000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8056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932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5009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11/25/2019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294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t="-21000" b="-2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00200" y="2438400"/>
            <a:ext cx="579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26547827"/>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ransition advClick="0" advTm="20000">
    <p:fade/>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rgbClr val="000000"/>
          </a:solidFill>
          <a:latin typeface="Arial" charset="0"/>
        </a:defRPr>
      </a:lvl6pPr>
      <a:lvl7pPr marL="914400" algn="ctr" rtl="0" fontAlgn="base">
        <a:spcBef>
          <a:spcPct val="0"/>
        </a:spcBef>
        <a:spcAft>
          <a:spcPct val="0"/>
        </a:spcAft>
        <a:defRPr sz="4000" b="1">
          <a:solidFill>
            <a:srgbClr val="000000"/>
          </a:solidFill>
          <a:latin typeface="Arial" charset="0"/>
        </a:defRPr>
      </a:lvl7pPr>
      <a:lvl8pPr marL="1371600" algn="ctr" rtl="0" fontAlgn="base">
        <a:spcBef>
          <a:spcPct val="0"/>
        </a:spcBef>
        <a:spcAft>
          <a:spcPct val="0"/>
        </a:spcAft>
        <a:defRPr sz="4000" b="1">
          <a:solidFill>
            <a:srgbClr val="000000"/>
          </a:solidFill>
          <a:latin typeface="Arial" charset="0"/>
        </a:defRPr>
      </a:lvl8pPr>
      <a:lvl9pPr marL="1828800" algn="ctr"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224286"/>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287844" y="2788702"/>
            <a:ext cx="3156438" cy="754053"/>
          </a:xfrm>
          <a:prstGeom prst="rect">
            <a:avLst/>
          </a:prstGeom>
          <a:noFill/>
        </p:spPr>
        <p:txBody>
          <a:bodyPr wrap="square" rtlCol="0">
            <a:spAutoFit/>
          </a:bodyPr>
          <a:lstStyle/>
          <a:p>
            <a:r>
              <a:rPr lang="en-US" sz="4300" spc="300" dirty="0">
                <a:solidFill>
                  <a:schemeClr val="bg1"/>
                </a:solidFill>
                <a:latin typeface="Ubuntu" panose="020B0504030602030204" pitchFamily="34" charset="0"/>
              </a:rPr>
              <a:t>WELCOME</a:t>
            </a:r>
          </a:p>
        </p:txBody>
      </p:sp>
    </p:spTree>
    <p:extLst>
      <p:ext uri="{BB962C8B-B14F-4D97-AF65-F5344CB8AC3E}">
        <p14:creationId xmlns:p14="http://schemas.microsoft.com/office/powerpoint/2010/main" val="18388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9" name="Picture 8" descr="A close up of a person&#10;&#10;Description automatically generated">
            <a:extLst>
              <a:ext uri="{FF2B5EF4-FFF2-40B4-BE49-F238E27FC236}">
                <a16:creationId xmlns:a16="http://schemas.microsoft.com/office/drawing/2014/main" id="{B2C3D618-9BAD-47B8-8430-FB7B2DF6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595" y="1604982"/>
            <a:ext cx="5018807" cy="5253018"/>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153828" y="170329"/>
            <a:ext cx="8910400"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“All men seek happiness. This is without exception. Whatever different means they employ, they all tend to this end. The cause of some going to war, and of others avoiding </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it, is the same desire in                         both, attended with  different views. The                                  will never takes the least step but to this                                   object. This is the motive of every                                           action of every man, even of those who 						   hang themselves.”</a:t>
            </a:r>
          </a:p>
        </p:txBody>
      </p:sp>
      <p:sp>
        <p:nvSpPr>
          <p:cNvPr id="2" name="TextBox 1">
            <a:extLst>
              <a:ext uri="{FF2B5EF4-FFF2-40B4-BE49-F238E27FC236}">
                <a16:creationId xmlns:a16="http://schemas.microsoft.com/office/drawing/2014/main" id="{117F997E-AF21-480F-BD4B-E6FC61E13EFA}"/>
              </a:ext>
            </a:extLst>
          </p:cNvPr>
          <p:cNvSpPr txBox="1"/>
          <p:nvPr/>
        </p:nvSpPr>
        <p:spPr>
          <a:xfrm>
            <a:off x="170323" y="6284259"/>
            <a:ext cx="424927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AC6A"/>
                </a:solidFill>
                <a:effectLst/>
                <a:uLnTx/>
                <a:uFillTx/>
                <a:latin typeface="Dancing Script OT" panose="02000000000000000000" pitchFamily="50" charset="0"/>
                <a:ea typeface="+mn-ea"/>
                <a:cs typeface="+mn-cs"/>
              </a:rPr>
              <a:t>Blaise Pascal (1623-1662)</a:t>
            </a:r>
          </a:p>
        </p:txBody>
      </p:sp>
    </p:spTree>
    <p:extLst>
      <p:ext uri="{BB962C8B-B14F-4D97-AF65-F5344CB8AC3E}">
        <p14:creationId xmlns:p14="http://schemas.microsoft.com/office/powerpoint/2010/main" val="4767326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363" y="-529191"/>
            <a:ext cx="12148911" cy="9117382"/>
          </a:xfrm>
          <a:prstGeom prst="rect">
            <a:avLst/>
          </a:prstGeom>
        </p:spPr>
      </p:pic>
    </p:spTree>
    <p:extLst>
      <p:ext uri="{BB962C8B-B14F-4D97-AF65-F5344CB8AC3E}">
        <p14:creationId xmlns:p14="http://schemas.microsoft.com/office/powerpoint/2010/main" val="144449644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Tree>
    <p:extLst>
      <p:ext uri="{BB962C8B-B14F-4D97-AF65-F5344CB8AC3E}">
        <p14:creationId xmlns:p14="http://schemas.microsoft.com/office/powerpoint/2010/main" val="131120113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50167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black"/>
                </a:solidFill>
                <a:effectLst/>
                <a:uLnTx/>
                <a:uFillTx/>
                <a:latin typeface="Calibri"/>
                <a:ea typeface="+mn-ea"/>
                <a:cs typeface="+mn-cs"/>
              </a:rPr>
              <a:t>4</a:t>
            </a:r>
            <a:r>
              <a:rPr kumimoji="0" lang="en-US" sz="3200" b="0" i="0" u="none" strike="noStrike" kern="1200" cap="none" spc="0" normalizeH="0" baseline="0" noProof="0" dirty="0">
                <a:ln>
                  <a:noFill/>
                </a:ln>
                <a:solidFill>
                  <a:prstClr val="black"/>
                </a:solidFill>
                <a:effectLst/>
                <a:uLnTx/>
                <a:uFillTx/>
                <a:latin typeface="Calibri"/>
                <a:ea typeface="+mn-ea"/>
                <a:cs typeface="+mn-cs"/>
              </a:rPr>
              <a:t> Rejoice in the Lord always;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again I will say, rejoice.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black"/>
                </a:solidFill>
                <a:effectLst/>
                <a:uLnTx/>
                <a:uFillTx/>
                <a:latin typeface="Calibri"/>
                <a:ea typeface="+mn-ea"/>
                <a:cs typeface="+mn-cs"/>
              </a:rPr>
              <a:t>5</a:t>
            </a:r>
            <a:r>
              <a:rPr kumimoji="0" lang="en-US" sz="3200" b="0" i="0" u="none" strike="noStrike" kern="1200" cap="none" spc="0" normalizeH="0" baseline="0" noProof="0" dirty="0">
                <a:ln>
                  <a:noFill/>
                </a:ln>
                <a:solidFill>
                  <a:prstClr val="black"/>
                </a:solidFill>
                <a:effectLst/>
                <a:uLnTx/>
                <a:uFillTx/>
                <a:latin typeface="Calibri"/>
                <a:ea typeface="+mn-ea"/>
                <a:cs typeface="+mn-cs"/>
              </a:rPr>
              <a:t> Let your reasonableness </a:t>
            </a:r>
            <a:br>
              <a:rPr kumimoji="0" lang="en-US" sz="3200" b="0" i="0" u="none" strike="noStrike" kern="1200" cap="none" spc="0" normalizeH="0" baseline="0" noProof="0" dirty="0">
                <a:ln>
                  <a:noFill/>
                </a:ln>
                <a:solidFill>
                  <a:prstClr val="black"/>
                </a:solidFill>
                <a:effectLst/>
                <a:uLnTx/>
                <a:uFillTx/>
                <a:latin typeface="Calibri"/>
                <a:ea typeface="+mn-ea"/>
                <a:cs typeface="+mn-cs"/>
              </a:rPr>
            </a:br>
            <a:r>
              <a:rPr kumimoji="0" lang="en-US" sz="3200" b="0" i="0" u="none" strike="noStrike" kern="1200" cap="none" spc="0" normalizeH="0" baseline="0" noProof="0" dirty="0">
                <a:ln>
                  <a:noFill/>
                </a:ln>
                <a:solidFill>
                  <a:prstClr val="black"/>
                </a:solidFill>
                <a:effectLst/>
                <a:uLnTx/>
                <a:uFillTx/>
                <a:latin typeface="Calibri"/>
                <a:ea typeface="+mn-ea"/>
                <a:cs typeface="+mn-cs"/>
              </a:rPr>
              <a:t>be known to everyone.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Lord is at hand; </a:t>
            </a:r>
            <a:br>
              <a:rPr kumimoji="0" lang="en-US" sz="3200" b="0" i="0" u="none" strike="noStrike" kern="1200" cap="none" spc="0" normalizeH="0" baseline="0" noProof="0" dirty="0">
                <a:ln>
                  <a:noFill/>
                </a:ln>
                <a:solidFill>
                  <a:prstClr val="black"/>
                </a:solidFill>
                <a:effectLst/>
                <a:uLnTx/>
                <a:uFillTx/>
                <a:latin typeface="Calibri"/>
                <a:ea typeface="+mn-ea"/>
                <a:cs typeface="+mn-cs"/>
              </a:rPr>
            </a:br>
            <a:r>
              <a:rPr kumimoji="0" lang="en-US" sz="3200" b="1" i="0" u="none" strike="noStrike" kern="1200" cap="none" spc="0" normalizeH="0" baseline="30000" noProof="0" dirty="0">
                <a:ln>
                  <a:noFill/>
                </a:ln>
                <a:solidFill>
                  <a:prstClr val="black"/>
                </a:solidFill>
                <a:effectLst/>
                <a:uLnTx/>
                <a:uFillTx/>
                <a:latin typeface="Calibri"/>
                <a:ea typeface="+mn-ea"/>
                <a:cs typeface="+mn-cs"/>
              </a:rPr>
              <a:t>6</a:t>
            </a:r>
            <a:r>
              <a:rPr kumimoji="0" lang="en-US" sz="3200" b="0" i="0" u="none" strike="noStrike" kern="1200" cap="none" spc="0" normalizeH="0" baseline="0" noProof="0" dirty="0">
                <a:ln>
                  <a:noFill/>
                </a:ln>
                <a:solidFill>
                  <a:prstClr val="black"/>
                </a:solidFill>
                <a:effectLst/>
                <a:uLnTx/>
                <a:uFillTx/>
                <a:latin typeface="Calibri"/>
                <a:ea typeface="+mn-ea"/>
                <a:cs typeface="+mn-cs"/>
              </a:rPr>
              <a:t> do not be anxious about anything,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but in everything </a:t>
            </a:r>
            <a:br>
              <a:rPr kumimoji="0" lang="en-US" sz="3200" b="0" i="0" u="none" strike="noStrike" kern="1200" cap="none" spc="0" normalizeH="0" baseline="0" noProof="0" dirty="0">
                <a:ln>
                  <a:noFill/>
                </a:ln>
                <a:solidFill>
                  <a:prstClr val="black"/>
                </a:solidFill>
                <a:effectLst/>
                <a:uLnTx/>
                <a:uFillTx/>
                <a:latin typeface="Calibri"/>
                <a:ea typeface="+mn-ea"/>
                <a:cs typeface="+mn-cs"/>
              </a:rPr>
            </a:br>
            <a:r>
              <a:rPr kumimoji="0" lang="en-US" sz="3200" b="0" i="0" u="none" strike="noStrike" kern="1200" cap="none" spc="0" normalizeH="0" baseline="0" noProof="0" dirty="0">
                <a:ln>
                  <a:noFill/>
                </a:ln>
                <a:solidFill>
                  <a:prstClr val="black"/>
                </a:solidFill>
                <a:effectLst/>
                <a:uLnTx/>
                <a:uFillTx/>
                <a:latin typeface="Calibri"/>
                <a:ea typeface="+mn-ea"/>
                <a:cs typeface="+mn-cs"/>
              </a:rPr>
              <a:t>by prayer and supplication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with thanksgiving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let your requests be made known to God. </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122895"/>
            <a:ext cx="42492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AC6A"/>
                </a:solidFill>
                <a:effectLst/>
                <a:uLnTx/>
                <a:uFillTx/>
                <a:latin typeface="Dancing Script OT" panose="02000000000000000000" pitchFamily="50" charset="0"/>
                <a:ea typeface="+mn-ea"/>
                <a:cs typeface="+mn-cs"/>
              </a:rPr>
              <a:t>Philippians 4:4-6</a:t>
            </a:r>
          </a:p>
        </p:txBody>
      </p:sp>
    </p:spTree>
    <p:extLst>
      <p:ext uri="{BB962C8B-B14F-4D97-AF65-F5344CB8AC3E}">
        <p14:creationId xmlns:p14="http://schemas.microsoft.com/office/powerpoint/2010/main" val="126841835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79814"/>
            <a:ext cx="9138285" cy="523220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black"/>
                </a:solidFill>
                <a:effectLst/>
                <a:uLnTx/>
                <a:uFillTx/>
                <a:latin typeface="Calibri"/>
                <a:ea typeface="+mn-ea"/>
                <a:cs typeface="+mn-cs"/>
              </a:rPr>
              <a:t>4</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5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Be happy</a:t>
            </a:r>
            <a:r>
              <a:rPr kumimoji="0" lang="en-US" sz="2800" b="0" i="0" u="none" strike="noStrike" kern="1200" cap="none" spc="0" normalizeH="0" baseline="0" noProof="0" dirty="0">
                <a:ln>
                  <a:noFill/>
                </a:ln>
                <a:solidFill>
                  <a:prstClr val="black"/>
                </a:solidFill>
                <a:effectLst/>
                <a:uLnTx/>
                <a:uFillTx/>
                <a:latin typeface="Calibri"/>
                <a:ea typeface="+mn-ea"/>
                <a:cs typeface="+mn-cs"/>
              </a:rPr>
              <a:t> in the Lord always;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again I will say, </a:t>
            </a:r>
            <a:r>
              <a:rPr kumimoji="0" lang="en-US" sz="5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be happy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black"/>
                </a:solidFill>
                <a:effectLst/>
                <a:uLnTx/>
                <a:uFillTx/>
                <a:latin typeface="Calibri"/>
                <a:ea typeface="+mn-ea"/>
                <a:cs typeface="+mn-cs"/>
              </a:rPr>
              <a:t>5</a:t>
            </a:r>
            <a:r>
              <a:rPr kumimoji="0" lang="en-US" sz="2800" b="0" i="0" u="none" strike="noStrike" kern="1200" cap="none" spc="0" normalizeH="0" baseline="0" noProof="0" dirty="0">
                <a:ln>
                  <a:noFill/>
                </a:ln>
                <a:solidFill>
                  <a:prstClr val="black"/>
                </a:solidFill>
                <a:effectLst/>
                <a:uLnTx/>
                <a:uFillTx/>
                <a:latin typeface="Calibri"/>
                <a:ea typeface="+mn-ea"/>
                <a:cs typeface="+mn-cs"/>
              </a:rPr>
              <a:t> Let your reasonableness </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be known to everyone.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Lord is at hand; </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1" i="0" u="none" strike="noStrike" kern="1200" cap="none" spc="0" normalizeH="0" baseline="30000" noProof="0" dirty="0">
                <a:ln>
                  <a:noFill/>
                </a:ln>
                <a:solidFill>
                  <a:prstClr val="black"/>
                </a:solidFill>
                <a:effectLst/>
                <a:uLnTx/>
                <a:uFillTx/>
                <a:latin typeface="Calibri"/>
                <a:ea typeface="+mn-ea"/>
                <a:cs typeface="+mn-cs"/>
              </a:rPr>
              <a:t>6</a:t>
            </a:r>
            <a:r>
              <a:rPr kumimoji="0" lang="en-US" sz="2800" b="0" i="0" u="none" strike="noStrike" kern="1200" cap="none" spc="0" normalizeH="0" baseline="0" noProof="0" dirty="0">
                <a:ln>
                  <a:noFill/>
                </a:ln>
                <a:solidFill>
                  <a:prstClr val="black"/>
                </a:solidFill>
                <a:effectLst/>
                <a:uLnTx/>
                <a:uFillTx/>
                <a:latin typeface="Calibri"/>
                <a:ea typeface="+mn-ea"/>
                <a:cs typeface="+mn-cs"/>
              </a:rPr>
              <a:t> don’t worry about anything,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but in everything </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by prayer and supplication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with thanksgiving</a:t>
            </a:r>
            <a:r>
              <a:rPr kumimoji="0" lang="en-US" sz="2800" b="0" i="1"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let your requests be made known to God. </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122895"/>
            <a:ext cx="42492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AC6A"/>
                </a:solidFill>
                <a:effectLst/>
                <a:uLnTx/>
                <a:uFillTx/>
                <a:latin typeface="Dancing Script OT" panose="02000000000000000000" pitchFamily="50" charset="0"/>
                <a:ea typeface="+mn-ea"/>
                <a:cs typeface="+mn-cs"/>
              </a:rPr>
              <a:t>Philippians 4:4-6</a:t>
            </a:r>
          </a:p>
        </p:txBody>
      </p:sp>
    </p:spTree>
    <p:extLst>
      <p:ext uri="{BB962C8B-B14F-4D97-AF65-F5344CB8AC3E}">
        <p14:creationId xmlns:p14="http://schemas.microsoft.com/office/powerpoint/2010/main" val="11728309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79814"/>
            <a:ext cx="9138285" cy="570925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black"/>
                </a:solidFill>
                <a:effectLst/>
                <a:uLnTx/>
                <a:uFillTx/>
                <a:latin typeface="Calibri"/>
                <a:ea typeface="+mn-ea"/>
                <a:cs typeface="+mn-cs"/>
              </a:rPr>
              <a:t>4</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5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Be happy</a:t>
            </a:r>
            <a:r>
              <a:rPr kumimoji="0" lang="en-US" sz="2800" b="0" i="0" u="none" strike="noStrike" kern="1200" cap="none" spc="0" normalizeH="0" baseline="0" noProof="0" dirty="0">
                <a:ln>
                  <a:noFill/>
                </a:ln>
                <a:solidFill>
                  <a:prstClr val="black"/>
                </a:solidFill>
                <a:effectLst/>
                <a:uLnTx/>
                <a:uFillTx/>
                <a:latin typeface="Calibri"/>
                <a:ea typeface="+mn-ea"/>
                <a:cs typeface="+mn-cs"/>
              </a:rPr>
              <a:t> in the Lord always;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again I will say, </a:t>
            </a:r>
            <a:r>
              <a:rPr kumimoji="0" lang="en-US" sz="5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be happy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black"/>
                </a:solidFill>
                <a:effectLst/>
                <a:uLnTx/>
                <a:uFillTx/>
                <a:latin typeface="Calibri"/>
                <a:ea typeface="+mn-ea"/>
                <a:cs typeface="+mn-cs"/>
              </a:rPr>
              <a:t>5</a:t>
            </a:r>
            <a:r>
              <a:rPr kumimoji="0" lang="en-US" sz="2800" b="0" i="0" u="none" strike="noStrike" kern="1200" cap="none" spc="0" normalizeH="0" baseline="0" noProof="0" dirty="0">
                <a:ln>
                  <a:noFill/>
                </a:ln>
                <a:solidFill>
                  <a:prstClr val="black"/>
                </a:solidFill>
                <a:effectLst/>
                <a:uLnTx/>
                <a:uFillTx/>
                <a:latin typeface="Calibri"/>
                <a:ea typeface="+mn-ea"/>
                <a:cs typeface="+mn-cs"/>
              </a:rPr>
              <a:t> Let your reasonableness </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be known to everyone.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Lord is at hand; </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1" i="0" u="none" strike="noStrike" kern="1200" cap="none" spc="0" normalizeH="0" baseline="30000" noProof="0" dirty="0">
                <a:ln>
                  <a:noFill/>
                </a:ln>
                <a:solidFill>
                  <a:prstClr val="black"/>
                </a:solidFill>
                <a:effectLst/>
                <a:uLnTx/>
                <a:uFillTx/>
                <a:latin typeface="Calibri"/>
                <a:ea typeface="+mn-ea"/>
                <a:cs typeface="+mn-cs"/>
              </a:rPr>
              <a:t>6</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5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don’t worry</a:t>
            </a:r>
            <a:r>
              <a:rPr kumimoji="0" lang="en-US" sz="28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about anything,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but in everything </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by prayer and supplication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with thanksgiving</a:t>
            </a:r>
            <a:r>
              <a:rPr kumimoji="0" lang="en-US" sz="2800" b="0" i="1"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let your requests be made known to God.</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122895"/>
            <a:ext cx="42492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AC6A"/>
                </a:solidFill>
                <a:effectLst/>
                <a:uLnTx/>
                <a:uFillTx/>
                <a:latin typeface="Dancing Script OT" panose="02000000000000000000" pitchFamily="50" charset="0"/>
                <a:ea typeface="+mn-ea"/>
                <a:cs typeface="+mn-cs"/>
              </a:rPr>
              <a:t>Philippians 4:4-6</a:t>
            </a:r>
          </a:p>
        </p:txBody>
      </p:sp>
    </p:spTree>
    <p:extLst>
      <p:ext uri="{BB962C8B-B14F-4D97-AF65-F5344CB8AC3E}">
        <p14:creationId xmlns:p14="http://schemas.microsoft.com/office/powerpoint/2010/main" val="352076138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79814"/>
            <a:ext cx="9138285" cy="61247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black"/>
                </a:solidFill>
                <a:effectLst/>
                <a:uLnTx/>
                <a:uFillTx/>
                <a:latin typeface="Calibri"/>
                <a:ea typeface="+mn-ea"/>
                <a:cs typeface="+mn-cs"/>
              </a:rPr>
              <a:t>4</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r>
              <a:rPr kumimoji="0" lang="en-US" sz="5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Be happy</a:t>
            </a:r>
            <a:r>
              <a:rPr kumimoji="0" lang="en-US" sz="2800" b="0" i="0" u="none" strike="noStrike" kern="1200" cap="none" spc="0" normalizeH="0" baseline="0" noProof="0" dirty="0">
                <a:ln>
                  <a:noFill/>
                </a:ln>
                <a:solidFill>
                  <a:prstClr val="black"/>
                </a:solidFill>
                <a:effectLst/>
                <a:uLnTx/>
                <a:uFillTx/>
                <a:latin typeface="Calibri"/>
                <a:ea typeface="+mn-ea"/>
                <a:cs typeface="+mn-cs"/>
              </a:rPr>
              <a:t> in the Lord always;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again I will say, </a:t>
            </a:r>
            <a:r>
              <a:rPr kumimoji="0" lang="en-US" sz="5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be happy</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prstClr val="black"/>
                </a:solidFill>
                <a:effectLst/>
                <a:uLnTx/>
                <a:uFillTx/>
                <a:latin typeface="Calibri"/>
                <a:ea typeface="+mn-ea"/>
                <a:cs typeface="+mn-cs"/>
              </a:rPr>
              <a:t>5</a:t>
            </a:r>
            <a:r>
              <a:rPr kumimoji="0" lang="en-US" sz="2800" b="0" i="0" u="none" strike="noStrike" kern="1200" cap="none" spc="0" normalizeH="0" baseline="0" noProof="0" dirty="0">
                <a:ln>
                  <a:noFill/>
                </a:ln>
                <a:solidFill>
                  <a:prstClr val="black"/>
                </a:solidFill>
                <a:effectLst/>
                <a:uLnTx/>
                <a:uFillTx/>
                <a:latin typeface="Calibri"/>
                <a:ea typeface="+mn-ea"/>
                <a:cs typeface="+mn-cs"/>
              </a:rPr>
              <a:t> Let your reasonableness </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be known to everyone.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Lord is at hand; </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1" i="0" u="none" strike="noStrike" kern="1200" cap="none" spc="0" normalizeH="0" baseline="30000" noProof="0" dirty="0">
                <a:ln>
                  <a:noFill/>
                </a:ln>
                <a:solidFill>
                  <a:prstClr val="black"/>
                </a:solidFill>
                <a:effectLst/>
                <a:uLnTx/>
                <a:uFillTx/>
                <a:latin typeface="Calibri"/>
                <a:ea typeface="+mn-ea"/>
                <a:cs typeface="+mn-cs"/>
              </a:rPr>
              <a:t>6</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5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don’t worry</a:t>
            </a:r>
            <a:r>
              <a:rPr kumimoji="0" lang="en-US" sz="28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about anything,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but in everything </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by prayer and supplication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with thanksgiving</a:t>
            </a:r>
            <a:r>
              <a:rPr kumimoji="0" lang="en-US" sz="4200" b="1" i="1" u="none" strike="noStrike" kern="1200" cap="none" spc="0" normalizeH="0" baseline="0" noProof="0" dirty="0">
                <a:ln>
                  <a:noFill/>
                </a:ln>
                <a:solidFill>
                  <a:prstClr val="black"/>
                </a:solidFill>
                <a:effectLst/>
                <a:uLnTx/>
                <a:uFillTx/>
                <a:latin typeface="Calibri"/>
                <a:ea typeface="+mn-ea"/>
                <a:cs typeface="+mn-cs"/>
              </a:rPr>
              <a:t> </a:t>
            </a:r>
            <a:endParaRPr kumimoji="0" lang="en-US" sz="28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let your requests be made known to God.</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122895"/>
            <a:ext cx="42492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AC6A"/>
                </a:solidFill>
                <a:effectLst/>
                <a:uLnTx/>
                <a:uFillTx/>
                <a:latin typeface="Dancing Script OT" panose="02000000000000000000" pitchFamily="50" charset="0"/>
                <a:ea typeface="+mn-ea"/>
                <a:cs typeface="+mn-cs"/>
              </a:rPr>
              <a:t>Philippians 4:4-6</a:t>
            </a:r>
          </a:p>
        </p:txBody>
      </p:sp>
    </p:spTree>
    <p:extLst>
      <p:ext uri="{BB962C8B-B14F-4D97-AF65-F5344CB8AC3E}">
        <p14:creationId xmlns:p14="http://schemas.microsoft.com/office/powerpoint/2010/main" val="208435136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6" name="TextBox 5">
            <a:extLst>
              <a:ext uri="{FF2B5EF4-FFF2-40B4-BE49-F238E27FC236}">
                <a16:creationId xmlns:a16="http://schemas.microsoft.com/office/drawing/2014/main" id="{5F5C54E2-6DDE-4BCF-BDC6-F4AD40BA2350}"/>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Gratitude Visit</a:t>
            </a:r>
          </a:p>
        </p:txBody>
      </p:sp>
      <p:graphicFrame>
        <p:nvGraphicFramePr>
          <p:cNvPr id="8" name="Chart 7">
            <a:extLst>
              <a:ext uri="{FF2B5EF4-FFF2-40B4-BE49-F238E27FC236}">
                <a16:creationId xmlns:a16="http://schemas.microsoft.com/office/drawing/2014/main" id="{F2147FA9-ECCE-4FFB-877D-D8570B744213}"/>
              </a:ext>
            </a:extLst>
          </p:cNvPr>
          <p:cNvGraphicFramePr/>
          <p:nvPr/>
        </p:nvGraphicFramePr>
        <p:xfrm>
          <a:off x="304800" y="1397000"/>
          <a:ext cx="8534400" cy="528170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EF7EB61-4760-464D-937B-2CB1FD162610}"/>
              </a:ext>
            </a:extLst>
          </p:cNvPr>
          <p:cNvSpPr txBox="1"/>
          <p:nvPr/>
        </p:nvSpPr>
        <p:spPr>
          <a:xfrm>
            <a:off x="304799" y="6293222"/>
            <a:ext cx="8606119" cy="6617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Martin Seligman, “Positive Psychology Progress: Empirical Validation of Interventions”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6713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6" name="TextBox 5">
            <a:extLst>
              <a:ext uri="{FF2B5EF4-FFF2-40B4-BE49-F238E27FC236}">
                <a16:creationId xmlns:a16="http://schemas.microsoft.com/office/drawing/2014/main" id="{5F5C54E2-6DDE-4BCF-BDC6-F4AD40BA2350}"/>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Gratitude Visit</a:t>
            </a:r>
          </a:p>
        </p:txBody>
      </p:sp>
      <p:graphicFrame>
        <p:nvGraphicFramePr>
          <p:cNvPr id="8" name="Chart 7">
            <a:extLst>
              <a:ext uri="{FF2B5EF4-FFF2-40B4-BE49-F238E27FC236}">
                <a16:creationId xmlns:a16="http://schemas.microsoft.com/office/drawing/2014/main" id="{F2147FA9-ECCE-4FFB-877D-D8570B744213}"/>
              </a:ext>
            </a:extLst>
          </p:cNvPr>
          <p:cNvGraphicFramePr/>
          <p:nvPr/>
        </p:nvGraphicFramePr>
        <p:xfrm>
          <a:off x="304800" y="1397000"/>
          <a:ext cx="8534400" cy="52817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1A16EF8-DE4A-4D61-9785-CE0C862D2563}"/>
              </a:ext>
            </a:extLst>
          </p:cNvPr>
          <p:cNvSpPr txBox="1"/>
          <p:nvPr/>
        </p:nvSpPr>
        <p:spPr>
          <a:xfrm>
            <a:off x="304801" y="1470216"/>
            <a:ext cx="8534400" cy="104644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10% immediate increase in happiness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EF7EB61-4760-464D-937B-2CB1FD162610}"/>
              </a:ext>
            </a:extLst>
          </p:cNvPr>
          <p:cNvSpPr txBox="1"/>
          <p:nvPr/>
        </p:nvSpPr>
        <p:spPr>
          <a:xfrm>
            <a:off x="304799" y="6293222"/>
            <a:ext cx="8606119" cy="6617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Martin Seligman, “Positive Psychology Progress: Empirical Validation of Interventions”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148507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6" name="TextBox 5">
            <a:extLst>
              <a:ext uri="{FF2B5EF4-FFF2-40B4-BE49-F238E27FC236}">
                <a16:creationId xmlns:a16="http://schemas.microsoft.com/office/drawing/2014/main" id="{5F5C54E2-6DDE-4BCF-BDC6-F4AD40BA2350}"/>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Gratitude Visit</a:t>
            </a:r>
          </a:p>
        </p:txBody>
      </p:sp>
      <p:graphicFrame>
        <p:nvGraphicFramePr>
          <p:cNvPr id="8" name="Chart 7">
            <a:extLst>
              <a:ext uri="{FF2B5EF4-FFF2-40B4-BE49-F238E27FC236}">
                <a16:creationId xmlns:a16="http://schemas.microsoft.com/office/drawing/2014/main" id="{F2147FA9-ECCE-4FFB-877D-D8570B744213}"/>
              </a:ext>
            </a:extLst>
          </p:cNvPr>
          <p:cNvGraphicFramePr/>
          <p:nvPr/>
        </p:nvGraphicFramePr>
        <p:xfrm>
          <a:off x="304800" y="1397000"/>
          <a:ext cx="8534400" cy="52817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1A16EF8-DE4A-4D61-9785-CE0C862D2563}"/>
              </a:ext>
            </a:extLst>
          </p:cNvPr>
          <p:cNvSpPr txBox="1"/>
          <p:nvPr/>
        </p:nvSpPr>
        <p:spPr>
          <a:xfrm>
            <a:off x="304801" y="1470216"/>
            <a:ext cx="8534400" cy="156966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10% immediate increase in happiness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Results were cut in half within one week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EF7EB61-4760-464D-937B-2CB1FD162610}"/>
              </a:ext>
            </a:extLst>
          </p:cNvPr>
          <p:cNvSpPr txBox="1"/>
          <p:nvPr/>
        </p:nvSpPr>
        <p:spPr>
          <a:xfrm>
            <a:off x="304799" y="6293222"/>
            <a:ext cx="8606119" cy="6617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Martin Seligman, “Positive Psychology Progress: Empirical Validation of Interventions”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1614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A8E9-C03E-47D3-8BEE-5EB96FF190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D1E766-B5AF-4202-80D3-B85938CCFAE6}"/>
              </a:ext>
            </a:extLst>
          </p:cNvPr>
          <p:cNvSpPr>
            <a:spLocks noGrp="1"/>
          </p:cNvSpPr>
          <p:nvPr>
            <p:ph idx="1"/>
          </p:nvPr>
        </p:nvSpPr>
        <p:spPr/>
        <p:txBody>
          <a:bodyPr/>
          <a:lstStyle/>
          <a:p>
            <a:endParaRPr lang="en-US"/>
          </a:p>
        </p:txBody>
      </p:sp>
      <p:pic>
        <p:nvPicPr>
          <p:cNvPr id="5122" name="Picture 2" descr="Image result for thanksgiving">
            <a:extLst>
              <a:ext uri="{FF2B5EF4-FFF2-40B4-BE49-F238E27FC236}">
                <a16:creationId xmlns:a16="http://schemas.microsoft.com/office/drawing/2014/main" id="{BCF7D810-671E-4771-854E-ACD7A2922BE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737" b="95316" l="14929" r="83500">
                        <a14:foregroundMark x1="23250" y1="16789" x2="27679" y2="21947"/>
                        <a14:foregroundMark x1="27679" y1="21947" x2="24607" y2="18158"/>
                        <a14:foregroundMark x1="28286" y1="41947" x2="23714" y2="51684"/>
                        <a14:foregroundMark x1="23714" y1="51684" x2="18464" y2="47789"/>
                        <a14:foregroundMark x1="18464" y1="47789" x2="21214" y2="54579"/>
                        <a14:foregroundMark x1="21214" y1="54579" x2="21143" y2="62842"/>
                        <a14:foregroundMark x1="21143" y1="62842" x2="18286" y2="69211"/>
                        <a14:foregroundMark x1="18286" y1="69211" x2="19286" y2="56105"/>
                        <a14:foregroundMark x1="19286" y1="56105" x2="18214" y2="63421"/>
                        <a14:foregroundMark x1="18214" y1="63421" x2="20071" y2="64316"/>
                        <a14:foregroundMark x1="24107" y1="85684" x2="21750" y2="93158"/>
                        <a14:foregroundMark x1="21750" y1="93158" x2="27071" y2="83526"/>
                        <a14:foregroundMark x1="27071" y1="83526" x2="22107" y2="85947"/>
                        <a14:foregroundMark x1="22107" y1="85947" x2="23179" y2="86158"/>
                        <a14:foregroundMark x1="19250" y1="43579" x2="20500" y2="48421"/>
                        <a14:foregroundMark x1="16500" y1="43158" x2="14929" y2="39632"/>
                        <a14:foregroundMark x1="18964" y1="51158" x2="17214" y2="49053"/>
                        <a14:foregroundMark x1="26036" y1="95368" x2="24536" y2="87211"/>
                        <a14:foregroundMark x1="24536" y1="87211" x2="24107" y2="86158"/>
                        <a14:foregroundMark x1="71571" y1="9684" x2="68679" y2="4842"/>
                        <a14:foregroundMark x1="80107" y1="32105" x2="79893" y2="26474"/>
                        <a14:foregroundMark x1="82143" y1="53421" x2="81429" y2="50579"/>
                        <a14:foregroundMark x1="82964" y1="30895" x2="82857" y2="28895"/>
                        <a14:foregroundMark x1="83500" y1="51789" x2="83393" y2="53737"/>
                        <a14:foregroundMark x1="45357" y1="53263" x2="34107" y2="54842"/>
                        <a14:foregroundMark x1="34107" y1="54842" x2="46464" y2="51158"/>
                        <a14:foregroundMark x1="46464" y1="51158" x2="34964" y2="53316"/>
                        <a14:foregroundMark x1="34964" y1="53316" x2="48786" y2="50632"/>
                        <a14:foregroundMark x1="48786" y1="50632" x2="36786" y2="51158"/>
                        <a14:foregroundMark x1="36786" y1="51158" x2="42357" y2="57526"/>
                        <a14:foregroundMark x1="42357" y1="57526" x2="54643" y2="57000"/>
                        <a14:foregroundMark x1="54643" y1="57000" x2="40250" y2="60684"/>
                        <a14:foregroundMark x1="40250" y1="60684" x2="49250" y2="60263"/>
                        <a14:foregroundMark x1="49250" y1="60263" x2="38000" y2="63211"/>
                        <a14:foregroundMark x1="38000" y1="63211" x2="44214" y2="59526"/>
                        <a14:foregroundMark x1="44214" y1="59526" x2="44143" y2="59474"/>
                        <a14:foregroundMark x1="51429" y1="37842" x2="47536" y2="34947"/>
                      </a14:backgroundRemoval>
                    </a14:imgEffect>
                  </a14:imgLayer>
                </a14:imgProps>
              </a:ext>
              <a:ext uri="{28A0092B-C50C-407E-A947-70E740481C1C}">
                <a14:useLocalDpi xmlns:a14="http://schemas.microsoft.com/office/drawing/2010/main" val="0"/>
              </a:ext>
            </a:extLst>
          </a:blip>
          <a:srcRect l="13300" r="14872"/>
          <a:stretch/>
        </p:blipFill>
        <p:spPr bwMode="auto">
          <a:xfrm>
            <a:off x="205232" y="-71511"/>
            <a:ext cx="8553653" cy="692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55299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6" name="TextBox 5">
            <a:extLst>
              <a:ext uri="{FF2B5EF4-FFF2-40B4-BE49-F238E27FC236}">
                <a16:creationId xmlns:a16="http://schemas.microsoft.com/office/drawing/2014/main" id="{5F5C54E2-6DDE-4BCF-BDC6-F4AD40BA2350}"/>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Gratitude Visit</a:t>
            </a:r>
          </a:p>
        </p:txBody>
      </p:sp>
      <p:graphicFrame>
        <p:nvGraphicFramePr>
          <p:cNvPr id="8" name="Chart 7">
            <a:extLst>
              <a:ext uri="{FF2B5EF4-FFF2-40B4-BE49-F238E27FC236}">
                <a16:creationId xmlns:a16="http://schemas.microsoft.com/office/drawing/2014/main" id="{F2147FA9-ECCE-4FFB-877D-D8570B744213}"/>
              </a:ext>
            </a:extLst>
          </p:cNvPr>
          <p:cNvGraphicFramePr/>
          <p:nvPr/>
        </p:nvGraphicFramePr>
        <p:xfrm>
          <a:off x="304800" y="1397000"/>
          <a:ext cx="8534400" cy="52817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1A16EF8-DE4A-4D61-9785-CE0C862D2563}"/>
              </a:ext>
            </a:extLst>
          </p:cNvPr>
          <p:cNvSpPr txBox="1"/>
          <p:nvPr/>
        </p:nvSpPr>
        <p:spPr>
          <a:xfrm>
            <a:off x="304801" y="1470216"/>
            <a:ext cx="8534400" cy="209288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10% immediate increase in happiness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Results were cut in half within one week</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Results were totally gone within six months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EF7EB61-4760-464D-937B-2CB1FD162610}"/>
              </a:ext>
            </a:extLst>
          </p:cNvPr>
          <p:cNvSpPr txBox="1"/>
          <p:nvPr/>
        </p:nvSpPr>
        <p:spPr>
          <a:xfrm>
            <a:off x="304799" y="6293222"/>
            <a:ext cx="8606119" cy="6617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Martin Seligman, “Positive Psychology Progress: Empirical Validation of Interventions”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263325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6" name="TextBox 5">
            <a:extLst>
              <a:ext uri="{FF2B5EF4-FFF2-40B4-BE49-F238E27FC236}">
                <a16:creationId xmlns:a16="http://schemas.microsoft.com/office/drawing/2014/main" id="{5F5C54E2-6DDE-4BCF-BDC6-F4AD40BA2350}"/>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Gratitude Visit</a:t>
            </a:r>
          </a:p>
        </p:txBody>
      </p:sp>
      <p:graphicFrame>
        <p:nvGraphicFramePr>
          <p:cNvPr id="8" name="Chart 7">
            <a:extLst>
              <a:ext uri="{FF2B5EF4-FFF2-40B4-BE49-F238E27FC236}">
                <a16:creationId xmlns:a16="http://schemas.microsoft.com/office/drawing/2014/main" id="{F2147FA9-ECCE-4FFB-877D-D8570B744213}"/>
              </a:ext>
            </a:extLst>
          </p:cNvPr>
          <p:cNvGraphicFramePr/>
          <p:nvPr/>
        </p:nvGraphicFramePr>
        <p:xfrm>
          <a:off x="304800" y="1397000"/>
          <a:ext cx="8534400" cy="52817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1A16EF8-DE4A-4D61-9785-CE0C862D2563}"/>
              </a:ext>
            </a:extLst>
          </p:cNvPr>
          <p:cNvSpPr txBox="1"/>
          <p:nvPr/>
        </p:nvSpPr>
        <p:spPr>
          <a:xfrm>
            <a:off x="304801" y="1470216"/>
            <a:ext cx="8534400" cy="209288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10% immediate increase in happiness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Results were cut in half within one week</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Results were totally gone within six months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EF7EB61-4760-464D-937B-2CB1FD162610}"/>
              </a:ext>
            </a:extLst>
          </p:cNvPr>
          <p:cNvSpPr txBox="1"/>
          <p:nvPr/>
        </p:nvSpPr>
        <p:spPr>
          <a:xfrm>
            <a:off x="304799" y="6293222"/>
            <a:ext cx="8606119" cy="6617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Martin Seligman, “Positive Psychology Progress: Empirical Validation of Interventions”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9F821C2B-A391-4F79-AF72-C3C84D1D6636}"/>
              </a:ext>
            </a:extLst>
          </p:cNvPr>
          <p:cNvSpPr txBox="1"/>
          <p:nvPr/>
        </p:nvSpPr>
        <p:spPr>
          <a:xfrm>
            <a:off x="0" y="3173514"/>
            <a:ext cx="9138285"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4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“3 Good Things” Exercise</a:t>
            </a:r>
          </a:p>
        </p:txBody>
      </p:sp>
    </p:spTree>
    <p:extLst>
      <p:ext uri="{BB962C8B-B14F-4D97-AF65-F5344CB8AC3E}">
        <p14:creationId xmlns:p14="http://schemas.microsoft.com/office/powerpoint/2010/main" val="380498723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6" name="TextBox 5">
            <a:extLst>
              <a:ext uri="{FF2B5EF4-FFF2-40B4-BE49-F238E27FC236}">
                <a16:creationId xmlns:a16="http://schemas.microsoft.com/office/drawing/2014/main" id="{5F5C54E2-6DDE-4BCF-BDC6-F4AD40BA2350}"/>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Gratitude Visit</a:t>
            </a:r>
          </a:p>
        </p:txBody>
      </p:sp>
      <p:graphicFrame>
        <p:nvGraphicFramePr>
          <p:cNvPr id="8" name="Chart 7">
            <a:extLst>
              <a:ext uri="{FF2B5EF4-FFF2-40B4-BE49-F238E27FC236}">
                <a16:creationId xmlns:a16="http://schemas.microsoft.com/office/drawing/2014/main" id="{F2147FA9-ECCE-4FFB-877D-D8570B744213}"/>
              </a:ext>
            </a:extLst>
          </p:cNvPr>
          <p:cNvGraphicFramePr/>
          <p:nvPr/>
        </p:nvGraphicFramePr>
        <p:xfrm>
          <a:off x="304800" y="1397000"/>
          <a:ext cx="8534400" cy="52817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1A16EF8-DE4A-4D61-9785-CE0C862D2563}"/>
              </a:ext>
            </a:extLst>
          </p:cNvPr>
          <p:cNvSpPr txBox="1"/>
          <p:nvPr/>
        </p:nvSpPr>
        <p:spPr>
          <a:xfrm>
            <a:off x="304801" y="1470216"/>
            <a:ext cx="8534400" cy="209288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10% immediate increase in happiness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Results were cut in half within one week</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Results were totally gone within six months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EF7EB61-4760-464D-937B-2CB1FD162610}"/>
              </a:ext>
            </a:extLst>
          </p:cNvPr>
          <p:cNvSpPr txBox="1"/>
          <p:nvPr/>
        </p:nvSpPr>
        <p:spPr>
          <a:xfrm>
            <a:off x="304799" y="6293222"/>
            <a:ext cx="8606119" cy="6617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Martin Seligman, “Positive Psychology Progress: Empirical Validation of Interventions”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9F821C2B-A391-4F79-AF72-C3C84D1D6636}"/>
              </a:ext>
            </a:extLst>
          </p:cNvPr>
          <p:cNvSpPr txBox="1"/>
          <p:nvPr/>
        </p:nvSpPr>
        <p:spPr>
          <a:xfrm>
            <a:off x="0" y="3173514"/>
            <a:ext cx="9138285"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4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“3 Good Things” Exercise</a:t>
            </a:r>
          </a:p>
        </p:txBody>
      </p:sp>
      <p:sp>
        <p:nvSpPr>
          <p:cNvPr id="10" name="TextBox 9">
            <a:extLst>
              <a:ext uri="{FF2B5EF4-FFF2-40B4-BE49-F238E27FC236}">
                <a16:creationId xmlns:a16="http://schemas.microsoft.com/office/drawing/2014/main" id="{F1F7E012-A416-404B-9288-96CA43679DFD}"/>
              </a:ext>
            </a:extLst>
          </p:cNvPr>
          <p:cNvSpPr txBox="1"/>
          <p:nvPr/>
        </p:nvSpPr>
        <p:spPr>
          <a:xfrm>
            <a:off x="304801" y="4473391"/>
            <a:ext cx="8534400" cy="156966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2% increase in happiness after one week</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615783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6" name="TextBox 5">
            <a:extLst>
              <a:ext uri="{FF2B5EF4-FFF2-40B4-BE49-F238E27FC236}">
                <a16:creationId xmlns:a16="http://schemas.microsoft.com/office/drawing/2014/main" id="{5F5C54E2-6DDE-4BCF-BDC6-F4AD40BA2350}"/>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Gratitude Visit</a:t>
            </a:r>
          </a:p>
        </p:txBody>
      </p:sp>
      <p:graphicFrame>
        <p:nvGraphicFramePr>
          <p:cNvPr id="8" name="Chart 7">
            <a:extLst>
              <a:ext uri="{FF2B5EF4-FFF2-40B4-BE49-F238E27FC236}">
                <a16:creationId xmlns:a16="http://schemas.microsoft.com/office/drawing/2014/main" id="{F2147FA9-ECCE-4FFB-877D-D8570B744213}"/>
              </a:ext>
            </a:extLst>
          </p:cNvPr>
          <p:cNvGraphicFramePr/>
          <p:nvPr/>
        </p:nvGraphicFramePr>
        <p:xfrm>
          <a:off x="304800" y="1397000"/>
          <a:ext cx="8534400" cy="52817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1A16EF8-DE4A-4D61-9785-CE0C862D2563}"/>
              </a:ext>
            </a:extLst>
          </p:cNvPr>
          <p:cNvSpPr txBox="1"/>
          <p:nvPr/>
        </p:nvSpPr>
        <p:spPr>
          <a:xfrm>
            <a:off x="304801" y="1470216"/>
            <a:ext cx="8534400" cy="209288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10% immediate increase in happiness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Results were cut in half within one week</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Results were totally gone within six months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EF7EB61-4760-464D-937B-2CB1FD162610}"/>
              </a:ext>
            </a:extLst>
          </p:cNvPr>
          <p:cNvSpPr txBox="1"/>
          <p:nvPr/>
        </p:nvSpPr>
        <p:spPr>
          <a:xfrm>
            <a:off x="304799" y="6293222"/>
            <a:ext cx="8606119" cy="6617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Martin Seligman, “Positive Psychology Progress: Empirical Validation of Interventions”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9F821C2B-A391-4F79-AF72-C3C84D1D6636}"/>
              </a:ext>
            </a:extLst>
          </p:cNvPr>
          <p:cNvSpPr txBox="1"/>
          <p:nvPr/>
        </p:nvSpPr>
        <p:spPr>
          <a:xfrm>
            <a:off x="0" y="3173514"/>
            <a:ext cx="9138285"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4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“3 Good Things” Exercise</a:t>
            </a:r>
          </a:p>
        </p:txBody>
      </p:sp>
      <p:sp>
        <p:nvSpPr>
          <p:cNvPr id="10" name="TextBox 9">
            <a:extLst>
              <a:ext uri="{FF2B5EF4-FFF2-40B4-BE49-F238E27FC236}">
                <a16:creationId xmlns:a16="http://schemas.microsoft.com/office/drawing/2014/main" id="{F1F7E012-A416-404B-9288-96CA43679DFD}"/>
              </a:ext>
            </a:extLst>
          </p:cNvPr>
          <p:cNvSpPr txBox="1"/>
          <p:nvPr/>
        </p:nvSpPr>
        <p:spPr>
          <a:xfrm>
            <a:off x="304801" y="4473391"/>
            <a:ext cx="8534400" cy="209288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2% increase in happiness after one week</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5% increase in happiness after one month</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99731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6" name="TextBox 5">
            <a:extLst>
              <a:ext uri="{FF2B5EF4-FFF2-40B4-BE49-F238E27FC236}">
                <a16:creationId xmlns:a16="http://schemas.microsoft.com/office/drawing/2014/main" id="{5F5C54E2-6DDE-4BCF-BDC6-F4AD40BA2350}"/>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Gratitude Visit</a:t>
            </a:r>
          </a:p>
        </p:txBody>
      </p:sp>
      <p:graphicFrame>
        <p:nvGraphicFramePr>
          <p:cNvPr id="8" name="Chart 7">
            <a:extLst>
              <a:ext uri="{FF2B5EF4-FFF2-40B4-BE49-F238E27FC236}">
                <a16:creationId xmlns:a16="http://schemas.microsoft.com/office/drawing/2014/main" id="{F2147FA9-ECCE-4FFB-877D-D8570B744213}"/>
              </a:ext>
            </a:extLst>
          </p:cNvPr>
          <p:cNvGraphicFramePr/>
          <p:nvPr/>
        </p:nvGraphicFramePr>
        <p:xfrm>
          <a:off x="304800" y="1397000"/>
          <a:ext cx="8534400" cy="528170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01A16EF8-DE4A-4D61-9785-CE0C862D2563}"/>
              </a:ext>
            </a:extLst>
          </p:cNvPr>
          <p:cNvSpPr txBox="1"/>
          <p:nvPr/>
        </p:nvSpPr>
        <p:spPr>
          <a:xfrm>
            <a:off x="304801" y="1470216"/>
            <a:ext cx="8534400" cy="209288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10% immediate increase in happiness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Results were cut in half within one week</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Results were totally gone within six months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EF7EB61-4760-464D-937B-2CB1FD162610}"/>
              </a:ext>
            </a:extLst>
          </p:cNvPr>
          <p:cNvSpPr txBox="1"/>
          <p:nvPr/>
        </p:nvSpPr>
        <p:spPr>
          <a:xfrm>
            <a:off x="304799" y="6293222"/>
            <a:ext cx="8606119" cy="6617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rPr>
              <a:t>Martin Seligman, “Positive Psychology Progress: Empirical Validation of Interventions”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9F821C2B-A391-4F79-AF72-C3C84D1D6636}"/>
              </a:ext>
            </a:extLst>
          </p:cNvPr>
          <p:cNvSpPr txBox="1"/>
          <p:nvPr/>
        </p:nvSpPr>
        <p:spPr>
          <a:xfrm>
            <a:off x="0" y="3173514"/>
            <a:ext cx="9138285"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4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“3 Good Things” Exercise</a:t>
            </a:r>
          </a:p>
        </p:txBody>
      </p:sp>
      <p:sp>
        <p:nvSpPr>
          <p:cNvPr id="10" name="TextBox 9">
            <a:extLst>
              <a:ext uri="{FF2B5EF4-FFF2-40B4-BE49-F238E27FC236}">
                <a16:creationId xmlns:a16="http://schemas.microsoft.com/office/drawing/2014/main" id="{F1F7E012-A416-404B-9288-96CA43679DFD}"/>
              </a:ext>
            </a:extLst>
          </p:cNvPr>
          <p:cNvSpPr txBox="1"/>
          <p:nvPr/>
        </p:nvSpPr>
        <p:spPr>
          <a:xfrm>
            <a:off x="304801" y="4473391"/>
            <a:ext cx="8534400" cy="261610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2% increase in happiness after one week</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5% increase in happiness after one month</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9% increase in happiness after six months</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791854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696" y="-161370"/>
            <a:ext cx="6438608" cy="4831976"/>
          </a:xfrm>
          <a:prstGeom prst="rect">
            <a:avLst/>
          </a:prstGeom>
        </p:spPr>
      </p:pic>
      <p:sp>
        <p:nvSpPr>
          <p:cNvPr id="2" name="TextBox 1">
            <a:extLst>
              <a:ext uri="{FF2B5EF4-FFF2-40B4-BE49-F238E27FC236}">
                <a16:creationId xmlns:a16="http://schemas.microsoft.com/office/drawing/2014/main" id="{24F51277-08E3-474B-A4B5-7093BF23EFFA}"/>
              </a:ext>
            </a:extLst>
          </p:cNvPr>
          <p:cNvSpPr txBox="1"/>
          <p:nvPr/>
        </p:nvSpPr>
        <p:spPr>
          <a:xfrm>
            <a:off x="0" y="4611263"/>
            <a:ext cx="91440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And the peace of God,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which surpasses all understanding,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will guard your hearts and your minds in Christ Jesus.</a:t>
            </a:r>
          </a:p>
        </p:txBody>
      </p:sp>
      <p:sp>
        <p:nvSpPr>
          <p:cNvPr id="6" name="TextBox 5">
            <a:extLst>
              <a:ext uri="{FF2B5EF4-FFF2-40B4-BE49-F238E27FC236}">
                <a16:creationId xmlns:a16="http://schemas.microsoft.com/office/drawing/2014/main" id="{9FC3428F-0E7E-41A3-82EA-752B28230C95}"/>
              </a:ext>
            </a:extLst>
          </p:cNvPr>
          <p:cNvSpPr txBox="1"/>
          <p:nvPr/>
        </p:nvSpPr>
        <p:spPr>
          <a:xfrm>
            <a:off x="170323" y="6122895"/>
            <a:ext cx="42492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AC6A"/>
                </a:solidFill>
                <a:effectLst/>
                <a:uLnTx/>
                <a:uFillTx/>
                <a:latin typeface="Dancing Script OT" panose="02000000000000000000" pitchFamily="50" charset="0"/>
                <a:ea typeface="+mn-ea"/>
                <a:cs typeface="+mn-cs"/>
              </a:rPr>
              <a:t>Philippians 4:7</a:t>
            </a:r>
          </a:p>
        </p:txBody>
      </p:sp>
    </p:spTree>
    <p:extLst>
      <p:ext uri="{BB962C8B-B14F-4D97-AF65-F5344CB8AC3E}">
        <p14:creationId xmlns:p14="http://schemas.microsoft.com/office/powerpoint/2010/main" val="62289599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93" y="-161370"/>
            <a:ext cx="6438608" cy="4831976"/>
          </a:xfrm>
          <a:prstGeom prst="rect">
            <a:avLst/>
          </a:prstGeom>
        </p:spPr>
      </p:pic>
      <p:sp>
        <p:nvSpPr>
          <p:cNvPr id="2" name="TextBox 1">
            <a:extLst>
              <a:ext uri="{FF2B5EF4-FFF2-40B4-BE49-F238E27FC236}">
                <a16:creationId xmlns:a16="http://schemas.microsoft.com/office/drawing/2014/main" id="{24F51277-08E3-474B-A4B5-7093BF23EFFA}"/>
              </a:ext>
            </a:extLst>
          </p:cNvPr>
          <p:cNvSpPr txBox="1"/>
          <p:nvPr/>
        </p:nvSpPr>
        <p:spPr>
          <a:xfrm>
            <a:off x="-62755" y="4611263"/>
            <a:ext cx="5934635"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worst moment for an atheist is when he is really thankful and has no one to thank.”</a:t>
            </a:r>
          </a:p>
        </p:txBody>
      </p:sp>
      <p:sp>
        <p:nvSpPr>
          <p:cNvPr id="6" name="TextBox 5">
            <a:extLst>
              <a:ext uri="{FF2B5EF4-FFF2-40B4-BE49-F238E27FC236}">
                <a16:creationId xmlns:a16="http://schemas.microsoft.com/office/drawing/2014/main" id="{9FC3428F-0E7E-41A3-82EA-752B28230C95}"/>
              </a:ext>
            </a:extLst>
          </p:cNvPr>
          <p:cNvSpPr txBox="1"/>
          <p:nvPr/>
        </p:nvSpPr>
        <p:spPr>
          <a:xfrm>
            <a:off x="170323" y="6266329"/>
            <a:ext cx="576431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AC6A"/>
                </a:solidFill>
                <a:effectLst/>
                <a:uLnTx/>
                <a:uFillTx/>
                <a:latin typeface="Dancing Script OT" panose="02000000000000000000" pitchFamily="50" charset="0"/>
                <a:ea typeface="+mn-ea"/>
                <a:cs typeface="+mn-cs"/>
              </a:rPr>
              <a:t>G.K. Chesterton (1874-1936)</a:t>
            </a:r>
          </a:p>
        </p:txBody>
      </p:sp>
      <p:pic>
        <p:nvPicPr>
          <p:cNvPr id="7" name="Picture 6" descr="A person wearing a suit and tie&#10;&#10;Description automatically generated">
            <a:extLst>
              <a:ext uri="{FF2B5EF4-FFF2-40B4-BE49-F238E27FC236}">
                <a16:creationId xmlns:a16="http://schemas.microsoft.com/office/drawing/2014/main" id="{F7120C86-A214-4EDB-9485-AA6FBFCE277C}"/>
              </a:ext>
            </a:extLst>
          </p:cNvPr>
          <p:cNvPicPr>
            <a:picLocks noChangeAspect="1"/>
          </p:cNvPicPr>
          <p:nvPr/>
        </p:nvPicPr>
        <p:blipFill rotWithShape="1">
          <a:blip r:embed="rId4">
            <a:extLst>
              <a:ext uri="{28A0092B-C50C-407E-A947-70E740481C1C}">
                <a14:useLocalDpi xmlns:a14="http://schemas.microsoft.com/office/drawing/2010/main" val="0"/>
              </a:ext>
            </a:extLst>
          </a:blip>
          <a:srcRect l="13178"/>
          <a:stretch/>
        </p:blipFill>
        <p:spPr>
          <a:xfrm>
            <a:off x="5865696" y="0"/>
            <a:ext cx="4718772" cy="6858000"/>
          </a:xfrm>
          <a:prstGeom prst="rect">
            <a:avLst/>
          </a:prstGeom>
        </p:spPr>
      </p:pic>
    </p:spTree>
    <p:extLst>
      <p:ext uri="{BB962C8B-B14F-4D97-AF65-F5344CB8AC3E}">
        <p14:creationId xmlns:p14="http://schemas.microsoft.com/office/powerpoint/2010/main" val="408235663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94" y="3258627"/>
            <a:ext cx="4796164" cy="3599373"/>
          </a:xfrm>
          <a:prstGeom prst="rect">
            <a:avLst/>
          </a:prstGeom>
        </p:spPr>
      </p:pic>
      <p:sp>
        <p:nvSpPr>
          <p:cNvPr id="7" name="TextBox 6">
            <a:extLst>
              <a:ext uri="{FF2B5EF4-FFF2-40B4-BE49-F238E27FC236}">
                <a16:creationId xmlns:a16="http://schemas.microsoft.com/office/drawing/2014/main" id="{9AD2BDD3-CC7C-4BCB-BE81-45AF9993D081}"/>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Choose Thanksgiving</a:t>
            </a:r>
          </a:p>
        </p:txBody>
      </p:sp>
    </p:spTree>
    <p:extLst>
      <p:ext uri="{BB962C8B-B14F-4D97-AF65-F5344CB8AC3E}">
        <p14:creationId xmlns:p14="http://schemas.microsoft.com/office/powerpoint/2010/main" val="252452547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94" y="3258627"/>
            <a:ext cx="4796164" cy="3599373"/>
          </a:xfrm>
          <a:prstGeom prst="rect">
            <a:avLst/>
          </a:prstGeom>
        </p:spPr>
      </p:pic>
      <p:sp>
        <p:nvSpPr>
          <p:cNvPr id="7" name="TextBox 6">
            <a:extLst>
              <a:ext uri="{FF2B5EF4-FFF2-40B4-BE49-F238E27FC236}">
                <a16:creationId xmlns:a16="http://schemas.microsoft.com/office/drawing/2014/main" id="{9AD2BDD3-CC7C-4BCB-BE81-45AF9993D081}"/>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Choose Thanksgiving</a:t>
            </a:r>
          </a:p>
        </p:txBody>
      </p:sp>
      <p:sp>
        <p:nvSpPr>
          <p:cNvPr id="8" name="TextBox 7">
            <a:extLst>
              <a:ext uri="{FF2B5EF4-FFF2-40B4-BE49-F238E27FC236}">
                <a16:creationId xmlns:a16="http://schemas.microsoft.com/office/drawing/2014/main" id="{CCB22C69-4E43-41BD-AFC5-AB90FF5AFFC0}"/>
              </a:ext>
            </a:extLst>
          </p:cNvPr>
          <p:cNvSpPr txBox="1"/>
          <p:nvPr/>
        </p:nvSpPr>
        <p:spPr>
          <a:xfrm>
            <a:off x="304801" y="1398486"/>
            <a:ext cx="8534400" cy="246221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Would others say you’re becoming a more grateful person or a more grumbling person?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372417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94" y="3258627"/>
            <a:ext cx="4796164" cy="3599373"/>
          </a:xfrm>
          <a:prstGeom prst="rect">
            <a:avLst/>
          </a:prstGeom>
        </p:spPr>
      </p:pic>
      <p:sp>
        <p:nvSpPr>
          <p:cNvPr id="7" name="TextBox 6">
            <a:extLst>
              <a:ext uri="{FF2B5EF4-FFF2-40B4-BE49-F238E27FC236}">
                <a16:creationId xmlns:a16="http://schemas.microsoft.com/office/drawing/2014/main" id="{9AD2BDD3-CC7C-4BCB-BE81-45AF9993D081}"/>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Choose Thanksgiving</a:t>
            </a:r>
          </a:p>
        </p:txBody>
      </p:sp>
      <p:sp>
        <p:nvSpPr>
          <p:cNvPr id="8" name="TextBox 7">
            <a:extLst>
              <a:ext uri="{FF2B5EF4-FFF2-40B4-BE49-F238E27FC236}">
                <a16:creationId xmlns:a16="http://schemas.microsoft.com/office/drawing/2014/main" id="{CCB22C69-4E43-41BD-AFC5-AB90FF5AFFC0}"/>
              </a:ext>
            </a:extLst>
          </p:cNvPr>
          <p:cNvSpPr txBox="1"/>
          <p:nvPr/>
        </p:nvSpPr>
        <p:spPr>
          <a:xfrm>
            <a:off x="304801" y="1398486"/>
            <a:ext cx="8534400" cy="350865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Would others say you’re becoming a more grateful person or a more grumbling person?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What’s a current difficult circumstance that you can choose to give </a:t>
            </a:r>
            <a:br>
              <a:rPr kumimoji="0" lang="en-US" sz="42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br>
            <a:r>
              <a:rPr kumimoji="0" lang="en-US" sz="42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thanks 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40463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0D388341-9587-457F-B5D9-A64889AC23D3}"/>
              </a:ext>
            </a:extLst>
          </p:cNvPr>
          <p:cNvSpPr/>
          <p:nvPr/>
        </p:nvSpPr>
        <p:spPr>
          <a:xfrm rot="10800000" flipH="1">
            <a:off x="0" y="926349"/>
            <a:ext cx="9765102" cy="337836"/>
          </a:xfrm>
          <a:prstGeom prst="triangle">
            <a:avLst>
              <a:gd name="adj" fmla="val 0"/>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033BE2E-325A-4A66-B2ED-9D6F5BFDE651}"/>
              </a:ext>
            </a:extLst>
          </p:cNvPr>
          <p:cNvSpPr/>
          <p:nvPr/>
        </p:nvSpPr>
        <p:spPr>
          <a:xfrm>
            <a:off x="1" y="-60385"/>
            <a:ext cx="9144000" cy="992038"/>
          </a:xfrm>
          <a:prstGeom prst="rect">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EAD048-720E-47CE-9A43-658E55AE02A5}"/>
              </a:ext>
            </a:extLst>
          </p:cNvPr>
          <p:cNvSpPr>
            <a:spLocks noGrp="1"/>
          </p:cNvSpPr>
          <p:nvPr>
            <p:ph type="title"/>
          </p:nvPr>
        </p:nvSpPr>
        <p:spPr>
          <a:xfrm>
            <a:off x="282009" y="142860"/>
            <a:ext cx="8776535" cy="926816"/>
          </a:xfrm>
        </p:spPr>
        <p:txBody>
          <a:bodyPr>
            <a:noAutofit/>
          </a:bodyPr>
          <a:lstStyle/>
          <a:p>
            <a:r>
              <a:rPr lang="en-US" sz="5200" dirty="0">
                <a:solidFill>
                  <a:schemeClr val="bg1"/>
                </a:solidFill>
              </a:rPr>
              <a:t>NAMETAG NOVEMBER</a:t>
            </a:r>
          </a:p>
        </p:txBody>
      </p:sp>
      <p:sp>
        <p:nvSpPr>
          <p:cNvPr id="6" name="TextBox 5">
            <a:extLst>
              <a:ext uri="{FF2B5EF4-FFF2-40B4-BE49-F238E27FC236}">
                <a16:creationId xmlns:a16="http://schemas.microsoft.com/office/drawing/2014/main" id="{B1B2A4F8-235C-4F42-95C4-082A1A826916}"/>
              </a:ext>
            </a:extLst>
          </p:cNvPr>
          <p:cNvSpPr txBox="1"/>
          <p:nvPr/>
        </p:nvSpPr>
        <p:spPr>
          <a:xfrm>
            <a:off x="179219" y="4291121"/>
            <a:ext cx="8785562" cy="2492990"/>
          </a:xfrm>
          <a:prstGeom prst="rect">
            <a:avLst/>
          </a:prstGeom>
          <a:noFill/>
        </p:spPr>
        <p:txBody>
          <a:bodyPr wrap="square" rtlCol="0">
            <a:spAutoFit/>
          </a:bodyPr>
          <a:lstStyle/>
          <a:p>
            <a:br>
              <a:rPr lang="en-US" sz="2600" b="1" dirty="0">
                <a:solidFill>
                  <a:srgbClr val="FF0000"/>
                </a:solidFill>
              </a:rPr>
            </a:br>
            <a:endParaRPr lang="en-US" sz="2600" b="1" dirty="0">
              <a:solidFill>
                <a:srgbClr val="FF0000"/>
              </a:solidFill>
            </a:endParaRPr>
          </a:p>
          <a:p>
            <a:endParaRPr lang="en-US" sz="2600" b="1" dirty="0">
              <a:solidFill>
                <a:srgbClr val="FF0000"/>
              </a:solidFill>
            </a:endParaRPr>
          </a:p>
          <a:p>
            <a:br>
              <a:rPr lang="en-US" sz="2600" dirty="0">
                <a:solidFill>
                  <a:srgbClr val="305696"/>
                </a:solidFill>
              </a:rPr>
            </a:br>
            <a:r>
              <a:rPr lang="en-US" sz="2600" dirty="0"/>
              <a:t>Slap on a nametag from the table at the entrance</a:t>
            </a:r>
            <a:r>
              <a:rPr lang="en-US" sz="2600" i="1" dirty="0"/>
              <a:t>. </a:t>
            </a:r>
            <a:br>
              <a:rPr lang="en-US" sz="2600" i="1" dirty="0"/>
            </a:br>
            <a:r>
              <a:rPr lang="en-US" sz="2600" i="1" dirty="0"/>
              <a:t>Let’s get to know one another’s names!</a:t>
            </a:r>
          </a:p>
        </p:txBody>
      </p:sp>
      <p:sp>
        <p:nvSpPr>
          <p:cNvPr id="5" name="Rectangle 4"/>
          <p:cNvSpPr/>
          <p:nvPr/>
        </p:nvSpPr>
        <p:spPr>
          <a:xfrm>
            <a:off x="1801504" y="2429302"/>
            <a:ext cx="955344" cy="66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E8CA378D-9275-4F92-A25F-55D5EFD5E1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98" r="1246" b="17172"/>
          <a:stretch/>
        </p:blipFill>
        <p:spPr bwMode="auto">
          <a:xfrm>
            <a:off x="871680" y="1247075"/>
            <a:ext cx="6772564" cy="46106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C107EF5-179C-40F4-A791-A62591896B48}"/>
              </a:ext>
            </a:extLst>
          </p:cNvPr>
          <p:cNvSpPr/>
          <p:nvPr/>
        </p:nvSpPr>
        <p:spPr>
          <a:xfrm>
            <a:off x="1801504" y="3429000"/>
            <a:ext cx="5144241" cy="15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6FD96D7-80C0-4D4D-93C5-1F6D41ACA4C0}"/>
              </a:ext>
            </a:extLst>
          </p:cNvPr>
          <p:cNvSpPr txBox="1"/>
          <p:nvPr/>
        </p:nvSpPr>
        <p:spPr>
          <a:xfrm>
            <a:off x="1387242" y="3406055"/>
            <a:ext cx="5647700" cy="938719"/>
          </a:xfrm>
          <a:prstGeom prst="rect">
            <a:avLst/>
          </a:prstGeom>
          <a:noFill/>
        </p:spPr>
        <p:txBody>
          <a:bodyPr wrap="none" rtlCol="0">
            <a:spAutoFit/>
          </a:bodyPr>
          <a:lstStyle/>
          <a:p>
            <a:r>
              <a:rPr lang="en-US" sz="5500" b="1" dirty="0">
                <a:latin typeface="Kristen ITC" panose="03050502040202030202" pitchFamily="66" charset="0"/>
              </a:rPr>
              <a:t>Hannah </a:t>
            </a:r>
            <a:r>
              <a:rPr lang="en-US" sz="5500" b="1" dirty="0" err="1">
                <a:latin typeface="Kristen ITC" panose="03050502040202030202" pitchFamily="66" charset="0"/>
              </a:rPr>
              <a:t>Hertzig</a:t>
            </a:r>
            <a:endParaRPr lang="en-US" sz="5500" b="1" dirty="0">
              <a:latin typeface="Kristen ITC" panose="03050502040202030202" pitchFamily="66" charset="0"/>
            </a:endParaRPr>
          </a:p>
        </p:txBody>
      </p:sp>
      <p:sp>
        <p:nvSpPr>
          <p:cNvPr id="11" name="TextBox 10">
            <a:extLst>
              <a:ext uri="{FF2B5EF4-FFF2-40B4-BE49-F238E27FC236}">
                <a16:creationId xmlns:a16="http://schemas.microsoft.com/office/drawing/2014/main" id="{D1168E65-7B75-499B-BC1B-E9A73A8B8793}"/>
              </a:ext>
            </a:extLst>
          </p:cNvPr>
          <p:cNvSpPr txBox="1"/>
          <p:nvPr/>
        </p:nvSpPr>
        <p:spPr>
          <a:xfrm>
            <a:off x="1162020" y="4514990"/>
            <a:ext cx="6098144" cy="630942"/>
          </a:xfrm>
          <a:prstGeom prst="rect">
            <a:avLst/>
          </a:prstGeom>
          <a:noFill/>
        </p:spPr>
        <p:txBody>
          <a:bodyPr wrap="none" rtlCol="0">
            <a:spAutoFit/>
          </a:bodyPr>
          <a:lstStyle/>
          <a:p>
            <a:r>
              <a:rPr lang="en-US" sz="3500" spc="-150" dirty="0">
                <a:latin typeface="Kristen ITC" panose="03050502040202030202" pitchFamily="66" charset="0"/>
              </a:rPr>
              <a:t>+ your fav. Thanksgiving food</a:t>
            </a:r>
          </a:p>
        </p:txBody>
      </p:sp>
    </p:spTree>
    <p:extLst>
      <p:ext uri="{BB962C8B-B14F-4D97-AF65-F5344CB8AC3E}">
        <p14:creationId xmlns:p14="http://schemas.microsoft.com/office/powerpoint/2010/main" val="257765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94" y="3258627"/>
            <a:ext cx="4796164" cy="3599373"/>
          </a:xfrm>
          <a:prstGeom prst="rect">
            <a:avLst/>
          </a:prstGeom>
        </p:spPr>
      </p:pic>
      <p:sp>
        <p:nvSpPr>
          <p:cNvPr id="7" name="TextBox 6">
            <a:extLst>
              <a:ext uri="{FF2B5EF4-FFF2-40B4-BE49-F238E27FC236}">
                <a16:creationId xmlns:a16="http://schemas.microsoft.com/office/drawing/2014/main" id="{9AD2BDD3-CC7C-4BCB-BE81-45AF9993D081}"/>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Choose Thanksgiving</a:t>
            </a:r>
          </a:p>
        </p:txBody>
      </p:sp>
      <p:sp>
        <p:nvSpPr>
          <p:cNvPr id="8" name="TextBox 7">
            <a:extLst>
              <a:ext uri="{FF2B5EF4-FFF2-40B4-BE49-F238E27FC236}">
                <a16:creationId xmlns:a16="http://schemas.microsoft.com/office/drawing/2014/main" id="{CCB22C69-4E43-41BD-AFC5-AB90FF5AFFC0}"/>
              </a:ext>
            </a:extLst>
          </p:cNvPr>
          <p:cNvSpPr txBox="1"/>
          <p:nvPr/>
        </p:nvSpPr>
        <p:spPr>
          <a:xfrm>
            <a:off x="304801" y="1398486"/>
            <a:ext cx="8534400" cy="455509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Would others say you’re becoming a more grateful person or a more grumbling person?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3400" b="0" i="0" u="none" strike="noStrike" kern="1200" cap="none" spc="0" normalizeH="0" baseline="0" noProof="0" dirty="0">
                <a:ln>
                  <a:noFill/>
                </a:ln>
                <a:solidFill>
                  <a:prstClr val="black"/>
                </a:solidFill>
                <a:effectLst/>
                <a:uLnTx/>
                <a:uFillTx/>
                <a:latin typeface="Calibri"/>
                <a:ea typeface="+mn-ea"/>
                <a:cs typeface="+mn-cs"/>
              </a:rPr>
              <a:t>What’s a current difficult circumstance that you can choose to give thanks in?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How can you choose </a:t>
            </a:r>
            <a:br>
              <a:rPr kumimoji="0" lang="en-US" sz="42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br>
            <a:r>
              <a:rPr kumimoji="0" lang="en-US" sz="42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thanksgiving this </a:t>
            </a:r>
            <a:br>
              <a:rPr kumimoji="0" lang="en-US" sz="42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br>
            <a:r>
              <a:rPr kumimoji="0" lang="en-US" sz="42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Thanksgiving?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557372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94" y="3258627"/>
            <a:ext cx="4796164" cy="3599373"/>
          </a:xfrm>
          <a:prstGeom prst="rect">
            <a:avLst/>
          </a:prstGeom>
        </p:spPr>
      </p:pic>
      <p:sp>
        <p:nvSpPr>
          <p:cNvPr id="7" name="TextBox 6">
            <a:extLst>
              <a:ext uri="{FF2B5EF4-FFF2-40B4-BE49-F238E27FC236}">
                <a16:creationId xmlns:a16="http://schemas.microsoft.com/office/drawing/2014/main" id="{9AD2BDD3-CC7C-4BCB-BE81-45AF9993D081}"/>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Choose Thanksgiving</a:t>
            </a:r>
          </a:p>
        </p:txBody>
      </p:sp>
      <p:sp>
        <p:nvSpPr>
          <p:cNvPr id="8" name="TextBox 7">
            <a:extLst>
              <a:ext uri="{FF2B5EF4-FFF2-40B4-BE49-F238E27FC236}">
                <a16:creationId xmlns:a16="http://schemas.microsoft.com/office/drawing/2014/main" id="{CCB22C69-4E43-41BD-AFC5-AB90FF5AFFC0}"/>
              </a:ext>
            </a:extLst>
          </p:cNvPr>
          <p:cNvSpPr txBox="1"/>
          <p:nvPr/>
        </p:nvSpPr>
        <p:spPr>
          <a:xfrm>
            <a:off x="304801" y="1398486"/>
            <a:ext cx="8534400" cy="1369606"/>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55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Gratitude Chain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041620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94" y="3258627"/>
            <a:ext cx="4796164" cy="3599373"/>
          </a:xfrm>
          <a:prstGeom prst="rect">
            <a:avLst/>
          </a:prstGeom>
        </p:spPr>
      </p:pic>
      <p:sp>
        <p:nvSpPr>
          <p:cNvPr id="7" name="TextBox 6">
            <a:extLst>
              <a:ext uri="{FF2B5EF4-FFF2-40B4-BE49-F238E27FC236}">
                <a16:creationId xmlns:a16="http://schemas.microsoft.com/office/drawing/2014/main" id="{9AD2BDD3-CC7C-4BCB-BE81-45AF9993D081}"/>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Choose Thanksgiving</a:t>
            </a:r>
          </a:p>
        </p:txBody>
      </p:sp>
      <p:sp>
        <p:nvSpPr>
          <p:cNvPr id="8" name="TextBox 7">
            <a:extLst>
              <a:ext uri="{FF2B5EF4-FFF2-40B4-BE49-F238E27FC236}">
                <a16:creationId xmlns:a16="http://schemas.microsoft.com/office/drawing/2014/main" id="{CCB22C69-4E43-41BD-AFC5-AB90FF5AFFC0}"/>
              </a:ext>
            </a:extLst>
          </p:cNvPr>
          <p:cNvSpPr txBox="1"/>
          <p:nvPr/>
        </p:nvSpPr>
        <p:spPr>
          <a:xfrm>
            <a:off x="304801" y="1398486"/>
            <a:ext cx="8534400" cy="2015936"/>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Gratitude Chain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55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Thank You Note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17603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94" y="3258627"/>
            <a:ext cx="4796164" cy="3599373"/>
          </a:xfrm>
          <a:prstGeom prst="rect">
            <a:avLst/>
          </a:prstGeom>
        </p:spPr>
      </p:pic>
      <p:sp>
        <p:nvSpPr>
          <p:cNvPr id="7" name="TextBox 6">
            <a:extLst>
              <a:ext uri="{FF2B5EF4-FFF2-40B4-BE49-F238E27FC236}">
                <a16:creationId xmlns:a16="http://schemas.microsoft.com/office/drawing/2014/main" id="{9AD2BDD3-CC7C-4BCB-BE81-45AF9993D081}"/>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Choose Thanksgiving</a:t>
            </a:r>
          </a:p>
        </p:txBody>
      </p:sp>
      <p:sp>
        <p:nvSpPr>
          <p:cNvPr id="8" name="TextBox 7">
            <a:extLst>
              <a:ext uri="{FF2B5EF4-FFF2-40B4-BE49-F238E27FC236}">
                <a16:creationId xmlns:a16="http://schemas.microsoft.com/office/drawing/2014/main" id="{CCB22C69-4E43-41BD-AFC5-AB90FF5AFFC0}"/>
              </a:ext>
            </a:extLst>
          </p:cNvPr>
          <p:cNvSpPr txBox="1"/>
          <p:nvPr/>
        </p:nvSpPr>
        <p:spPr>
          <a:xfrm>
            <a:off x="304801" y="1398486"/>
            <a:ext cx="8534400" cy="266226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Gratitude Chain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Thank You Note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55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“3 Good Things” Exercise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432165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94" y="3258627"/>
            <a:ext cx="4796164" cy="3599373"/>
          </a:xfrm>
          <a:prstGeom prst="rect">
            <a:avLst/>
          </a:prstGeom>
        </p:spPr>
      </p:pic>
      <p:sp>
        <p:nvSpPr>
          <p:cNvPr id="7" name="TextBox 6">
            <a:extLst>
              <a:ext uri="{FF2B5EF4-FFF2-40B4-BE49-F238E27FC236}">
                <a16:creationId xmlns:a16="http://schemas.microsoft.com/office/drawing/2014/main" id="{9AD2BDD3-CC7C-4BCB-BE81-45AF9993D081}"/>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Choose Thanksgiving</a:t>
            </a:r>
          </a:p>
        </p:txBody>
      </p:sp>
      <p:sp>
        <p:nvSpPr>
          <p:cNvPr id="8" name="TextBox 7">
            <a:extLst>
              <a:ext uri="{FF2B5EF4-FFF2-40B4-BE49-F238E27FC236}">
                <a16:creationId xmlns:a16="http://schemas.microsoft.com/office/drawing/2014/main" id="{CCB22C69-4E43-41BD-AFC5-AB90FF5AFFC0}"/>
              </a:ext>
            </a:extLst>
          </p:cNvPr>
          <p:cNvSpPr txBox="1"/>
          <p:nvPr/>
        </p:nvSpPr>
        <p:spPr>
          <a:xfrm>
            <a:off x="304801" y="1398486"/>
            <a:ext cx="8534400" cy="330859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Gratitude Chain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Thank You Note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“3 Good Things” Exercise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55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Scripture Memory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293813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94" y="3258627"/>
            <a:ext cx="4796164" cy="3599373"/>
          </a:xfrm>
          <a:prstGeom prst="rect">
            <a:avLst/>
          </a:prstGeom>
        </p:spPr>
      </p:pic>
      <p:sp>
        <p:nvSpPr>
          <p:cNvPr id="7" name="TextBox 6">
            <a:extLst>
              <a:ext uri="{FF2B5EF4-FFF2-40B4-BE49-F238E27FC236}">
                <a16:creationId xmlns:a16="http://schemas.microsoft.com/office/drawing/2014/main" id="{9AD2BDD3-CC7C-4BCB-BE81-45AF9993D081}"/>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Choose Thanksgiving</a:t>
            </a:r>
          </a:p>
        </p:txBody>
      </p:sp>
      <p:sp>
        <p:nvSpPr>
          <p:cNvPr id="8" name="TextBox 7">
            <a:extLst>
              <a:ext uri="{FF2B5EF4-FFF2-40B4-BE49-F238E27FC236}">
                <a16:creationId xmlns:a16="http://schemas.microsoft.com/office/drawing/2014/main" id="{CCB22C69-4E43-41BD-AFC5-AB90FF5AFFC0}"/>
              </a:ext>
            </a:extLst>
          </p:cNvPr>
          <p:cNvSpPr txBox="1"/>
          <p:nvPr/>
        </p:nvSpPr>
        <p:spPr>
          <a:xfrm>
            <a:off x="304801" y="1398486"/>
            <a:ext cx="8534400" cy="460126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Gratitude Chain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Thank You Note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“3 Good Things” Exercise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55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Scripture Memory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	Philippians 4:4-7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	1 Thessalonians 5:16-18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37236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94" y="3258627"/>
            <a:ext cx="4796164" cy="3599373"/>
          </a:xfrm>
          <a:prstGeom prst="rect">
            <a:avLst/>
          </a:prstGeom>
        </p:spPr>
      </p:pic>
      <p:sp>
        <p:nvSpPr>
          <p:cNvPr id="7" name="TextBox 6">
            <a:extLst>
              <a:ext uri="{FF2B5EF4-FFF2-40B4-BE49-F238E27FC236}">
                <a16:creationId xmlns:a16="http://schemas.microsoft.com/office/drawing/2014/main" id="{9AD2BDD3-CC7C-4BCB-BE81-45AF9993D081}"/>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Choose Thanksgiving</a:t>
            </a:r>
          </a:p>
        </p:txBody>
      </p:sp>
      <p:sp>
        <p:nvSpPr>
          <p:cNvPr id="8" name="TextBox 7">
            <a:extLst>
              <a:ext uri="{FF2B5EF4-FFF2-40B4-BE49-F238E27FC236}">
                <a16:creationId xmlns:a16="http://schemas.microsoft.com/office/drawing/2014/main" id="{CCB22C69-4E43-41BD-AFC5-AB90FF5AFFC0}"/>
              </a:ext>
            </a:extLst>
          </p:cNvPr>
          <p:cNvSpPr txBox="1"/>
          <p:nvPr/>
        </p:nvSpPr>
        <p:spPr>
          <a:xfrm>
            <a:off x="304801" y="1398486"/>
            <a:ext cx="8534400" cy="480131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Gratitude Chain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Thank You Note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“3 Good Things” Exercise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Scripture Memory</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55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Thanksgiving Week </a:t>
            </a:r>
            <a:br>
              <a:rPr kumimoji="0" lang="en-US" sz="55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br>
            <a:r>
              <a:rPr kumimoji="0" lang="en-US" sz="55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Reading Plan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234601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94" y="3258627"/>
            <a:ext cx="4796164" cy="3599373"/>
          </a:xfrm>
          <a:prstGeom prst="rect">
            <a:avLst/>
          </a:prstGeom>
        </p:spPr>
      </p:pic>
      <p:sp>
        <p:nvSpPr>
          <p:cNvPr id="7" name="TextBox 6">
            <a:extLst>
              <a:ext uri="{FF2B5EF4-FFF2-40B4-BE49-F238E27FC236}">
                <a16:creationId xmlns:a16="http://schemas.microsoft.com/office/drawing/2014/main" id="{9AD2BDD3-CC7C-4BCB-BE81-45AF9993D081}"/>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Choose Thanksgiving</a:t>
            </a:r>
          </a:p>
        </p:txBody>
      </p:sp>
      <p:sp>
        <p:nvSpPr>
          <p:cNvPr id="8" name="TextBox 7">
            <a:extLst>
              <a:ext uri="{FF2B5EF4-FFF2-40B4-BE49-F238E27FC236}">
                <a16:creationId xmlns:a16="http://schemas.microsoft.com/office/drawing/2014/main" id="{CCB22C69-4E43-41BD-AFC5-AB90FF5AFFC0}"/>
              </a:ext>
            </a:extLst>
          </p:cNvPr>
          <p:cNvSpPr txBox="1"/>
          <p:nvPr/>
        </p:nvSpPr>
        <p:spPr>
          <a:xfrm>
            <a:off x="304801" y="1398486"/>
            <a:ext cx="8534400" cy="538609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Gratitude Chain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Thank You Note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“3 Good Things” Exercise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Scripture Memory</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55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Thanksgiving Week </a:t>
            </a:r>
            <a:br>
              <a:rPr kumimoji="0" lang="en-US" sz="55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br>
            <a:r>
              <a:rPr kumimoji="0" lang="en-US" sz="55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Reading Plan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 name="Table 3">
            <a:extLst>
              <a:ext uri="{FF2B5EF4-FFF2-40B4-BE49-F238E27FC236}">
                <a16:creationId xmlns:a16="http://schemas.microsoft.com/office/drawing/2014/main" id="{EAFA9206-03B0-4452-9A11-BCEDF5E5D4AE}"/>
              </a:ext>
            </a:extLst>
          </p:cNvPr>
          <p:cNvGraphicFramePr>
            <a:graphicFrameLocks noGrp="1"/>
          </p:cNvGraphicFramePr>
          <p:nvPr/>
        </p:nvGraphicFramePr>
        <p:xfrm>
          <a:off x="304798" y="2078056"/>
          <a:ext cx="8534400" cy="115824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812694331"/>
                    </a:ext>
                  </a:extLst>
                </a:gridCol>
                <a:gridCol w="1066800">
                  <a:extLst>
                    <a:ext uri="{9D8B030D-6E8A-4147-A177-3AD203B41FA5}">
                      <a16:colId xmlns:a16="http://schemas.microsoft.com/office/drawing/2014/main" val="116228191"/>
                    </a:ext>
                  </a:extLst>
                </a:gridCol>
                <a:gridCol w="1066800">
                  <a:extLst>
                    <a:ext uri="{9D8B030D-6E8A-4147-A177-3AD203B41FA5}">
                      <a16:colId xmlns:a16="http://schemas.microsoft.com/office/drawing/2014/main" val="743361749"/>
                    </a:ext>
                  </a:extLst>
                </a:gridCol>
                <a:gridCol w="1066800">
                  <a:extLst>
                    <a:ext uri="{9D8B030D-6E8A-4147-A177-3AD203B41FA5}">
                      <a16:colId xmlns:a16="http://schemas.microsoft.com/office/drawing/2014/main" val="1491395345"/>
                    </a:ext>
                  </a:extLst>
                </a:gridCol>
                <a:gridCol w="1066800">
                  <a:extLst>
                    <a:ext uri="{9D8B030D-6E8A-4147-A177-3AD203B41FA5}">
                      <a16:colId xmlns:a16="http://schemas.microsoft.com/office/drawing/2014/main" val="3413333687"/>
                    </a:ext>
                  </a:extLst>
                </a:gridCol>
                <a:gridCol w="1066800">
                  <a:extLst>
                    <a:ext uri="{9D8B030D-6E8A-4147-A177-3AD203B41FA5}">
                      <a16:colId xmlns:a16="http://schemas.microsoft.com/office/drawing/2014/main" val="2665880398"/>
                    </a:ext>
                  </a:extLst>
                </a:gridCol>
                <a:gridCol w="1066800">
                  <a:extLst>
                    <a:ext uri="{9D8B030D-6E8A-4147-A177-3AD203B41FA5}">
                      <a16:colId xmlns:a16="http://schemas.microsoft.com/office/drawing/2014/main" val="684572450"/>
                    </a:ext>
                  </a:extLst>
                </a:gridCol>
                <a:gridCol w="1066800">
                  <a:extLst>
                    <a:ext uri="{9D8B030D-6E8A-4147-A177-3AD203B41FA5}">
                      <a16:colId xmlns:a16="http://schemas.microsoft.com/office/drawing/2014/main" val="1153938425"/>
                    </a:ext>
                  </a:extLst>
                </a:gridCol>
              </a:tblGrid>
              <a:tr h="370840">
                <a:tc>
                  <a:txBody>
                    <a:bodyPr/>
                    <a:lstStyle/>
                    <a:p>
                      <a:r>
                        <a:rPr lang="en-US" sz="3200" dirty="0">
                          <a:solidFill>
                            <a:schemeClr val="tx1"/>
                          </a:solidFill>
                          <a:latin typeface="Dancing Script OT" panose="02000000000000000000" pitchFamily="50" charset="0"/>
                        </a:rPr>
                        <a:t>Day</a:t>
                      </a:r>
                    </a:p>
                  </a:txBody>
                  <a:tcPr>
                    <a:solidFill>
                      <a:srgbClr val="C1AB6A"/>
                    </a:solidFill>
                  </a:tcPr>
                </a:tc>
                <a:tc>
                  <a:txBody>
                    <a:bodyPr/>
                    <a:lstStyle/>
                    <a:p>
                      <a:r>
                        <a:rPr lang="en-US" sz="3200" dirty="0">
                          <a:solidFill>
                            <a:schemeClr val="tx1"/>
                          </a:solidFill>
                          <a:latin typeface="Dancing Script OT" panose="02000000000000000000" pitchFamily="50" charset="0"/>
                        </a:rPr>
                        <a:t>S</a:t>
                      </a:r>
                    </a:p>
                  </a:txBody>
                  <a:tcPr>
                    <a:solidFill>
                      <a:srgbClr val="C1AB6A"/>
                    </a:solidFill>
                  </a:tcPr>
                </a:tc>
                <a:tc>
                  <a:txBody>
                    <a:bodyPr/>
                    <a:lstStyle/>
                    <a:p>
                      <a:r>
                        <a:rPr lang="en-US" sz="3200" dirty="0">
                          <a:solidFill>
                            <a:schemeClr val="tx1"/>
                          </a:solidFill>
                          <a:latin typeface="Dancing Script OT" panose="02000000000000000000" pitchFamily="50" charset="0"/>
                        </a:rPr>
                        <a:t>M</a:t>
                      </a:r>
                    </a:p>
                  </a:txBody>
                  <a:tcPr>
                    <a:solidFill>
                      <a:srgbClr val="C1AB6A"/>
                    </a:solidFill>
                  </a:tcPr>
                </a:tc>
                <a:tc>
                  <a:txBody>
                    <a:bodyPr/>
                    <a:lstStyle/>
                    <a:p>
                      <a:r>
                        <a:rPr lang="en-US" sz="3200" dirty="0">
                          <a:solidFill>
                            <a:schemeClr val="tx1"/>
                          </a:solidFill>
                          <a:latin typeface="Dancing Script OT" panose="02000000000000000000" pitchFamily="50" charset="0"/>
                        </a:rPr>
                        <a:t>T</a:t>
                      </a:r>
                    </a:p>
                  </a:txBody>
                  <a:tcPr>
                    <a:solidFill>
                      <a:srgbClr val="C1AB6A"/>
                    </a:solidFill>
                  </a:tcPr>
                </a:tc>
                <a:tc>
                  <a:txBody>
                    <a:bodyPr/>
                    <a:lstStyle/>
                    <a:p>
                      <a:r>
                        <a:rPr lang="en-US" sz="3200" dirty="0">
                          <a:solidFill>
                            <a:schemeClr val="tx1"/>
                          </a:solidFill>
                          <a:latin typeface="Dancing Script OT" panose="02000000000000000000" pitchFamily="50" charset="0"/>
                        </a:rPr>
                        <a:t>W</a:t>
                      </a:r>
                    </a:p>
                  </a:txBody>
                  <a:tcPr>
                    <a:solidFill>
                      <a:srgbClr val="C1AB6A"/>
                    </a:solidFill>
                  </a:tcPr>
                </a:tc>
                <a:tc>
                  <a:txBody>
                    <a:bodyPr/>
                    <a:lstStyle/>
                    <a:p>
                      <a:r>
                        <a:rPr lang="en-US" sz="3200" dirty="0">
                          <a:solidFill>
                            <a:schemeClr val="tx1"/>
                          </a:solidFill>
                          <a:latin typeface="Dancing Script OT" panose="02000000000000000000" pitchFamily="50" charset="0"/>
                        </a:rPr>
                        <a:t>Th</a:t>
                      </a:r>
                    </a:p>
                  </a:txBody>
                  <a:tcPr>
                    <a:solidFill>
                      <a:srgbClr val="C1AB6A"/>
                    </a:solidFill>
                  </a:tcPr>
                </a:tc>
                <a:tc>
                  <a:txBody>
                    <a:bodyPr/>
                    <a:lstStyle/>
                    <a:p>
                      <a:r>
                        <a:rPr lang="en-US" sz="3200" dirty="0">
                          <a:solidFill>
                            <a:schemeClr val="tx1"/>
                          </a:solidFill>
                          <a:latin typeface="Dancing Script OT" panose="02000000000000000000" pitchFamily="50" charset="0"/>
                        </a:rPr>
                        <a:t>F</a:t>
                      </a:r>
                    </a:p>
                  </a:txBody>
                  <a:tcPr>
                    <a:solidFill>
                      <a:srgbClr val="C1AB6A"/>
                    </a:solidFill>
                  </a:tcPr>
                </a:tc>
                <a:tc>
                  <a:txBody>
                    <a:bodyPr/>
                    <a:lstStyle/>
                    <a:p>
                      <a:r>
                        <a:rPr lang="en-US" sz="3200" dirty="0">
                          <a:solidFill>
                            <a:schemeClr val="tx1"/>
                          </a:solidFill>
                          <a:latin typeface="Dancing Script OT" panose="02000000000000000000" pitchFamily="50" charset="0"/>
                        </a:rPr>
                        <a:t>S</a:t>
                      </a:r>
                    </a:p>
                  </a:txBody>
                  <a:tcPr>
                    <a:solidFill>
                      <a:srgbClr val="C1AB6A"/>
                    </a:solidFill>
                  </a:tcPr>
                </a:tc>
                <a:extLst>
                  <a:ext uri="{0D108BD9-81ED-4DB2-BD59-A6C34878D82A}">
                    <a16:rowId xmlns:a16="http://schemas.microsoft.com/office/drawing/2014/main" val="2726398870"/>
                  </a:ext>
                </a:extLst>
              </a:tr>
              <a:tr h="370840">
                <a:tc>
                  <a:txBody>
                    <a:bodyPr/>
                    <a:lstStyle/>
                    <a:p>
                      <a:r>
                        <a:rPr lang="en-US" sz="3000" dirty="0">
                          <a:solidFill>
                            <a:schemeClr val="bg1"/>
                          </a:solidFill>
                          <a:latin typeface="Dancing Script OT" panose="02000000000000000000" pitchFamily="50" charset="0"/>
                        </a:rPr>
                        <a:t>Psalm</a:t>
                      </a:r>
                    </a:p>
                  </a:txBody>
                  <a:tcPr>
                    <a:solidFill>
                      <a:schemeClr val="tx1"/>
                    </a:solidFill>
                  </a:tcPr>
                </a:tc>
                <a:tc>
                  <a:txBody>
                    <a:bodyPr/>
                    <a:lstStyle/>
                    <a:p>
                      <a:r>
                        <a:rPr lang="en-US" sz="3200" dirty="0">
                          <a:solidFill>
                            <a:schemeClr val="bg1"/>
                          </a:solidFill>
                          <a:latin typeface="Dancing Script OT" panose="02000000000000000000" pitchFamily="50" charset="0"/>
                        </a:rPr>
                        <a:t>100</a:t>
                      </a:r>
                    </a:p>
                  </a:txBody>
                  <a:tcPr>
                    <a:solidFill>
                      <a:schemeClr val="tx1"/>
                    </a:solidFill>
                  </a:tcPr>
                </a:tc>
                <a:tc>
                  <a:txBody>
                    <a:bodyPr/>
                    <a:lstStyle/>
                    <a:p>
                      <a:r>
                        <a:rPr lang="en-US" sz="3200" dirty="0">
                          <a:solidFill>
                            <a:schemeClr val="bg1"/>
                          </a:solidFill>
                          <a:latin typeface="Dancing Script OT" panose="02000000000000000000" pitchFamily="50" charset="0"/>
                        </a:rPr>
                        <a:t>111</a:t>
                      </a:r>
                    </a:p>
                  </a:txBody>
                  <a:tcPr>
                    <a:solidFill>
                      <a:schemeClr val="tx1"/>
                    </a:solidFill>
                  </a:tcPr>
                </a:tc>
                <a:tc>
                  <a:txBody>
                    <a:bodyPr/>
                    <a:lstStyle/>
                    <a:p>
                      <a:r>
                        <a:rPr lang="en-US" sz="3200" dirty="0">
                          <a:solidFill>
                            <a:schemeClr val="bg1"/>
                          </a:solidFill>
                          <a:latin typeface="Dancing Script OT" panose="02000000000000000000" pitchFamily="50" charset="0"/>
                        </a:rPr>
                        <a:t>118</a:t>
                      </a:r>
                    </a:p>
                  </a:txBody>
                  <a:tcPr>
                    <a:solidFill>
                      <a:schemeClr val="tx1"/>
                    </a:solidFill>
                  </a:tcPr>
                </a:tc>
                <a:tc>
                  <a:txBody>
                    <a:bodyPr/>
                    <a:lstStyle/>
                    <a:p>
                      <a:r>
                        <a:rPr lang="en-US" sz="3200" dirty="0">
                          <a:solidFill>
                            <a:schemeClr val="bg1"/>
                          </a:solidFill>
                          <a:latin typeface="Dancing Script OT" panose="02000000000000000000" pitchFamily="50" charset="0"/>
                        </a:rPr>
                        <a:t>136</a:t>
                      </a:r>
                    </a:p>
                  </a:txBody>
                  <a:tcPr>
                    <a:solidFill>
                      <a:schemeClr val="tx1"/>
                    </a:solidFill>
                  </a:tcPr>
                </a:tc>
                <a:tc>
                  <a:txBody>
                    <a:bodyPr/>
                    <a:lstStyle/>
                    <a:p>
                      <a:r>
                        <a:rPr lang="en-US" sz="3200" dirty="0">
                          <a:solidFill>
                            <a:schemeClr val="bg1"/>
                          </a:solidFill>
                          <a:latin typeface="Dancing Script OT" panose="02000000000000000000" pitchFamily="50" charset="0"/>
                        </a:rPr>
                        <a:t>138</a:t>
                      </a:r>
                    </a:p>
                  </a:txBody>
                  <a:tcPr>
                    <a:solidFill>
                      <a:schemeClr val="tx1"/>
                    </a:solidFill>
                  </a:tcPr>
                </a:tc>
                <a:tc>
                  <a:txBody>
                    <a:bodyPr/>
                    <a:lstStyle/>
                    <a:p>
                      <a:r>
                        <a:rPr lang="en-US" sz="3200" dirty="0">
                          <a:solidFill>
                            <a:schemeClr val="bg1"/>
                          </a:solidFill>
                          <a:latin typeface="Dancing Script OT" panose="02000000000000000000" pitchFamily="50" charset="0"/>
                        </a:rPr>
                        <a:t>92</a:t>
                      </a:r>
                    </a:p>
                  </a:txBody>
                  <a:tcPr>
                    <a:solidFill>
                      <a:schemeClr val="tx1"/>
                    </a:solidFill>
                  </a:tcPr>
                </a:tc>
                <a:tc>
                  <a:txBody>
                    <a:bodyPr/>
                    <a:lstStyle/>
                    <a:p>
                      <a:r>
                        <a:rPr lang="en-US" sz="3200" dirty="0">
                          <a:solidFill>
                            <a:schemeClr val="bg1"/>
                          </a:solidFill>
                          <a:latin typeface="Dancing Script OT" panose="02000000000000000000" pitchFamily="50" charset="0"/>
                        </a:rPr>
                        <a:t>107</a:t>
                      </a:r>
                    </a:p>
                  </a:txBody>
                  <a:tcPr>
                    <a:solidFill>
                      <a:schemeClr val="tx1"/>
                    </a:solidFill>
                  </a:tcPr>
                </a:tc>
                <a:extLst>
                  <a:ext uri="{0D108BD9-81ED-4DB2-BD59-A6C34878D82A}">
                    <a16:rowId xmlns:a16="http://schemas.microsoft.com/office/drawing/2014/main" val="475842273"/>
                  </a:ext>
                </a:extLst>
              </a:tr>
            </a:tbl>
          </a:graphicData>
        </a:graphic>
      </p:graphicFrame>
    </p:spTree>
    <p:extLst>
      <p:ext uri="{BB962C8B-B14F-4D97-AF65-F5344CB8AC3E}">
        <p14:creationId xmlns:p14="http://schemas.microsoft.com/office/powerpoint/2010/main" val="413553611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94" y="3258627"/>
            <a:ext cx="4796164" cy="3599373"/>
          </a:xfrm>
          <a:prstGeom prst="rect">
            <a:avLst/>
          </a:prstGeom>
        </p:spPr>
      </p:pic>
      <p:sp>
        <p:nvSpPr>
          <p:cNvPr id="7" name="TextBox 6">
            <a:extLst>
              <a:ext uri="{FF2B5EF4-FFF2-40B4-BE49-F238E27FC236}">
                <a16:creationId xmlns:a16="http://schemas.microsoft.com/office/drawing/2014/main" id="{9AD2BDD3-CC7C-4BCB-BE81-45AF9993D081}"/>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Choose Thanksgiving</a:t>
            </a:r>
          </a:p>
        </p:txBody>
      </p:sp>
      <p:sp>
        <p:nvSpPr>
          <p:cNvPr id="8" name="TextBox 7">
            <a:extLst>
              <a:ext uri="{FF2B5EF4-FFF2-40B4-BE49-F238E27FC236}">
                <a16:creationId xmlns:a16="http://schemas.microsoft.com/office/drawing/2014/main" id="{CCB22C69-4E43-41BD-AFC5-AB90FF5AFFC0}"/>
              </a:ext>
            </a:extLst>
          </p:cNvPr>
          <p:cNvSpPr txBox="1"/>
          <p:nvPr/>
        </p:nvSpPr>
        <p:spPr>
          <a:xfrm>
            <a:off x="304801" y="1398486"/>
            <a:ext cx="8534400" cy="524759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Gratitude Chain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Thank You Note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“3 Good Things” Exercise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Scripture Memory</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Thanksgiving Week </a:t>
            </a:r>
            <a:br>
              <a:rPr kumimoji="0" lang="en-US" sz="4200" b="0" i="0" u="none" strike="noStrike" kern="1200" cap="none" spc="0" normalizeH="0" baseline="0" noProof="0" dirty="0">
                <a:ln>
                  <a:noFill/>
                </a:ln>
                <a:solidFill>
                  <a:prstClr val="black"/>
                </a:solidFill>
                <a:effectLst/>
                <a:uLnTx/>
                <a:uFillTx/>
                <a:latin typeface="Calibri"/>
                <a:ea typeface="+mn-ea"/>
                <a:cs typeface="+mn-cs"/>
              </a:rPr>
            </a:br>
            <a:r>
              <a:rPr kumimoji="0" lang="en-US" sz="4200" b="0" i="0" u="none" strike="noStrike" kern="1200" cap="none" spc="0" normalizeH="0" baseline="0" noProof="0" dirty="0">
                <a:ln>
                  <a:noFill/>
                </a:ln>
                <a:solidFill>
                  <a:prstClr val="black"/>
                </a:solidFill>
                <a:effectLst/>
                <a:uLnTx/>
                <a:uFillTx/>
                <a:latin typeface="Calibri"/>
                <a:ea typeface="+mn-ea"/>
                <a:cs typeface="+mn-cs"/>
              </a:rPr>
              <a:t>Reading Plan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55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Meditation &amp; Prayer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50935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94" y="3258627"/>
            <a:ext cx="4796164" cy="3599373"/>
          </a:xfrm>
          <a:prstGeom prst="rect">
            <a:avLst/>
          </a:prstGeom>
        </p:spPr>
      </p:pic>
      <p:sp>
        <p:nvSpPr>
          <p:cNvPr id="7" name="TextBox 6">
            <a:extLst>
              <a:ext uri="{FF2B5EF4-FFF2-40B4-BE49-F238E27FC236}">
                <a16:creationId xmlns:a16="http://schemas.microsoft.com/office/drawing/2014/main" id="{9AD2BDD3-CC7C-4BCB-BE81-45AF9993D081}"/>
              </a:ext>
            </a:extLst>
          </p:cNvPr>
          <p:cNvSpPr txBox="1"/>
          <p:nvPr/>
        </p:nvSpPr>
        <p:spPr>
          <a:xfrm>
            <a:off x="0" y="98612"/>
            <a:ext cx="9138285" cy="140038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Choose Thanksgiving</a:t>
            </a:r>
          </a:p>
        </p:txBody>
      </p:sp>
      <p:sp>
        <p:nvSpPr>
          <p:cNvPr id="8" name="TextBox 7">
            <a:extLst>
              <a:ext uri="{FF2B5EF4-FFF2-40B4-BE49-F238E27FC236}">
                <a16:creationId xmlns:a16="http://schemas.microsoft.com/office/drawing/2014/main" id="{CCB22C69-4E43-41BD-AFC5-AB90FF5AFFC0}"/>
              </a:ext>
            </a:extLst>
          </p:cNvPr>
          <p:cNvSpPr txBox="1"/>
          <p:nvPr/>
        </p:nvSpPr>
        <p:spPr>
          <a:xfrm>
            <a:off x="304801" y="1398486"/>
            <a:ext cx="8534400" cy="524759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Gratitude Chain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Thank You Note</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“3 Good Things” Exercise </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Scripture Memory</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4200" b="0" i="0" u="none" strike="noStrike" kern="1200" cap="none" spc="0" normalizeH="0" baseline="0" noProof="0" dirty="0">
                <a:ln>
                  <a:noFill/>
                </a:ln>
                <a:solidFill>
                  <a:prstClr val="black"/>
                </a:solidFill>
                <a:effectLst/>
                <a:uLnTx/>
                <a:uFillTx/>
                <a:latin typeface="Calibri"/>
                <a:ea typeface="+mn-ea"/>
                <a:cs typeface="+mn-cs"/>
              </a:rPr>
              <a:t>Thanksgiving Week </a:t>
            </a:r>
            <a:br>
              <a:rPr kumimoji="0" lang="en-US" sz="4200" b="0" i="0" u="none" strike="noStrike" kern="1200" cap="none" spc="0" normalizeH="0" baseline="0" noProof="0" dirty="0">
                <a:ln>
                  <a:noFill/>
                </a:ln>
                <a:solidFill>
                  <a:prstClr val="black"/>
                </a:solidFill>
                <a:effectLst/>
                <a:uLnTx/>
                <a:uFillTx/>
                <a:latin typeface="Calibri"/>
                <a:ea typeface="+mn-ea"/>
                <a:cs typeface="+mn-cs"/>
              </a:rPr>
            </a:br>
            <a:r>
              <a:rPr kumimoji="0" lang="en-US" sz="4200" b="0" i="0" u="none" strike="noStrike" kern="1200" cap="none" spc="0" normalizeH="0" baseline="0" noProof="0" dirty="0">
                <a:ln>
                  <a:noFill/>
                </a:ln>
                <a:solidFill>
                  <a:prstClr val="black"/>
                </a:solidFill>
                <a:effectLst/>
                <a:uLnTx/>
                <a:uFillTx/>
                <a:latin typeface="Calibri"/>
                <a:ea typeface="+mn-ea"/>
                <a:cs typeface="+mn-cs"/>
              </a:rPr>
              <a:t>Reading Plan</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5500" b="0"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Meditation &amp; Prayer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00B2D182-EEAB-4FE8-B04B-AEF3860660B2}"/>
              </a:ext>
            </a:extLst>
          </p:cNvPr>
          <p:cNvSpPr/>
          <p:nvPr/>
        </p:nvSpPr>
        <p:spPr>
          <a:xfrm>
            <a:off x="4572000" y="1498995"/>
            <a:ext cx="4267199" cy="1299874"/>
          </a:xfrm>
          <a:prstGeom prst="roundRect">
            <a:avLst/>
          </a:prstGeom>
          <a:solidFill>
            <a:srgbClr val="C3AB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rPr>
              <a:t>Bonus: Stones of Remembrance</a:t>
            </a:r>
          </a:p>
        </p:txBody>
      </p:sp>
    </p:spTree>
    <p:extLst>
      <p:ext uri="{BB962C8B-B14F-4D97-AF65-F5344CB8AC3E}">
        <p14:creationId xmlns:p14="http://schemas.microsoft.com/office/powerpoint/2010/main" val="37956469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0C83AF-CB2D-4402-A902-07BFB9759A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95" y="0"/>
            <a:ext cx="9138410" cy="6858000"/>
          </a:xfrm>
          <a:prstGeom prst="rect">
            <a:avLst/>
          </a:prstGeom>
        </p:spPr>
      </p:pic>
      <p:sp>
        <p:nvSpPr>
          <p:cNvPr id="4" name="TextBox 3">
            <a:extLst>
              <a:ext uri="{FF2B5EF4-FFF2-40B4-BE49-F238E27FC236}">
                <a16:creationId xmlns:a16="http://schemas.microsoft.com/office/drawing/2014/main" id="{9C732184-104B-4A4A-B132-95D1315AD1C4}"/>
              </a:ext>
            </a:extLst>
          </p:cNvPr>
          <p:cNvSpPr txBox="1"/>
          <p:nvPr/>
        </p:nvSpPr>
        <p:spPr>
          <a:xfrm>
            <a:off x="240740" y="5681985"/>
            <a:ext cx="5110692" cy="988860"/>
          </a:xfrm>
          <a:prstGeom prst="rect">
            <a:avLst/>
          </a:prstGeom>
          <a:noFill/>
        </p:spPr>
        <p:txBody>
          <a:bodyPr wrap="square" rtlCol="0">
            <a:spAutoFit/>
          </a:bodyPr>
          <a:lstStyle/>
          <a:p>
            <a:pPr>
              <a:lnSpc>
                <a:spcPct val="80000"/>
              </a:lnSpc>
            </a:pPr>
            <a:r>
              <a:rPr lang="en-US" sz="3900" b="1" dirty="0">
                <a:solidFill>
                  <a:schemeClr val="bg1"/>
                </a:solidFill>
              </a:rPr>
              <a:t>CHRISTMAS SERIES</a:t>
            </a:r>
            <a:br>
              <a:rPr lang="en-US" sz="3900" b="1" dirty="0">
                <a:solidFill>
                  <a:schemeClr val="bg1"/>
                </a:solidFill>
              </a:rPr>
            </a:br>
            <a:r>
              <a:rPr lang="en-US" sz="3300" spc="300" dirty="0">
                <a:solidFill>
                  <a:schemeClr val="bg1"/>
                </a:solidFill>
              </a:rPr>
              <a:t>starts next Sunday!</a:t>
            </a:r>
          </a:p>
        </p:txBody>
      </p:sp>
    </p:spTree>
    <p:extLst>
      <p:ext uri="{BB962C8B-B14F-4D97-AF65-F5344CB8AC3E}">
        <p14:creationId xmlns:p14="http://schemas.microsoft.com/office/powerpoint/2010/main" val="309616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000" y="-161370"/>
            <a:ext cx="7135999" cy="5355346"/>
          </a:xfrm>
          <a:prstGeom prst="rect">
            <a:avLst/>
          </a:prstGeom>
        </p:spPr>
      </p:pic>
      <p:sp>
        <p:nvSpPr>
          <p:cNvPr id="2" name="TextBox 1">
            <a:extLst>
              <a:ext uri="{FF2B5EF4-FFF2-40B4-BE49-F238E27FC236}">
                <a16:creationId xmlns:a16="http://schemas.microsoft.com/office/drawing/2014/main" id="{24F51277-08E3-474B-A4B5-7093BF23EFFA}"/>
              </a:ext>
            </a:extLst>
          </p:cNvPr>
          <p:cNvSpPr txBox="1"/>
          <p:nvPr/>
        </p:nvSpPr>
        <p:spPr>
          <a:xfrm>
            <a:off x="0" y="5193976"/>
            <a:ext cx="9144000" cy="15542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500" b="1" i="0" u="none" strike="noStrike" kern="1200" cap="none" spc="0" normalizeH="0" baseline="0" noProof="0" dirty="0" err="1">
                <a:ln>
                  <a:noFill/>
                </a:ln>
                <a:solidFill>
                  <a:prstClr val="black"/>
                </a:solidFill>
                <a:effectLst/>
                <a:uLnTx/>
                <a:uFillTx/>
                <a:latin typeface="Dancing Script OT" panose="02000000000000000000" pitchFamily="50" charset="0"/>
                <a:ea typeface="+mn-ea"/>
                <a:cs typeface="+mn-cs"/>
              </a:rPr>
              <a:t>Q&amp;R&amp;Testimonies</a:t>
            </a:r>
            <a:endParaRPr kumimoji="0" lang="en-US" sz="9500" b="1" i="0" u="none" strike="noStrike" kern="1200" cap="none" spc="0" normalizeH="0" baseline="0" noProof="0" dirty="0">
              <a:ln>
                <a:noFill/>
              </a:ln>
              <a:solidFill>
                <a:prstClr val="black"/>
              </a:solidFill>
              <a:effectLst/>
              <a:uLnTx/>
              <a:uFillTx/>
              <a:latin typeface="Dancing Script OT" panose="02000000000000000000" pitchFamily="50" charset="0"/>
              <a:ea typeface="+mn-ea"/>
              <a:cs typeface="+mn-cs"/>
            </a:endParaRPr>
          </a:p>
        </p:txBody>
      </p:sp>
    </p:spTree>
    <p:extLst>
      <p:ext uri="{BB962C8B-B14F-4D97-AF65-F5344CB8AC3E}">
        <p14:creationId xmlns:p14="http://schemas.microsoft.com/office/powerpoint/2010/main" val="39409311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950317"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COME THOU FOUNT</a:t>
            </a:r>
          </a:p>
        </p:txBody>
      </p:sp>
    </p:spTree>
    <p:extLst>
      <p:ext uri="{BB962C8B-B14F-4D97-AF65-F5344CB8AC3E}">
        <p14:creationId xmlns:p14="http://schemas.microsoft.com/office/powerpoint/2010/main" val="297386978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5509200"/>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Come thou fount of every blessing</a:t>
            </a:r>
          </a:p>
          <a:p>
            <a:pPr algn="ctr"/>
            <a:r>
              <a:rPr lang="en-US" sz="4400" dirty="0">
                <a:latin typeface="Calibri" panose="020F0502020204030204" pitchFamily="34" charset="0"/>
                <a:cs typeface="Calibri" panose="020F0502020204030204" pitchFamily="34" charset="0"/>
              </a:rPr>
              <a:t>Tune my heart to sing thy grace</a:t>
            </a:r>
          </a:p>
          <a:p>
            <a:pPr algn="ctr"/>
            <a:r>
              <a:rPr lang="en-US" sz="4400" dirty="0">
                <a:latin typeface="Calibri" panose="020F0502020204030204" pitchFamily="34" charset="0"/>
                <a:cs typeface="Calibri" panose="020F0502020204030204" pitchFamily="34" charset="0"/>
              </a:rPr>
              <a:t>Streams of mercy, never ceasing</a:t>
            </a:r>
          </a:p>
          <a:p>
            <a:pPr algn="ctr"/>
            <a:r>
              <a:rPr lang="en-US" sz="4400" dirty="0">
                <a:latin typeface="Calibri" panose="020F0502020204030204" pitchFamily="34" charset="0"/>
                <a:cs typeface="Calibri" panose="020F0502020204030204" pitchFamily="34" charset="0"/>
              </a:rPr>
              <a:t>call for songs of loudest praise</a:t>
            </a:r>
          </a:p>
          <a:p>
            <a:pPr algn="ctr"/>
            <a:r>
              <a:rPr lang="en-US" sz="4400" dirty="0">
                <a:latin typeface="Calibri" panose="020F0502020204030204" pitchFamily="34" charset="0"/>
                <a:cs typeface="Calibri" panose="020F0502020204030204" pitchFamily="34" charset="0"/>
              </a:rPr>
              <a:t>Teach me some melodious sonnet</a:t>
            </a:r>
          </a:p>
          <a:p>
            <a:pPr algn="ctr"/>
            <a:r>
              <a:rPr lang="en-US" sz="4400" dirty="0">
                <a:latin typeface="Calibri" panose="020F0502020204030204" pitchFamily="34" charset="0"/>
                <a:cs typeface="Calibri" panose="020F0502020204030204" pitchFamily="34" charset="0"/>
              </a:rPr>
              <a:t>sung by flaming tongues above</a:t>
            </a:r>
          </a:p>
          <a:p>
            <a:pPr algn="ctr"/>
            <a:r>
              <a:rPr lang="en-US" sz="4400" dirty="0">
                <a:latin typeface="Calibri" panose="020F0502020204030204" pitchFamily="34" charset="0"/>
                <a:cs typeface="Calibri" panose="020F0502020204030204" pitchFamily="34" charset="0"/>
              </a:rPr>
              <a:t>Praise the mount, I’m fixed upon it</a:t>
            </a:r>
          </a:p>
          <a:p>
            <a:pPr algn="ctr"/>
            <a:r>
              <a:rPr lang="en-US" sz="4400" dirty="0">
                <a:latin typeface="Calibri" panose="020F0502020204030204" pitchFamily="34" charset="0"/>
                <a:cs typeface="Calibri" panose="020F0502020204030204" pitchFamily="34" charset="0"/>
              </a:rPr>
              <a:t>Mount of Thy redeeming love</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626531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COME THOU FOUNT</a:t>
            </a:r>
          </a:p>
        </p:txBody>
      </p:sp>
    </p:spTree>
    <p:extLst>
      <p:ext uri="{BB962C8B-B14F-4D97-AF65-F5344CB8AC3E}">
        <p14:creationId xmlns:p14="http://schemas.microsoft.com/office/powerpoint/2010/main" val="7161985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5509200"/>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Here I raise my Ebenezer</a:t>
            </a:r>
          </a:p>
          <a:p>
            <a:pPr algn="ctr"/>
            <a:r>
              <a:rPr lang="en-US" sz="4400" dirty="0">
                <a:latin typeface="Calibri" panose="020F0502020204030204" pitchFamily="34" charset="0"/>
                <a:cs typeface="Calibri" panose="020F0502020204030204" pitchFamily="34" charset="0"/>
              </a:rPr>
              <a:t>Hither by Thy help I’m come</a:t>
            </a:r>
          </a:p>
          <a:p>
            <a:pPr algn="ctr"/>
            <a:r>
              <a:rPr lang="en-US" sz="4400" dirty="0">
                <a:latin typeface="Calibri" panose="020F0502020204030204" pitchFamily="34" charset="0"/>
                <a:cs typeface="Calibri" panose="020F0502020204030204" pitchFamily="34" charset="0"/>
              </a:rPr>
              <a:t>And I hope by Thy good pleasure</a:t>
            </a:r>
          </a:p>
          <a:p>
            <a:pPr algn="ctr"/>
            <a:r>
              <a:rPr lang="en-US" sz="4400" dirty="0">
                <a:latin typeface="Calibri" panose="020F0502020204030204" pitchFamily="34" charset="0"/>
                <a:cs typeface="Calibri" panose="020F0502020204030204" pitchFamily="34" charset="0"/>
              </a:rPr>
              <a:t>safely to arrive at home</a:t>
            </a:r>
          </a:p>
          <a:p>
            <a:pPr algn="ctr"/>
            <a:r>
              <a:rPr lang="en-US" sz="4400" dirty="0">
                <a:latin typeface="Calibri" panose="020F0502020204030204" pitchFamily="34" charset="0"/>
                <a:cs typeface="Calibri" panose="020F0502020204030204" pitchFamily="34" charset="0"/>
              </a:rPr>
              <a:t>Jesus sought me when a stranger</a:t>
            </a:r>
          </a:p>
          <a:p>
            <a:pPr algn="ctr"/>
            <a:r>
              <a:rPr lang="en-US" sz="4400" dirty="0">
                <a:latin typeface="Calibri" panose="020F0502020204030204" pitchFamily="34" charset="0"/>
                <a:cs typeface="Calibri" panose="020F0502020204030204" pitchFamily="34" charset="0"/>
              </a:rPr>
              <a:t>wandering from the fold of God</a:t>
            </a:r>
          </a:p>
          <a:p>
            <a:pPr algn="ctr"/>
            <a:r>
              <a:rPr lang="en-US" sz="4400" dirty="0">
                <a:latin typeface="Calibri" panose="020F0502020204030204" pitchFamily="34" charset="0"/>
                <a:cs typeface="Calibri" panose="020F0502020204030204" pitchFamily="34" charset="0"/>
              </a:rPr>
              <a:t>He, to rescue me from danger</a:t>
            </a:r>
          </a:p>
          <a:p>
            <a:pPr algn="ctr"/>
            <a:r>
              <a:rPr lang="en-US" sz="4400" dirty="0">
                <a:latin typeface="Calibri" panose="020F0502020204030204" pitchFamily="34" charset="0"/>
                <a:cs typeface="Calibri" panose="020F0502020204030204" pitchFamily="34" charset="0"/>
              </a:rPr>
              <a:t>interposed His precious love</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626531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COME THOU FOUNT</a:t>
            </a:r>
          </a:p>
        </p:txBody>
      </p:sp>
    </p:spTree>
    <p:extLst>
      <p:ext uri="{BB962C8B-B14F-4D97-AF65-F5344CB8AC3E}">
        <p14:creationId xmlns:p14="http://schemas.microsoft.com/office/powerpoint/2010/main" val="381476622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5509200"/>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O to grace how great a debtor</a:t>
            </a:r>
          </a:p>
          <a:p>
            <a:pPr algn="ctr"/>
            <a:r>
              <a:rPr lang="en-US" sz="4400" dirty="0">
                <a:latin typeface="Calibri" panose="020F0502020204030204" pitchFamily="34" charset="0"/>
                <a:cs typeface="Calibri" panose="020F0502020204030204" pitchFamily="34" charset="0"/>
              </a:rPr>
              <a:t>daily I’m constrained to be</a:t>
            </a:r>
          </a:p>
          <a:p>
            <a:pPr algn="ctr"/>
            <a:r>
              <a:rPr lang="en-US" sz="4400" dirty="0">
                <a:latin typeface="Calibri" panose="020F0502020204030204" pitchFamily="34" charset="0"/>
                <a:cs typeface="Calibri" panose="020F0502020204030204" pitchFamily="34" charset="0"/>
              </a:rPr>
              <a:t>Let Thy goodness like a fetter</a:t>
            </a:r>
          </a:p>
          <a:p>
            <a:pPr algn="ctr"/>
            <a:r>
              <a:rPr lang="en-US" sz="4400" dirty="0">
                <a:latin typeface="Calibri" panose="020F0502020204030204" pitchFamily="34" charset="0"/>
                <a:cs typeface="Calibri" panose="020F0502020204030204" pitchFamily="34" charset="0"/>
              </a:rPr>
              <a:t>bind my wandering heart to Thee</a:t>
            </a:r>
          </a:p>
          <a:p>
            <a:pPr algn="ctr"/>
            <a:r>
              <a:rPr lang="en-US" sz="4400" dirty="0">
                <a:latin typeface="Calibri" panose="020F0502020204030204" pitchFamily="34" charset="0"/>
                <a:cs typeface="Calibri" panose="020F0502020204030204" pitchFamily="34" charset="0"/>
              </a:rPr>
              <a:t>Prone to wander, Lord I feel it</a:t>
            </a:r>
          </a:p>
          <a:p>
            <a:pPr algn="ctr"/>
            <a:r>
              <a:rPr lang="en-US" sz="4400" dirty="0">
                <a:latin typeface="Calibri" panose="020F0502020204030204" pitchFamily="34" charset="0"/>
                <a:cs typeface="Calibri" panose="020F0502020204030204" pitchFamily="34" charset="0"/>
              </a:rPr>
              <a:t>Prone to leave the God I love</a:t>
            </a:r>
          </a:p>
          <a:p>
            <a:pPr algn="ctr"/>
            <a:r>
              <a:rPr lang="en-US" sz="4400" dirty="0">
                <a:latin typeface="Calibri" panose="020F0502020204030204" pitchFamily="34" charset="0"/>
                <a:cs typeface="Calibri" panose="020F0502020204030204" pitchFamily="34" charset="0"/>
              </a:rPr>
              <a:t>Here’s my heart, O take and seal it</a:t>
            </a:r>
          </a:p>
          <a:p>
            <a:pPr algn="ctr"/>
            <a:r>
              <a:rPr lang="en-US" sz="4400" dirty="0">
                <a:latin typeface="Calibri" panose="020F0502020204030204" pitchFamily="34" charset="0"/>
                <a:cs typeface="Calibri" panose="020F0502020204030204" pitchFamily="34" charset="0"/>
              </a:rPr>
              <a:t>Seal it for Thy courts above</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626531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COME THOU FOUNT</a:t>
            </a:r>
          </a:p>
        </p:txBody>
      </p:sp>
    </p:spTree>
    <p:extLst>
      <p:ext uri="{BB962C8B-B14F-4D97-AF65-F5344CB8AC3E}">
        <p14:creationId xmlns:p14="http://schemas.microsoft.com/office/powerpoint/2010/main" val="101253811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 rain, flying, bird&#10;&#10;Description automatically generated">
            <a:extLst>
              <a:ext uri="{FF2B5EF4-FFF2-40B4-BE49-F238E27FC236}">
                <a16:creationId xmlns:a16="http://schemas.microsoft.com/office/drawing/2014/main" id="{3ACFD3A9-D83B-42CB-9B4E-787E6330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000" y="-161370"/>
            <a:ext cx="7135999" cy="5355346"/>
          </a:xfrm>
          <a:prstGeom prst="rect">
            <a:avLst/>
          </a:prstGeom>
        </p:spPr>
      </p:pic>
      <p:sp>
        <p:nvSpPr>
          <p:cNvPr id="2" name="TextBox 1">
            <a:extLst>
              <a:ext uri="{FF2B5EF4-FFF2-40B4-BE49-F238E27FC236}">
                <a16:creationId xmlns:a16="http://schemas.microsoft.com/office/drawing/2014/main" id="{24F51277-08E3-474B-A4B5-7093BF23EFFA}"/>
              </a:ext>
            </a:extLst>
          </p:cNvPr>
          <p:cNvSpPr txBox="1"/>
          <p:nvPr/>
        </p:nvSpPr>
        <p:spPr>
          <a:xfrm>
            <a:off x="0" y="5193976"/>
            <a:ext cx="9144000" cy="1554272"/>
          </a:xfrm>
          <a:prstGeom prst="rect">
            <a:avLst/>
          </a:prstGeom>
          <a:noFill/>
        </p:spPr>
        <p:txBody>
          <a:bodyPr wrap="square" rtlCol="0">
            <a:spAutoFit/>
          </a:bodyPr>
          <a:lstStyle/>
          <a:p>
            <a:pPr algn="ctr"/>
            <a:r>
              <a:rPr lang="en-US" sz="9500" b="1" dirty="0">
                <a:latin typeface="Dancing Script OT" panose="02000000000000000000" pitchFamily="50" charset="0"/>
              </a:rPr>
              <a:t>The Lord’s Supper</a:t>
            </a:r>
          </a:p>
        </p:txBody>
      </p:sp>
    </p:spTree>
    <p:extLst>
      <p:ext uri="{BB962C8B-B14F-4D97-AF65-F5344CB8AC3E}">
        <p14:creationId xmlns:p14="http://schemas.microsoft.com/office/powerpoint/2010/main" val="2427427116"/>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SO WILL I</a:t>
            </a:r>
          </a:p>
        </p:txBody>
      </p:sp>
    </p:spTree>
    <p:extLst>
      <p:ext uri="{BB962C8B-B14F-4D97-AF65-F5344CB8AC3E}">
        <p14:creationId xmlns:p14="http://schemas.microsoft.com/office/powerpoint/2010/main" val="230537498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4832092"/>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God of creation</a:t>
            </a:r>
          </a:p>
          <a:p>
            <a:pPr algn="ctr"/>
            <a:r>
              <a:rPr lang="en-US" sz="4400" dirty="0">
                <a:latin typeface="Calibri" panose="020F0502020204030204" pitchFamily="34" charset="0"/>
                <a:cs typeface="Calibri" panose="020F0502020204030204" pitchFamily="34" charset="0"/>
              </a:rPr>
              <a:t>There at the start</a:t>
            </a:r>
          </a:p>
          <a:p>
            <a:pPr algn="ctr"/>
            <a:r>
              <a:rPr lang="en-US" sz="4400" dirty="0">
                <a:latin typeface="Calibri" panose="020F0502020204030204" pitchFamily="34" charset="0"/>
                <a:cs typeface="Calibri" panose="020F0502020204030204" pitchFamily="34" charset="0"/>
              </a:rPr>
              <a:t>Before the beginning of time</a:t>
            </a:r>
          </a:p>
          <a:p>
            <a:pPr algn="ctr"/>
            <a:r>
              <a:rPr lang="en-US" sz="4400" dirty="0">
                <a:latin typeface="Calibri" panose="020F0502020204030204" pitchFamily="34" charset="0"/>
                <a:cs typeface="Calibri" panose="020F0502020204030204" pitchFamily="34" charset="0"/>
              </a:rPr>
              <a:t>With no point of reference</a:t>
            </a:r>
          </a:p>
          <a:p>
            <a:pPr algn="ctr"/>
            <a:r>
              <a:rPr lang="en-US" sz="4400" dirty="0">
                <a:latin typeface="Calibri" panose="020F0502020204030204" pitchFamily="34" charset="0"/>
                <a:cs typeface="Calibri" panose="020F0502020204030204" pitchFamily="34" charset="0"/>
              </a:rPr>
              <a:t>You spoke to the dark</a:t>
            </a:r>
          </a:p>
          <a:p>
            <a:pPr algn="ctr"/>
            <a:r>
              <a:rPr lang="en-US" sz="4400" dirty="0">
                <a:latin typeface="Calibri" panose="020F0502020204030204" pitchFamily="34" charset="0"/>
                <a:cs typeface="Calibri" panose="020F0502020204030204" pitchFamily="34" charset="0"/>
              </a:rPr>
              <a:t>And fleshed out the wonder of light</a:t>
            </a:r>
            <a:br>
              <a:rPr lang="en-US" sz="4400" dirty="0">
                <a:latin typeface="Calibri" panose="020F0502020204030204" pitchFamily="34" charset="0"/>
                <a:cs typeface="Calibri" panose="020F0502020204030204" pitchFamily="34" charset="0"/>
              </a:rPr>
            </a:br>
            <a:endParaRPr lang="en-US" sz="4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SO WILL I</a:t>
            </a:r>
          </a:p>
        </p:txBody>
      </p:sp>
    </p:spTree>
    <p:extLst>
      <p:ext uri="{BB962C8B-B14F-4D97-AF65-F5344CB8AC3E}">
        <p14:creationId xmlns:p14="http://schemas.microsoft.com/office/powerpoint/2010/main" val="120278202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4154984"/>
          </a:xfrm>
          <a:prstGeom prst="rect">
            <a:avLst/>
          </a:prstGeom>
          <a:noFill/>
        </p:spPr>
        <p:txBody>
          <a:bodyPr wrap="square" rtlCol="0">
            <a:spAutoFit/>
          </a:bodyPr>
          <a:lstStyle/>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And as You speak</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A hundred billion galaxies are born</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In the vapor of Your breath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the planets form</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If the stars were made to worship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so will I</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SO WILL I</a:t>
            </a:r>
          </a:p>
        </p:txBody>
      </p:sp>
    </p:spTree>
    <p:extLst>
      <p:ext uri="{BB962C8B-B14F-4D97-AF65-F5344CB8AC3E}">
        <p14:creationId xmlns:p14="http://schemas.microsoft.com/office/powerpoint/2010/main" val="97253200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3477875"/>
          </a:xfrm>
          <a:prstGeom prst="rect">
            <a:avLst/>
          </a:prstGeom>
          <a:noFill/>
        </p:spPr>
        <p:txBody>
          <a:bodyPr wrap="square" rtlCol="0">
            <a:spAutoFit/>
          </a:bodyPr>
          <a:lstStyle/>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 can see Your heart in everything You’ve made</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Every burning star</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a signal fire of grace</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If creation sings Your praises so will I</a:t>
            </a:r>
            <a:endParaRPr lang="en-US" sz="4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SO WILL I</a:t>
            </a:r>
          </a:p>
        </p:txBody>
      </p:sp>
    </p:spTree>
    <p:extLst>
      <p:ext uri="{BB962C8B-B14F-4D97-AF65-F5344CB8AC3E}">
        <p14:creationId xmlns:p14="http://schemas.microsoft.com/office/powerpoint/2010/main" val="14981479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0D388341-9587-457F-B5D9-A64889AC23D3}"/>
              </a:ext>
            </a:extLst>
          </p:cNvPr>
          <p:cNvSpPr/>
          <p:nvPr/>
        </p:nvSpPr>
        <p:spPr>
          <a:xfrm rot="10800000" flipH="1">
            <a:off x="0" y="926349"/>
            <a:ext cx="9765102" cy="337836"/>
          </a:xfrm>
          <a:prstGeom prst="triangle">
            <a:avLst>
              <a:gd name="adj" fmla="val 0"/>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033BE2E-325A-4A66-B2ED-9D6F5BFDE651}"/>
              </a:ext>
            </a:extLst>
          </p:cNvPr>
          <p:cNvSpPr/>
          <p:nvPr/>
        </p:nvSpPr>
        <p:spPr>
          <a:xfrm>
            <a:off x="1" y="-60385"/>
            <a:ext cx="9144000" cy="992038"/>
          </a:xfrm>
          <a:prstGeom prst="rect">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EAD048-720E-47CE-9A43-658E55AE02A5}"/>
              </a:ext>
            </a:extLst>
          </p:cNvPr>
          <p:cNvSpPr>
            <a:spLocks noGrp="1"/>
          </p:cNvSpPr>
          <p:nvPr>
            <p:ph type="title"/>
          </p:nvPr>
        </p:nvSpPr>
        <p:spPr>
          <a:xfrm>
            <a:off x="282009" y="142860"/>
            <a:ext cx="8776535" cy="926816"/>
          </a:xfrm>
        </p:spPr>
        <p:txBody>
          <a:bodyPr>
            <a:noAutofit/>
          </a:bodyPr>
          <a:lstStyle/>
          <a:p>
            <a:r>
              <a:rPr lang="en-US" sz="5500" dirty="0">
                <a:solidFill>
                  <a:schemeClr val="bg1"/>
                </a:solidFill>
              </a:rPr>
              <a:t>TALLGRASS.CHURCH</a:t>
            </a:r>
          </a:p>
        </p:txBody>
      </p:sp>
      <p:sp>
        <p:nvSpPr>
          <p:cNvPr id="10" name="Rectangle 9">
            <a:extLst>
              <a:ext uri="{FF2B5EF4-FFF2-40B4-BE49-F238E27FC236}">
                <a16:creationId xmlns:a16="http://schemas.microsoft.com/office/drawing/2014/main" id="{55F0AFF5-AAE5-4F97-88C1-B6A17C8CA66B}"/>
              </a:ext>
            </a:extLst>
          </p:cNvPr>
          <p:cNvSpPr/>
          <p:nvPr/>
        </p:nvSpPr>
        <p:spPr>
          <a:xfrm>
            <a:off x="7710988" y="4697916"/>
            <a:ext cx="2797791" cy="2361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2125B07-6987-499D-860D-AAD4AE927306}"/>
              </a:ext>
            </a:extLst>
          </p:cNvPr>
          <p:cNvPicPr>
            <a:picLocks noChangeAspect="1"/>
          </p:cNvPicPr>
          <p:nvPr/>
        </p:nvPicPr>
        <p:blipFill>
          <a:blip r:embed="rId2"/>
          <a:stretch>
            <a:fillRect/>
          </a:stretch>
        </p:blipFill>
        <p:spPr>
          <a:xfrm>
            <a:off x="3692529" y="1233846"/>
            <a:ext cx="5352367" cy="5585079"/>
          </a:xfrm>
          <a:prstGeom prst="rect">
            <a:avLst/>
          </a:prstGeom>
        </p:spPr>
      </p:pic>
      <p:sp>
        <p:nvSpPr>
          <p:cNvPr id="3" name="TextBox 2">
            <a:extLst>
              <a:ext uri="{FF2B5EF4-FFF2-40B4-BE49-F238E27FC236}">
                <a16:creationId xmlns:a16="http://schemas.microsoft.com/office/drawing/2014/main" id="{477D8099-3BDE-44DC-9F2C-2A11958C8D19}"/>
              </a:ext>
            </a:extLst>
          </p:cNvPr>
          <p:cNvSpPr txBox="1"/>
          <p:nvPr/>
        </p:nvSpPr>
        <p:spPr>
          <a:xfrm>
            <a:off x="241066" y="1449342"/>
            <a:ext cx="3424167" cy="5293757"/>
          </a:xfrm>
          <a:prstGeom prst="rect">
            <a:avLst/>
          </a:prstGeom>
          <a:noFill/>
        </p:spPr>
        <p:txBody>
          <a:bodyPr wrap="square" rtlCol="0">
            <a:spAutoFit/>
          </a:bodyPr>
          <a:lstStyle/>
          <a:p>
            <a:pPr marL="285750" indent="-285750">
              <a:buFont typeface="Arial" panose="020B0604020202020204" pitchFamily="34" charset="0"/>
              <a:buChar char="•"/>
            </a:pPr>
            <a:r>
              <a:rPr lang="en-US" sz="3000" dirty="0"/>
              <a:t>HD Videos </a:t>
            </a:r>
            <a:br>
              <a:rPr lang="en-US" sz="3000" dirty="0"/>
            </a:br>
            <a:r>
              <a:rPr lang="en-US" sz="2400" dirty="0">
                <a:solidFill>
                  <a:srgbClr val="2E5797"/>
                </a:solidFill>
              </a:rPr>
              <a:t>(much higher quality than Facebook Live!)</a:t>
            </a:r>
          </a:p>
          <a:p>
            <a:pPr marL="285750" indent="-285750">
              <a:buFont typeface="Arial" panose="020B0604020202020204" pitchFamily="34" charset="0"/>
              <a:buChar char="•"/>
            </a:pPr>
            <a:r>
              <a:rPr lang="en-US" sz="3000" dirty="0"/>
              <a:t>Audio</a:t>
            </a:r>
          </a:p>
          <a:p>
            <a:pPr marL="285750" indent="-285750">
              <a:buFont typeface="Arial" panose="020B0604020202020204" pitchFamily="34" charset="0"/>
              <a:buChar char="•"/>
            </a:pPr>
            <a:r>
              <a:rPr lang="en-US" sz="3000" dirty="0"/>
              <a:t>PowerPoints</a:t>
            </a:r>
          </a:p>
          <a:p>
            <a:pPr marL="285750" indent="-285750">
              <a:buFont typeface="Arial" panose="020B0604020202020204" pitchFamily="34" charset="0"/>
              <a:buChar char="•"/>
            </a:pPr>
            <a:r>
              <a:rPr lang="en-US" sz="3000" dirty="0"/>
              <a:t>Teaching Notes</a:t>
            </a:r>
          </a:p>
          <a:p>
            <a:pPr marL="285750" indent="-285750">
              <a:buFont typeface="Arial" panose="020B0604020202020204" pitchFamily="34" charset="0"/>
              <a:buChar char="•"/>
            </a:pPr>
            <a:r>
              <a:rPr lang="en-US" sz="3000" dirty="0"/>
              <a:t>Podcasts</a:t>
            </a:r>
            <a:endParaRPr lang="en-US" sz="2100" dirty="0"/>
          </a:p>
          <a:p>
            <a:pPr marL="285750" indent="-285750">
              <a:buFont typeface="Arial" panose="020B0604020202020204" pitchFamily="34" charset="0"/>
              <a:buChar char="•"/>
            </a:pPr>
            <a:r>
              <a:rPr lang="en-US" sz="3000" dirty="0"/>
              <a:t>Events</a:t>
            </a:r>
          </a:p>
          <a:p>
            <a:pPr marL="285750" indent="-285750">
              <a:buFont typeface="Arial" panose="020B0604020202020204" pitchFamily="34" charset="0"/>
              <a:buChar char="•"/>
            </a:pPr>
            <a:r>
              <a:rPr lang="en-US" sz="3000" dirty="0"/>
              <a:t>News</a:t>
            </a:r>
          </a:p>
          <a:p>
            <a:pPr marL="285750" indent="-285750">
              <a:buFont typeface="Arial" panose="020B0604020202020204" pitchFamily="34" charset="0"/>
              <a:buChar char="•"/>
            </a:pPr>
            <a:r>
              <a:rPr lang="en-US" sz="3000" dirty="0"/>
              <a:t>Online Giving</a:t>
            </a:r>
            <a:br>
              <a:rPr lang="en-US" sz="3000" dirty="0"/>
            </a:br>
            <a:endParaRPr lang="en-US" sz="2000" dirty="0"/>
          </a:p>
          <a:p>
            <a:r>
              <a:rPr lang="en-US" sz="3000" b="1" i="1" dirty="0">
                <a:solidFill>
                  <a:srgbClr val="2E5797"/>
                </a:solidFill>
              </a:rPr>
              <a:t>MOBILE FRIENDLY!</a:t>
            </a:r>
          </a:p>
        </p:txBody>
      </p:sp>
    </p:spTree>
    <p:extLst>
      <p:ext uri="{BB962C8B-B14F-4D97-AF65-F5344CB8AC3E}">
        <p14:creationId xmlns:p14="http://schemas.microsoft.com/office/powerpoint/2010/main" val="84721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4154984"/>
          </a:xfrm>
          <a:prstGeom prst="rect">
            <a:avLst/>
          </a:prstGeom>
          <a:noFill/>
        </p:spPr>
        <p:txBody>
          <a:bodyPr wrap="square" rtlCol="0">
            <a:spAutoFit/>
          </a:bodyPr>
          <a:lstStyle/>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God of Your promise</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You don’t speak in vain</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No syllable empty or void</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For once You have spoken</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All nature and science</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Follow the sound of Your voice</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SO WILL I</a:t>
            </a:r>
          </a:p>
        </p:txBody>
      </p:sp>
    </p:spTree>
    <p:extLst>
      <p:ext uri="{BB962C8B-B14F-4D97-AF65-F5344CB8AC3E}">
        <p14:creationId xmlns:p14="http://schemas.microsoft.com/office/powerpoint/2010/main" val="210771561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3477875"/>
          </a:xfrm>
          <a:prstGeom prst="rect">
            <a:avLst/>
          </a:prstGeom>
          <a:noFill/>
        </p:spPr>
        <p:txBody>
          <a:bodyPr wrap="square" rtlCol="0">
            <a:spAutoFit/>
          </a:bodyPr>
          <a:lstStyle/>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And as You speak</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A hundred billion creatures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catch Your breath</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Evolving in pursuit of what You said</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If it all reveals Your nature so will I</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SO WILL I</a:t>
            </a:r>
          </a:p>
        </p:txBody>
      </p:sp>
    </p:spTree>
    <p:extLst>
      <p:ext uri="{BB962C8B-B14F-4D97-AF65-F5344CB8AC3E}">
        <p14:creationId xmlns:p14="http://schemas.microsoft.com/office/powerpoint/2010/main" val="52909105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3477875"/>
          </a:xfrm>
          <a:prstGeom prst="rect">
            <a:avLst/>
          </a:prstGeom>
          <a:noFill/>
        </p:spPr>
        <p:txBody>
          <a:bodyPr wrap="square" rtlCol="0">
            <a:spAutoFit/>
          </a:bodyPr>
          <a:lstStyle/>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 can see Your heart in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everything You say</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Every painted sky</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a canvas of Your grace</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If creation still obeys You so will I</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SO WILL I</a:t>
            </a:r>
          </a:p>
        </p:txBody>
      </p:sp>
    </p:spTree>
    <p:extLst>
      <p:ext uri="{BB962C8B-B14F-4D97-AF65-F5344CB8AC3E}">
        <p14:creationId xmlns:p14="http://schemas.microsoft.com/office/powerpoint/2010/main" val="1120356807"/>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5509200"/>
          </a:xfrm>
          <a:prstGeom prst="rect">
            <a:avLst/>
          </a:prstGeom>
          <a:noFill/>
        </p:spPr>
        <p:txBody>
          <a:bodyPr wrap="square" rtlCol="0">
            <a:spAutoFit/>
          </a:bodyPr>
          <a:lstStyle/>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If the stars were made to worship</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so will I</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If the mountains bow in reverence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so will I</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If the oceans roar Your greatness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so will I</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For if everything exists to lift You high so will I</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SO WILL I</a:t>
            </a:r>
          </a:p>
        </p:txBody>
      </p:sp>
    </p:spTree>
    <p:extLst>
      <p:ext uri="{BB962C8B-B14F-4D97-AF65-F5344CB8AC3E}">
        <p14:creationId xmlns:p14="http://schemas.microsoft.com/office/powerpoint/2010/main" val="2526478338"/>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5509200"/>
          </a:xfrm>
          <a:prstGeom prst="rect">
            <a:avLst/>
          </a:prstGeom>
          <a:noFill/>
        </p:spPr>
        <p:txBody>
          <a:bodyPr wrap="square" rtlCol="0">
            <a:spAutoFit/>
          </a:bodyPr>
          <a:lstStyle/>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If the wind goes where You send it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so will I</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If the rocks cry out in silence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so will I</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If the sum of all our praises</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still falls shy</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Then we’ll sing again</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a hundred billion times</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SO WILL I</a:t>
            </a:r>
          </a:p>
        </p:txBody>
      </p:sp>
    </p:spTree>
    <p:extLst>
      <p:ext uri="{BB962C8B-B14F-4D97-AF65-F5344CB8AC3E}">
        <p14:creationId xmlns:p14="http://schemas.microsoft.com/office/powerpoint/2010/main" val="140988781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4154984"/>
          </a:xfrm>
          <a:prstGeom prst="rect">
            <a:avLst/>
          </a:prstGeom>
          <a:noFill/>
        </p:spPr>
        <p:txBody>
          <a:bodyPr wrap="square" rtlCol="0">
            <a:spAutoFit/>
          </a:bodyPr>
          <a:lstStyle/>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God of salvation</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You chased down my heart</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Through all of my failure and pride</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On a hill You created</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The light of the world</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Abandoned in darkness to die</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SO WILL I</a:t>
            </a:r>
          </a:p>
        </p:txBody>
      </p:sp>
    </p:spTree>
    <p:extLst>
      <p:ext uri="{BB962C8B-B14F-4D97-AF65-F5344CB8AC3E}">
        <p14:creationId xmlns:p14="http://schemas.microsoft.com/office/powerpoint/2010/main" val="381474187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4154984"/>
          </a:xfrm>
          <a:prstGeom prst="rect">
            <a:avLst/>
          </a:prstGeom>
          <a:noFill/>
        </p:spPr>
        <p:txBody>
          <a:bodyPr wrap="square" rtlCol="0">
            <a:spAutoFit/>
          </a:bodyPr>
          <a:lstStyle/>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And as You speak</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A hundred billion failures disappear</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Where You lost Your life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so I could find it here</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If You left the grave behind You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so will I</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SO WILL I</a:t>
            </a:r>
          </a:p>
        </p:txBody>
      </p:sp>
    </p:spTree>
    <p:extLst>
      <p:ext uri="{BB962C8B-B14F-4D97-AF65-F5344CB8AC3E}">
        <p14:creationId xmlns:p14="http://schemas.microsoft.com/office/powerpoint/2010/main" val="195725098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3477875"/>
          </a:xfrm>
          <a:prstGeom prst="rect">
            <a:avLst/>
          </a:prstGeom>
          <a:noFill/>
        </p:spPr>
        <p:txBody>
          <a:bodyPr wrap="square" rtlCol="0">
            <a:spAutoFit/>
          </a:bodyPr>
          <a:lstStyle/>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 can see Your heart in everything You’ve done</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Every part designed in a work of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art called love</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If You gladly chose surrender so will I</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SO WILL I</a:t>
            </a:r>
          </a:p>
        </p:txBody>
      </p:sp>
    </p:spTree>
    <p:extLst>
      <p:ext uri="{BB962C8B-B14F-4D97-AF65-F5344CB8AC3E}">
        <p14:creationId xmlns:p14="http://schemas.microsoft.com/office/powerpoint/2010/main" val="353299937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4154984"/>
          </a:xfrm>
          <a:prstGeom prst="rect">
            <a:avLst/>
          </a:prstGeom>
          <a:noFill/>
        </p:spPr>
        <p:txBody>
          <a:bodyPr wrap="square" rtlCol="0">
            <a:spAutoFit/>
          </a:bodyPr>
          <a:lstStyle/>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 can see Your heart</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Eight billion different ways</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Every precious one</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A child You died to save</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If You gave Your life to love them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so will I</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SO WILL I</a:t>
            </a:r>
          </a:p>
        </p:txBody>
      </p:sp>
    </p:spTree>
    <p:extLst>
      <p:ext uri="{BB962C8B-B14F-4D97-AF65-F5344CB8AC3E}">
        <p14:creationId xmlns:p14="http://schemas.microsoft.com/office/powerpoint/2010/main" val="3751477081"/>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4154984"/>
          </a:xfrm>
          <a:prstGeom prst="rect">
            <a:avLst/>
          </a:prstGeom>
          <a:noFill/>
        </p:spPr>
        <p:txBody>
          <a:bodyPr wrap="square" rtlCol="0">
            <a:spAutoFit/>
          </a:bodyPr>
          <a:lstStyle/>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Like You would again a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hundred billion times</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But what measure could amount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to Your desire</a:t>
            </a:r>
          </a:p>
          <a:p>
            <a:pPr lvl="0" algn="ctr">
              <a:defRPr/>
            </a:pPr>
            <a:r>
              <a:rPr lang="en-US" sz="4400" dirty="0">
                <a:solidFill>
                  <a:prstClr val="black"/>
                </a:solidFill>
                <a:latin typeface="Calibri" panose="020F0502020204030204" pitchFamily="34" charset="0"/>
                <a:ea typeface="Cooper Hewitt" pitchFamily="50" charset="0"/>
                <a:cs typeface="Calibri" panose="020F0502020204030204" pitchFamily="34" charset="0"/>
              </a:rPr>
              <a:t>You’re the One who never leaves </a:t>
            </a:r>
            <a:br>
              <a:rPr lang="en-US" sz="4400" dirty="0">
                <a:solidFill>
                  <a:prstClr val="black"/>
                </a:solidFill>
                <a:latin typeface="Calibri" panose="020F0502020204030204" pitchFamily="34" charset="0"/>
                <a:ea typeface="Cooper Hewitt" pitchFamily="50" charset="0"/>
                <a:cs typeface="Calibri" panose="020F0502020204030204" pitchFamily="34" charset="0"/>
              </a:rPr>
            </a:br>
            <a:r>
              <a:rPr lang="en-US" sz="4400" dirty="0">
                <a:solidFill>
                  <a:prstClr val="black"/>
                </a:solidFill>
                <a:latin typeface="Calibri" panose="020F0502020204030204" pitchFamily="34" charset="0"/>
                <a:ea typeface="Cooper Hewitt" pitchFamily="50" charset="0"/>
                <a:cs typeface="Calibri" panose="020F0502020204030204" pitchFamily="34" charset="0"/>
              </a:rPr>
              <a:t>the one behind</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SO WILL I</a:t>
            </a:r>
          </a:p>
        </p:txBody>
      </p:sp>
    </p:spTree>
    <p:extLst>
      <p:ext uri="{BB962C8B-B14F-4D97-AF65-F5344CB8AC3E}">
        <p14:creationId xmlns:p14="http://schemas.microsoft.com/office/powerpoint/2010/main" val="211915536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0D388341-9587-457F-B5D9-A64889AC23D3}"/>
              </a:ext>
            </a:extLst>
          </p:cNvPr>
          <p:cNvSpPr/>
          <p:nvPr/>
        </p:nvSpPr>
        <p:spPr>
          <a:xfrm rot="10800000" flipH="1">
            <a:off x="0" y="926349"/>
            <a:ext cx="9765102" cy="337836"/>
          </a:xfrm>
          <a:prstGeom prst="triangle">
            <a:avLst>
              <a:gd name="adj" fmla="val 0"/>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033BE2E-325A-4A66-B2ED-9D6F5BFDE651}"/>
              </a:ext>
            </a:extLst>
          </p:cNvPr>
          <p:cNvSpPr/>
          <p:nvPr/>
        </p:nvSpPr>
        <p:spPr>
          <a:xfrm>
            <a:off x="1" y="-60385"/>
            <a:ext cx="9144000" cy="992038"/>
          </a:xfrm>
          <a:prstGeom prst="rect">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EAD048-720E-47CE-9A43-658E55AE02A5}"/>
              </a:ext>
            </a:extLst>
          </p:cNvPr>
          <p:cNvSpPr>
            <a:spLocks noGrp="1"/>
          </p:cNvSpPr>
          <p:nvPr>
            <p:ph type="title"/>
          </p:nvPr>
        </p:nvSpPr>
        <p:spPr>
          <a:xfrm>
            <a:off x="282009" y="142860"/>
            <a:ext cx="8776535" cy="926816"/>
          </a:xfrm>
        </p:spPr>
        <p:txBody>
          <a:bodyPr>
            <a:noAutofit/>
          </a:bodyPr>
          <a:lstStyle/>
          <a:p>
            <a:r>
              <a:rPr lang="en-US" sz="5500" dirty="0">
                <a:solidFill>
                  <a:schemeClr val="bg1"/>
                </a:solidFill>
              </a:rPr>
              <a:t>PODCASTS ARE LIVE!</a:t>
            </a:r>
          </a:p>
        </p:txBody>
      </p:sp>
      <p:sp>
        <p:nvSpPr>
          <p:cNvPr id="6" name="TextBox 5">
            <a:extLst>
              <a:ext uri="{FF2B5EF4-FFF2-40B4-BE49-F238E27FC236}">
                <a16:creationId xmlns:a16="http://schemas.microsoft.com/office/drawing/2014/main" id="{B1B2A4F8-235C-4F42-95C4-082A1A826916}"/>
              </a:ext>
            </a:extLst>
          </p:cNvPr>
          <p:cNvSpPr txBox="1"/>
          <p:nvPr/>
        </p:nvSpPr>
        <p:spPr>
          <a:xfrm>
            <a:off x="282009" y="1404453"/>
            <a:ext cx="5715398" cy="5370701"/>
          </a:xfrm>
          <a:prstGeom prst="rect">
            <a:avLst/>
          </a:prstGeom>
          <a:noFill/>
        </p:spPr>
        <p:txBody>
          <a:bodyPr wrap="square" rtlCol="0">
            <a:spAutoFit/>
          </a:bodyPr>
          <a:lstStyle/>
          <a:p>
            <a:r>
              <a:rPr lang="en-US" sz="5000" b="1" dirty="0">
                <a:solidFill>
                  <a:srgbClr val="305696"/>
                </a:solidFill>
              </a:rPr>
              <a:t>TALLGRASS IS NOW </a:t>
            </a:r>
            <a:r>
              <a:rPr lang="en-US" sz="6400" b="1" dirty="0">
                <a:solidFill>
                  <a:srgbClr val="305696"/>
                </a:solidFill>
              </a:rPr>
              <a:t>ON PODCASTS!</a:t>
            </a:r>
            <a:br>
              <a:rPr lang="en-US" sz="5000" b="1" dirty="0">
                <a:solidFill>
                  <a:srgbClr val="305696"/>
                </a:solidFill>
              </a:rPr>
            </a:br>
            <a:endParaRPr lang="en-US" sz="1500" b="1" dirty="0">
              <a:solidFill>
                <a:srgbClr val="305696"/>
              </a:solidFill>
            </a:endParaRPr>
          </a:p>
          <a:p>
            <a:r>
              <a:rPr lang="en-US" sz="3300" dirty="0"/>
              <a:t>Search for “Tallgrass Church” on </a:t>
            </a:r>
            <a:r>
              <a:rPr lang="en-US" sz="3400" b="1" dirty="0"/>
              <a:t>Apple Podcasts or Google Play </a:t>
            </a:r>
            <a:r>
              <a:rPr lang="en-US" sz="3300" dirty="0"/>
              <a:t>and subscribe today to both:</a:t>
            </a:r>
            <a:br>
              <a:rPr lang="en-US" sz="3500" dirty="0"/>
            </a:br>
            <a:endParaRPr lang="en-US" sz="900" dirty="0"/>
          </a:p>
          <a:p>
            <a:pPr marL="457200" indent="-457200">
              <a:buFont typeface="Arial" panose="020B0604020202020204" pitchFamily="34" charset="0"/>
              <a:buChar char="•"/>
            </a:pPr>
            <a:r>
              <a:rPr lang="en-US" sz="3500" dirty="0"/>
              <a:t>TALLGRASS CHURCH TEACHINGS</a:t>
            </a:r>
          </a:p>
          <a:p>
            <a:pPr marL="457200" indent="-457200">
              <a:buFont typeface="Arial" panose="020B0604020202020204" pitchFamily="34" charset="0"/>
              <a:buChar char="•"/>
            </a:pPr>
            <a:r>
              <a:rPr lang="en-US" sz="3500" dirty="0"/>
              <a:t>THE CHOPPING BLOCK</a:t>
            </a:r>
            <a:endParaRPr lang="en-US" sz="5000" dirty="0"/>
          </a:p>
        </p:txBody>
      </p:sp>
      <p:pic>
        <p:nvPicPr>
          <p:cNvPr id="6146" name="Picture 2" descr="Podcast image">
            <a:extLst>
              <a:ext uri="{FF2B5EF4-FFF2-40B4-BE49-F238E27FC236}">
                <a16:creationId xmlns:a16="http://schemas.microsoft.com/office/drawing/2014/main" id="{4CAF9F29-2C42-4759-A3C6-811E691C8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655" y="1125066"/>
            <a:ext cx="2795396" cy="27953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odcast image">
            <a:extLst>
              <a:ext uri="{FF2B5EF4-FFF2-40B4-BE49-F238E27FC236}">
                <a16:creationId xmlns:a16="http://schemas.microsoft.com/office/drawing/2014/main" id="{9B995354-3FA3-4A12-9711-DEEF8F631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654" y="3980919"/>
            <a:ext cx="2795396" cy="279539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lated image">
            <a:extLst>
              <a:ext uri="{FF2B5EF4-FFF2-40B4-BE49-F238E27FC236}">
                <a16:creationId xmlns:a16="http://schemas.microsoft.com/office/drawing/2014/main" id="{86B01F8A-4AE9-4881-9D26-513B96BD43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031" r="18277" b="5296"/>
          <a:stretch/>
        </p:blipFill>
        <p:spPr bwMode="auto">
          <a:xfrm>
            <a:off x="5366253" y="5085083"/>
            <a:ext cx="761166" cy="74497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Image result for google podcast">
            <a:extLst>
              <a:ext uri="{FF2B5EF4-FFF2-40B4-BE49-F238E27FC236}">
                <a16:creationId xmlns:a16="http://schemas.microsoft.com/office/drawing/2014/main" id="{6A5B7810-3A5B-4434-8F27-C5255AAD6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436" y="5903990"/>
            <a:ext cx="883858" cy="883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26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8320534"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RAISE A HALLELUJAH</a:t>
            </a:r>
          </a:p>
        </p:txBody>
      </p:sp>
    </p:spTree>
    <p:extLst>
      <p:ext uri="{BB962C8B-B14F-4D97-AF65-F5344CB8AC3E}">
        <p14:creationId xmlns:p14="http://schemas.microsoft.com/office/powerpoint/2010/main" val="2150461611"/>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5509200"/>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I raise a hallelujah,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in the presence of my enemies</a:t>
            </a:r>
          </a:p>
          <a:p>
            <a:pPr algn="ctr"/>
            <a:r>
              <a:rPr lang="en-US" sz="4400" dirty="0">
                <a:latin typeface="Calibri" panose="020F0502020204030204" pitchFamily="34" charset="0"/>
                <a:cs typeface="Calibri" panose="020F0502020204030204" pitchFamily="34" charset="0"/>
              </a:rPr>
              <a:t>I raise a hallelujah,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louder than the unbelief</a:t>
            </a:r>
          </a:p>
          <a:p>
            <a:pPr algn="ctr"/>
            <a:r>
              <a:rPr lang="en-US" sz="4400" dirty="0">
                <a:latin typeface="Calibri" panose="020F0502020204030204" pitchFamily="34" charset="0"/>
                <a:cs typeface="Calibri" panose="020F0502020204030204" pitchFamily="34" charset="0"/>
              </a:rPr>
              <a:t>I raise a hallelujah,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my weapon is a melody</a:t>
            </a:r>
          </a:p>
          <a:p>
            <a:pPr algn="ctr"/>
            <a:r>
              <a:rPr lang="en-US" sz="4400" dirty="0">
                <a:latin typeface="Calibri" panose="020F0502020204030204" pitchFamily="34" charset="0"/>
                <a:cs typeface="Calibri" panose="020F0502020204030204" pitchFamily="34" charset="0"/>
              </a:rPr>
              <a:t>I raise a hallelujah,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heaven comes to fight for me</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6152100"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RAISE A HALLELUJAH</a:t>
            </a:r>
          </a:p>
        </p:txBody>
      </p:sp>
    </p:spTree>
    <p:extLst>
      <p:ext uri="{BB962C8B-B14F-4D97-AF65-F5344CB8AC3E}">
        <p14:creationId xmlns:p14="http://schemas.microsoft.com/office/powerpoint/2010/main" val="4189295743"/>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4154984"/>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I'm </a:t>
            </a:r>
            <a:r>
              <a:rPr lang="en-US" sz="4400" dirty="0" err="1">
                <a:latin typeface="Calibri" panose="020F0502020204030204" pitchFamily="34" charset="0"/>
                <a:cs typeface="Calibri" panose="020F0502020204030204" pitchFamily="34" charset="0"/>
              </a:rPr>
              <a:t>gonna</a:t>
            </a:r>
            <a:r>
              <a:rPr lang="en-US" sz="4400" dirty="0">
                <a:latin typeface="Calibri" panose="020F0502020204030204" pitchFamily="34" charset="0"/>
                <a:cs typeface="Calibri" panose="020F0502020204030204" pitchFamily="34" charset="0"/>
              </a:rPr>
              <a:t> sing,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in the middle of the storm</a:t>
            </a:r>
          </a:p>
          <a:p>
            <a:pPr algn="ctr"/>
            <a:r>
              <a:rPr lang="en-US" sz="4400" dirty="0">
                <a:latin typeface="Calibri" panose="020F0502020204030204" pitchFamily="34" charset="0"/>
                <a:cs typeface="Calibri" panose="020F0502020204030204" pitchFamily="34" charset="0"/>
              </a:rPr>
              <a:t>Louder and louder,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you're </a:t>
            </a:r>
            <a:r>
              <a:rPr lang="en-US" sz="4400" dirty="0" err="1">
                <a:latin typeface="Calibri" panose="020F0502020204030204" pitchFamily="34" charset="0"/>
                <a:cs typeface="Calibri" panose="020F0502020204030204" pitchFamily="34" charset="0"/>
              </a:rPr>
              <a:t>gonna</a:t>
            </a:r>
            <a:r>
              <a:rPr lang="en-US" sz="4400" dirty="0">
                <a:latin typeface="Calibri" panose="020F0502020204030204" pitchFamily="34" charset="0"/>
                <a:cs typeface="Calibri" panose="020F0502020204030204" pitchFamily="34" charset="0"/>
              </a:rPr>
              <a:t> hear my praises roar</a:t>
            </a:r>
          </a:p>
          <a:p>
            <a:pPr algn="ctr"/>
            <a:r>
              <a:rPr lang="en-US" sz="4400" dirty="0">
                <a:latin typeface="Calibri" panose="020F0502020204030204" pitchFamily="34" charset="0"/>
                <a:cs typeface="Calibri" panose="020F0502020204030204" pitchFamily="34" charset="0"/>
              </a:rPr>
              <a:t>Up from the ashes, hope will arise</a:t>
            </a:r>
          </a:p>
          <a:p>
            <a:pPr algn="ctr"/>
            <a:r>
              <a:rPr lang="en-US" sz="4400" dirty="0">
                <a:latin typeface="Calibri" panose="020F0502020204030204" pitchFamily="34" charset="0"/>
                <a:cs typeface="Calibri" panose="020F0502020204030204" pitchFamily="34" charset="0"/>
              </a:rPr>
              <a:t>Death is defeated, the King is alive!</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6152100"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RAISE A HALLELUJAH</a:t>
            </a:r>
          </a:p>
        </p:txBody>
      </p:sp>
    </p:spTree>
    <p:extLst>
      <p:ext uri="{BB962C8B-B14F-4D97-AF65-F5344CB8AC3E}">
        <p14:creationId xmlns:p14="http://schemas.microsoft.com/office/powerpoint/2010/main" val="386858930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5509200"/>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I raise a hallelujah,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with everything inside of me</a:t>
            </a:r>
          </a:p>
          <a:p>
            <a:pPr algn="ctr"/>
            <a:r>
              <a:rPr lang="en-US" sz="4400" dirty="0">
                <a:latin typeface="Calibri" panose="020F0502020204030204" pitchFamily="34" charset="0"/>
                <a:cs typeface="Calibri" panose="020F0502020204030204" pitchFamily="34" charset="0"/>
              </a:rPr>
              <a:t>I raise a hallelujah,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I will watch the darkness flee</a:t>
            </a:r>
          </a:p>
          <a:p>
            <a:pPr algn="ctr"/>
            <a:r>
              <a:rPr lang="en-US" sz="4400" dirty="0">
                <a:latin typeface="Calibri" panose="020F0502020204030204" pitchFamily="34" charset="0"/>
                <a:cs typeface="Calibri" panose="020F0502020204030204" pitchFamily="34" charset="0"/>
              </a:rPr>
              <a:t>I raise a hallelujah,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in the middle of the mystery</a:t>
            </a:r>
          </a:p>
          <a:p>
            <a:pPr algn="ctr"/>
            <a:r>
              <a:rPr lang="en-US" sz="4400" dirty="0">
                <a:latin typeface="Calibri" panose="020F0502020204030204" pitchFamily="34" charset="0"/>
                <a:cs typeface="Calibri" panose="020F0502020204030204" pitchFamily="34" charset="0"/>
              </a:rPr>
              <a:t>I raise a hallelujah,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fear you lost your hold on me!</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6152100"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RAISE A HALLELUJAH</a:t>
            </a:r>
          </a:p>
        </p:txBody>
      </p:sp>
    </p:spTree>
    <p:extLst>
      <p:ext uri="{BB962C8B-B14F-4D97-AF65-F5344CB8AC3E}">
        <p14:creationId xmlns:p14="http://schemas.microsoft.com/office/powerpoint/2010/main" val="3204777518"/>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4154984"/>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I'm </a:t>
            </a:r>
            <a:r>
              <a:rPr lang="en-US" sz="4400" dirty="0" err="1">
                <a:latin typeface="Calibri" panose="020F0502020204030204" pitchFamily="34" charset="0"/>
                <a:cs typeface="Calibri" panose="020F0502020204030204" pitchFamily="34" charset="0"/>
              </a:rPr>
              <a:t>gonna</a:t>
            </a:r>
            <a:r>
              <a:rPr lang="en-US" sz="4400" dirty="0">
                <a:latin typeface="Calibri" panose="020F0502020204030204" pitchFamily="34" charset="0"/>
                <a:cs typeface="Calibri" panose="020F0502020204030204" pitchFamily="34" charset="0"/>
              </a:rPr>
              <a:t> sing,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in the middle of the storm</a:t>
            </a:r>
          </a:p>
          <a:p>
            <a:pPr algn="ctr"/>
            <a:r>
              <a:rPr lang="en-US" sz="4400" dirty="0">
                <a:latin typeface="Calibri" panose="020F0502020204030204" pitchFamily="34" charset="0"/>
                <a:cs typeface="Calibri" panose="020F0502020204030204" pitchFamily="34" charset="0"/>
              </a:rPr>
              <a:t>Louder and louder,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you're </a:t>
            </a:r>
            <a:r>
              <a:rPr lang="en-US" sz="4400" dirty="0" err="1">
                <a:latin typeface="Calibri" panose="020F0502020204030204" pitchFamily="34" charset="0"/>
                <a:cs typeface="Calibri" panose="020F0502020204030204" pitchFamily="34" charset="0"/>
              </a:rPr>
              <a:t>gonna</a:t>
            </a:r>
            <a:r>
              <a:rPr lang="en-US" sz="4400" dirty="0">
                <a:latin typeface="Calibri" panose="020F0502020204030204" pitchFamily="34" charset="0"/>
                <a:cs typeface="Calibri" panose="020F0502020204030204" pitchFamily="34" charset="0"/>
              </a:rPr>
              <a:t> hear my praises roar</a:t>
            </a:r>
          </a:p>
          <a:p>
            <a:pPr algn="ctr"/>
            <a:r>
              <a:rPr lang="en-US" sz="4400" dirty="0">
                <a:latin typeface="Calibri" panose="020F0502020204030204" pitchFamily="34" charset="0"/>
                <a:cs typeface="Calibri" panose="020F0502020204030204" pitchFamily="34" charset="0"/>
              </a:rPr>
              <a:t>Up from the ashes, hope will arise</a:t>
            </a:r>
          </a:p>
          <a:p>
            <a:pPr algn="ctr"/>
            <a:r>
              <a:rPr lang="en-US" sz="4400" dirty="0">
                <a:latin typeface="Calibri" panose="020F0502020204030204" pitchFamily="34" charset="0"/>
                <a:cs typeface="Calibri" panose="020F0502020204030204" pitchFamily="34" charset="0"/>
              </a:rPr>
              <a:t>Death is defeated, the King is alive!</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6152100"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RAISE A HALLELUJAH</a:t>
            </a:r>
          </a:p>
        </p:txBody>
      </p:sp>
    </p:spTree>
    <p:extLst>
      <p:ext uri="{BB962C8B-B14F-4D97-AF65-F5344CB8AC3E}">
        <p14:creationId xmlns:p14="http://schemas.microsoft.com/office/powerpoint/2010/main" val="3046568732"/>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5509200"/>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Sing a little louder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(In the presence of my enemies)</a:t>
            </a:r>
          </a:p>
          <a:p>
            <a:pPr algn="ctr"/>
            <a:r>
              <a:rPr lang="en-US" sz="4400" dirty="0">
                <a:latin typeface="Calibri" panose="020F0502020204030204" pitchFamily="34" charset="0"/>
                <a:cs typeface="Calibri" panose="020F0502020204030204" pitchFamily="34" charset="0"/>
              </a:rPr>
              <a:t>Sing a little louder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(Louder than the unbelief)</a:t>
            </a:r>
          </a:p>
          <a:p>
            <a:pPr algn="ctr"/>
            <a:r>
              <a:rPr lang="en-US" sz="4400" dirty="0">
                <a:latin typeface="Calibri" panose="020F0502020204030204" pitchFamily="34" charset="0"/>
                <a:cs typeface="Calibri" panose="020F0502020204030204" pitchFamily="34" charset="0"/>
              </a:rPr>
              <a:t>Sing a little louder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(My weapon is a melody)</a:t>
            </a:r>
          </a:p>
          <a:p>
            <a:pPr algn="ctr"/>
            <a:r>
              <a:rPr lang="en-US" sz="4400" dirty="0">
                <a:latin typeface="Calibri" panose="020F0502020204030204" pitchFamily="34" charset="0"/>
                <a:cs typeface="Calibri" panose="020F0502020204030204" pitchFamily="34" charset="0"/>
              </a:rPr>
              <a:t>Sing a little louder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(Heaven comes to fight for me)</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6152100"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RAISE A HALLELUJAH</a:t>
            </a:r>
          </a:p>
        </p:txBody>
      </p:sp>
    </p:spTree>
    <p:extLst>
      <p:ext uri="{BB962C8B-B14F-4D97-AF65-F5344CB8AC3E}">
        <p14:creationId xmlns:p14="http://schemas.microsoft.com/office/powerpoint/2010/main" val="2182111850"/>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5509200"/>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Sing a little louder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(In the presence of my enemies)</a:t>
            </a:r>
          </a:p>
          <a:p>
            <a:pPr algn="ctr"/>
            <a:r>
              <a:rPr lang="en-US" sz="4400" dirty="0">
                <a:latin typeface="Calibri" panose="020F0502020204030204" pitchFamily="34" charset="0"/>
                <a:cs typeface="Calibri" panose="020F0502020204030204" pitchFamily="34" charset="0"/>
              </a:rPr>
              <a:t>Sing a little louder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(Louder than the unbelief)</a:t>
            </a:r>
          </a:p>
          <a:p>
            <a:pPr algn="ctr"/>
            <a:r>
              <a:rPr lang="en-US" sz="4400" dirty="0">
                <a:latin typeface="Calibri" panose="020F0502020204030204" pitchFamily="34" charset="0"/>
                <a:cs typeface="Calibri" panose="020F0502020204030204" pitchFamily="34" charset="0"/>
              </a:rPr>
              <a:t>Sing a little louder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(My weapon is a melody)</a:t>
            </a:r>
          </a:p>
          <a:p>
            <a:pPr algn="ctr"/>
            <a:r>
              <a:rPr lang="en-US" sz="4400" dirty="0">
                <a:latin typeface="Calibri" panose="020F0502020204030204" pitchFamily="34" charset="0"/>
                <a:cs typeface="Calibri" panose="020F0502020204030204" pitchFamily="34" charset="0"/>
              </a:rPr>
              <a:t>Sing a little louder!</a:t>
            </a:r>
            <a:br>
              <a:rPr lang="en-US" sz="4400" dirty="0">
                <a:latin typeface="Calibri" panose="020F0502020204030204" pitchFamily="34" charset="0"/>
                <a:cs typeface="Calibri" panose="020F0502020204030204" pitchFamily="34" charset="0"/>
              </a:rPr>
            </a:br>
            <a:endParaRPr lang="en-US" sz="4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6152100"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RAISE A HALLELUJAH</a:t>
            </a:r>
          </a:p>
        </p:txBody>
      </p:sp>
    </p:spTree>
    <p:extLst>
      <p:ext uri="{BB962C8B-B14F-4D97-AF65-F5344CB8AC3E}">
        <p14:creationId xmlns:p14="http://schemas.microsoft.com/office/powerpoint/2010/main" val="1671397176"/>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4154984"/>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I'm </a:t>
            </a:r>
            <a:r>
              <a:rPr lang="en-US" sz="4400" dirty="0" err="1">
                <a:latin typeface="Calibri" panose="020F0502020204030204" pitchFamily="34" charset="0"/>
                <a:cs typeface="Calibri" panose="020F0502020204030204" pitchFamily="34" charset="0"/>
              </a:rPr>
              <a:t>gonna</a:t>
            </a:r>
            <a:r>
              <a:rPr lang="en-US" sz="4400" dirty="0">
                <a:latin typeface="Calibri" panose="020F0502020204030204" pitchFamily="34" charset="0"/>
                <a:cs typeface="Calibri" panose="020F0502020204030204" pitchFamily="34" charset="0"/>
              </a:rPr>
              <a:t> sing,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in the middle of the storm</a:t>
            </a:r>
          </a:p>
          <a:p>
            <a:pPr algn="ctr"/>
            <a:r>
              <a:rPr lang="en-US" sz="4400" dirty="0">
                <a:latin typeface="Calibri" panose="020F0502020204030204" pitchFamily="34" charset="0"/>
                <a:cs typeface="Calibri" panose="020F0502020204030204" pitchFamily="34" charset="0"/>
              </a:rPr>
              <a:t>Louder and louder,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you're </a:t>
            </a:r>
            <a:r>
              <a:rPr lang="en-US" sz="4400" dirty="0" err="1">
                <a:latin typeface="Calibri" panose="020F0502020204030204" pitchFamily="34" charset="0"/>
                <a:cs typeface="Calibri" panose="020F0502020204030204" pitchFamily="34" charset="0"/>
              </a:rPr>
              <a:t>gonna</a:t>
            </a:r>
            <a:r>
              <a:rPr lang="en-US" sz="4400" dirty="0">
                <a:latin typeface="Calibri" panose="020F0502020204030204" pitchFamily="34" charset="0"/>
                <a:cs typeface="Calibri" panose="020F0502020204030204" pitchFamily="34" charset="0"/>
              </a:rPr>
              <a:t> hear my praises roar</a:t>
            </a:r>
          </a:p>
          <a:p>
            <a:pPr algn="ctr"/>
            <a:r>
              <a:rPr lang="en-US" sz="4400" dirty="0">
                <a:latin typeface="Calibri" panose="020F0502020204030204" pitchFamily="34" charset="0"/>
                <a:cs typeface="Calibri" panose="020F0502020204030204" pitchFamily="34" charset="0"/>
              </a:rPr>
              <a:t>Up from the ashes, hope will arise</a:t>
            </a:r>
          </a:p>
          <a:p>
            <a:pPr algn="ctr"/>
            <a:r>
              <a:rPr lang="en-US" sz="4400" dirty="0">
                <a:latin typeface="Calibri" panose="020F0502020204030204" pitchFamily="34" charset="0"/>
                <a:cs typeface="Calibri" panose="020F0502020204030204" pitchFamily="34" charset="0"/>
              </a:rPr>
              <a:t>Death is defeated, the King is alive!</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6152100"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RAISE A HALLELUJAH</a:t>
            </a:r>
          </a:p>
        </p:txBody>
      </p:sp>
    </p:spTree>
    <p:extLst>
      <p:ext uri="{BB962C8B-B14F-4D97-AF65-F5344CB8AC3E}">
        <p14:creationId xmlns:p14="http://schemas.microsoft.com/office/powerpoint/2010/main" val="1383511886"/>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BENEDICTION</a:t>
            </a:r>
          </a:p>
        </p:txBody>
      </p:sp>
    </p:spTree>
    <p:extLst>
      <p:ext uri="{BB962C8B-B14F-4D97-AF65-F5344CB8AC3E}">
        <p14:creationId xmlns:p14="http://schemas.microsoft.com/office/powerpoint/2010/main" val="1441990661"/>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3477875"/>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Father, give Your benediction</a:t>
            </a:r>
          </a:p>
          <a:p>
            <a:pPr algn="ctr"/>
            <a:r>
              <a:rPr lang="en-US" sz="4400" dirty="0">
                <a:latin typeface="Calibri" panose="020F0502020204030204" pitchFamily="34" charset="0"/>
                <a:cs typeface="Calibri" panose="020F0502020204030204" pitchFamily="34" charset="0"/>
              </a:rPr>
              <a:t>Give us Your peace before we part</a:t>
            </a:r>
          </a:p>
          <a:p>
            <a:pPr algn="ctr"/>
            <a:r>
              <a:rPr lang="en-US" sz="4400" dirty="0">
                <a:latin typeface="Calibri" panose="020F0502020204030204" pitchFamily="34" charset="0"/>
                <a:cs typeface="Calibri" panose="020F0502020204030204" pitchFamily="34" charset="0"/>
              </a:rPr>
              <a:t>Still our minds with truth’s conviction</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Calm with trust each anxious heart</a:t>
            </a:r>
          </a:p>
          <a:p>
            <a:pPr algn="ctr"/>
            <a:endParaRPr lang="en-US" sz="4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BENEDICTION</a:t>
            </a:r>
          </a:p>
        </p:txBody>
      </p:sp>
    </p:spTree>
    <p:extLst>
      <p:ext uri="{BB962C8B-B14F-4D97-AF65-F5344CB8AC3E}">
        <p14:creationId xmlns:p14="http://schemas.microsoft.com/office/powerpoint/2010/main" val="60821520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0D388341-9587-457F-B5D9-A64889AC23D3}"/>
              </a:ext>
            </a:extLst>
          </p:cNvPr>
          <p:cNvSpPr/>
          <p:nvPr/>
        </p:nvSpPr>
        <p:spPr>
          <a:xfrm rot="10800000" flipH="1">
            <a:off x="0" y="926349"/>
            <a:ext cx="9765102" cy="337836"/>
          </a:xfrm>
          <a:prstGeom prst="triangle">
            <a:avLst>
              <a:gd name="adj" fmla="val 0"/>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033BE2E-325A-4A66-B2ED-9D6F5BFDE651}"/>
              </a:ext>
            </a:extLst>
          </p:cNvPr>
          <p:cNvSpPr/>
          <p:nvPr/>
        </p:nvSpPr>
        <p:spPr>
          <a:xfrm>
            <a:off x="1" y="-60385"/>
            <a:ext cx="9144000" cy="992038"/>
          </a:xfrm>
          <a:prstGeom prst="rect">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EAD048-720E-47CE-9A43-658E55AE02A5}"/>
              </a:ext>
            </a:extLst>
          </p:cNvPr>
          <p:cNvSpPr>
            <a:spLocks noGrp="1"/>
          </p:cNvSpPr>
          <p:nvPr>
            <p:ph type="title"/>
          </p:nvPr>
        </p:nvSpPr>
        <p:spPr>
          <a:xfrm>
            <a:off x="282009" y="142860"/>
            <a:ext cx="8776535" cy="926816"/>
          </a:xfrm>
        </p:spPr>
        <p:txBody>
          <a:bodyPr>
            <a:noAutofit/>
          </a:bodyPr>
          <a:lstStyle/>
          <a:p>
            <a:r>
              <a:rPr lang="en-US" sz="5500" dirty="0">
                <a:solidFill>
                  <a:schemeClr val="bg1"/>
                </a:solidFill>
              </a:rPr>
              <a:t>MINGLE QUESTION</a:t>
            </a:r>
          </a:p>
        </p:txBody>
      </p:sp>
      <p:sp>
        <p:nvSpPr>
          <p:cNvPr id="3" name="Content Placeholder 2">
            <a:extLst>
              <a:ext uri="{FF2B5EF4-FFF2-40B4-BE49-F238E27FC236}">
                <a16:creationId xmlns:a16="http://schemas.microsoft.com/office/drawing/2014/main" id="{C1E173B8-5F6A-4A4A-9D45-33AA5148EAA2}"/>
              </a:ext>
            </a:extLst>
          </p:cNvPr>
          <p:cNvSpPr>
            <a:spLocks noGrp="1"/>
          </p:cNvSpPr>
          <p:nvPr>
            <p:ph idx="1"/>
          </p:nvPr>
        </p:nvSpPr>
        <p:spPr>
          <a:xfrm>
            <a:off x="98613" y="1330495"/>
            <a:ext cx="8959932" cy="4970042"/>
          </a:xfrm>
        </p:spPr>
        <p:txBody>
          <a:bodyPr>
            <a:noAutofit/>
          </a:bodyPr>
          <a:lstStyle/>
          <a:p>
            <a:pPr marL="0" indent="0" algn="ctr">
              <a:buNone/>
            </a:pPr>
            <a:endParaRPr lang="en-US" sz="6600" dirty="0">
              <a:solidFill>
                <a:srgbClr val="2E5797"/>
              </a:solidFill>
            </a:endParaRPr>
          </a:p>
          <a:p>
            <a:pPr marL="0" lvl="0" indent="0" algn="ctr" defTabSz="457200">
              <a:lnSpc>
                <a:spcPct val="100000"/>
              </a:lnSpc>
              <a:spcBef>
                <a:spcPts val="0"/>
              </a:spcBef>
              <a:buNone/>
              <a:defRPr/>
            </a:pPr>
            <a:r>
              <a:rPr lang="en-US" sz="8000" dirty="0">
                <a:solidFill>
                  <a:srgbClr val="2E5797"/>
                </a:solidFill>
              </a:rPr>
              <a:t>What are you doing for Thanksgiving?</a:t>
            </a:r>
            <a:r>
              <a:rPr lang="en-US" sz="6600" dirty="0">
                <a:solidFill>
                  <a:srgbClr val="2E5797"/>
                </a:solidFill>
              </a:rPr>
              <a:t> </a:t>
            </a:r>
          </a:p>
        </p:txBody>
      </p:sp>
    </p:spTree>
    <p:extLst>
      <p:ext uri="{BB962C8B-B14F-4D97-AF65-F5344CB8AC3E}">
        <p14:creationId xmlns:p14="http://schemas.microsoft.com/office/powerpoint/2010/main" val="25234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3477875"/>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Father, give Your benediction</a:t>
            </a:r>
          </a:p>
          <a:p>
            <a:pPr algn="ctr"/>
            <a:r>
              <a:rPr lang="en-US" sz="4400" dirty="0">
                <a:latin typeface="Calibri" panose="020F0502020204030204" pitchFamily="34" charset="0"/>
                <a:cs typeface="Calibri" panose="020F0502020204030204" pitchFamily="34" charset="0"/>
              </a:rPr>
              <a:t>Bid our grief and struggles end</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Peace which passes understanding</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On our waiting spirit send</a:t>
            </a:r>
          </a:p>
          <a:p>
            <a:pPr algn="ctr"/>
            <a:endParaRPr lang="en-US" sz="4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BENEDICTION</a:t>
            </a:r>
          </a:p>
        </p:txBody>
      </p:sp>
    </p:spTree>
    <p:extLst>
      <p:ext uri="{BB962C8B-B14F-4D97-AF65-F5344CB8AC3E}">
        <p14:creationId xmlns:p14="http://schemas.microsoft.com/office/powerpoint/2010/main" val="1939677542"/>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nature, rain, flying, bird&#10;&#10;Description automatically generated">
            <a:extLst>
              <a:ext uri="{FF2B5EF4-FFF2-40B4-BE49-F238E27FC236}">
                <a16:creationId xmlns:a16="http://schemas.microsoft.com/office/drawing/2014/main" id="{983D2988-D8E5-4A66-9A14-731C6CEA0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
        <p:nvSpPr>
          <p:cNvPr id="7" name="TextBox 6">
            <a:extLst>
              <a:ext uri="{FF2B5EF4-FFF2-40B4-BE49-F238E27FC236}">
                <a16:creationId xmlns:a16="http://schemas.microsoft.com/office/drawing/2014/main" id="{64DB161A-BD9D-4FF6-9F3D-4676DD824AE4}"/>
              </a:ext>
            </a:extLst>
          </p:cNvPr>
          <p:cNvSpPr txBox="1"/>
          <p:nvPr/>
        </p:nvSpPr>
        <p:spPr>
          <a:xfrm>
            <a:off x="5715" y="528049"/>
            <a:ext cx="9138285" cy="2123658"/>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Amen. Amen.</a:t>
            </a:r>
          </a:p>
          <a:p>
            <a:pPr algn="ctr"/>
            <a:r>
              <a:rPr lang="en-US" sz="4400" dirty="0">
                <a:latin typeface="Calibri" panose="020F0502020204030204" pitchFamily="34" charset="0"/>
                <a:cs typeface="Calibri" panose="020F0502020204030204" pitchFamily="34" charset="0"/>
              </a:rPr>
              <a:t>Amen. Amen.</a:t>
            </a:r>
          </a:p>
          <a:p>
            <a:pPr algn="ctr"/>
            <a:r>
              <a:rPr lang="en-US" sz="4400" dirty="0">
                <a:latin typeface="Calibri" panose="020F0502020204030204" pitchFamily="34" charset="0"/>
                <a:cs typeface="Calibri" panose="020F0502020204030204" pitchFamily="34" charset="0"/>
              </a:rPr>
              <a:t>Amen. Amen.</a:t>
            </a:r>
          </a:p>
        </p:txBody>
      </p:sp>
      <p:sp>
        <p:nvSpPr>
          <p:cNvPr id="6" name="TextBox 5">
            <a:extLst>
              <a:ext uri="{FF2B5EF4-FFF2-40B4-BE49-F238E27FC236}">
                <a16:creationId xmlns:a16="http://schemas.microsoft.com/office/drawing/2014/main" id="{C6E06C24-C2B4-49DF-BB6C-5F82C91A1D8F}"/>
              </a:ext>
            </a:extLst>
          </p:cNvPr>
          <p:cNvSpPr txBox="1"/>
          <p:nvPr/>
        </p:nvSpPr>
        <p:spPr>
          <a:xfrm>
            <a:off x="170323" y="6020257"/>
            <a:ext cx="4249271" cy="769441"/>
          </a:xfrm>
          <a:prstGeom prst="rect">
            <a:avLst/>
          </a:prstGeom>
          <a:noFill/>
        </p:spPr>
        <p:txBody>
          <a:bodyPr wrap="square" rtlCol="0">
            <a:spAutoFit/>
          </a:bodyPr>
          <a:lstStyle/>
          <a:p>
            <a:r>
              <a:rPr lang="en-US" sz="4400" b="1" dirty="0">
                <a:solidFill>
                  <a:srgbClr val="C0AC6A"/>
                </a:solidFill>
                <a:latin typeface="Dancing Script OT" panose="02000000000000000000" pitchFamily="50" charset="0"/>
              </a:rPr>
              <a:t>BENEDICTION</a:t>
            </a:r>
          </a:p>
        </p:txBody>
      </p:sp>
      <p:sp>
        <p:nvSpPr>
          <p:cNvPr id="5" name="TextBox 4">
            <a:extLst>
              <a:ext uri="{FF2B5EF4-FFF2-40B4-BE49-F238E27FC236}">
                <a16:creationId xmlns:a16="http://schemas.microsoft.com/office/drawing/2014/main" id="{0F4044F6-BC56-449D-B33A-3010E79BA345}"/>
              </a:ext>
            </a:extLst>
          </p:cNvPr>
          <p:cNvSpPr txBox="1"/>
          <p:nvPr/>
        </p:nvSpPr>
        <p:spPr>
          <a:xfrm>
            <a:off x="5933131" y="6288901"/>
            <a:ext cx="3124524" cy="400110"/>
          </a:xfrm>
          <a:prstGeom prst="rect">
            <a:avLst/>
          </a:prstGeom>
          <a:noFill/>
        </p:spPr>
        <p:txBody>
          <a:bodyPr wrap="square" rtlCol="0">
            <a:spAutoFit/>
          </a:bodyPr>
          <a:lstStyle/>
          <a:p>
            <a:pPr algn="ctr"/>
            <a:r>
              <a:rPr lang="en-US" sz="2000" dirty="0">
                <a:latin typeface="Baby Boston" panose="03000000000000000000" pitchFamily="66" charset="0"/>
              </a:rPr>
              <a:t>Amen: let it be so</a:t>
            </a:r>
          </a:p>
        </p:txBody>
      </p:sp>
    </p:spTree>
    <p:extLst>
      <p:ext uri="{BB962C8B-B14F-4D97-AF65-F5344CB8AC3E}">
        <p14:creationId xmlns:p14="http://schemas.microsoft.com/office/powerpoint/2010/main" val="620037732"/>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0AD02554-B52C-4452-A4F7-7266EF64C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 y="0"/>
            <a:ext cx="9138285" cy="6858000"/>
          </a:xfrm>
          <a:prstGeom prst="rect">
            <a:avLst/>
          </a:prstGeom>
        </p:spPr>
      </p:pic>
    </p:spTree>
    <p:extLst>
      <p:ext uri="{BB962C8B-B14F-4D97-AF65-F5344CB8AC3E}">
        <p14:creationId xmlns:p14="http://schemas.microsoft.com/office/powerpoint/2010/main" val="115134350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4C3C1ACC-A3C6-47B9-8E02-44B69EB68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64" y="519950"/>
            <a:ext cx="10244927" cy="6858000"/>
          </a:xfrm>
          <a:prstGeom prst="rect">
            <a:avLst/>
          </a:prstGeom>
        </p:spPr>
      </p:pic>
      <p:sp>
        <p:nvSpPr>
          <p:cNvPr id="5" name="TextBox 4">
            <a:extLst>
              <a:ext uri="{FF2B5EF4-FFF2-40B4-BE49-F238E27FC236}">
                <a16:creationId xmlns:a16="http://schemas.microsoft.com/office/drawing/2014/main" id="{B2B4831B-66AC-4B93-97CA-7AB706F65936}"/>
              </a:ext>
            </a:extLst>
          </p:cNvPr>
          <p:cNvSpPr txBox="1"/>
          <p:nvPr/>
        </p:nvSpPr>
        <p:spPr>
          <a:xfrm>
            <a:off x="-699247" y="-80215"/>
            <a:ext cx="10829365" cy="1200329"/>
          </a:xfrm>
          <a:prstGeom prst="rect">
            <a:avLst/>
          </a:prstGeom>
          <a:solidFill>
            <a:srgbClr val="FFFFFF"/>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EE88A26-4835-43D9-A597-D1D433F93BE4}"/>
              </a:ext>
            </a:extLst>
          </p:cNvPr>
          <p:cNvSpPr txBox="1"/>
          <p:nvPr/>
        </p:nvSpPr>
        <p:spPr>
          <a:xfrm>
            <a:off x="197221" y="259974"/>
            <a:ext cx="8848164" cy="22159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600" b="0" i="0" u="none" strike="noStrike" kern="1200" cap="none" spc="0" normalizeH="0" baseline="0" noProof="0" dirty="0">
                <a:ln>
                  <a:noFill/>
                </a:ln>
                <a:solidFill>
                  <a:prstClr val="black"/>
                </a:solidFill>
                <a:effectLst/>
                <a:uLnTx/>
                <a:uFillTx/>
                <a:latin typeface="Calibri"/>
                <a:ea typeface="+mn-ea"/>
                <a:cs typeface="+mn-cs"/>
              </a:rPr>
              <a:t>Monday w/ Deaver LIFE Group</a:t>
            </a:r>
            <a:endParaRPr kumimoji="0" lang="en-US" sz="46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600" b="0" i="0" u="none" strike="noStrike" kern="1200" cap="none" spc="0" normalizeH="0" baseline="0" noProof="0" dirty="0">
                <a:ln>
                  <a:noFill/>
                </a:ln>
                <a:solidFill>
                  <a:prstClr val="black"/>
                </a:solidFill>
                <a:effectLst/>
                <a:uLnTx/>
                <a:uFillTx/>
                <a:latin typeface="Calibri"/>
                <a:ea typeface="+mn-ea"/>
                <a:cs typeface="+mn-cs"/>
              </a:rPr>
              <a:t>Tuesday w/ </a:t>
            </a:r>
            <a:r>
              <a:rPr kumimoji="0" lang="en-US" sz="4600" b="0" i="0" u="none" strike="noStrike" kern="1200" cap="none" spc="0" normalizeH="0" baseline="0" noProof="0" dirty="0" err="1">
                <a:ln>
                  <a:noFill/>
                </a:ln>
                <a:solidFill>
                  <a:prstClr val="black"/>
                </a:solidFill>
                <a:effectLst/>
                <a:uLnTx/>
                <a:uFillTx/>
                <a:latin typeface="Calibri"/>
                <a:ea typeface="+mn-ea"/>
                <a:cs typeface="+mn-cs"/>
              </a:rPr>
              <a:t>Renberg</a:t>
            </a:r>
            <a:r>
              <a:rPr kumimoji="0" lang="en-US" sz="4600" b="0" i="0" u="none" strike="noStrike" kern="1200" cap="none" spc="0" normalizeH="0" baseline="0" noProof="0" dirty="0">
                <a:ln>
                  <a:noFill/>
                </a:ln>
                <a:solidFill>
                  <a:prstClr val="black"/>
                </a:solidFill>
                <a:effectLst/>
                <a:uLnTx/>
                <a:uFillTx/>
                <a:latin typeface="Calibri"/>
                <a:ea typeface="+mn-ea"/>
                <a:cs typeface="+mn-cs"/>
              </a:rPr>
              <a:t> LIFE Group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600" b="0" i="0" u="none" strike="noStrike" kern="1200" cap="none" spc="0" normalizeH="0" baseline="0" noProof="0" dirty="0">
                <a:ln>
                  <a:noFill/>
                </a:ln>
                <a:solidFill>
                  <a:prstClr val="black"/>
                </a:solidFill>
                <a:effectLst/>
                <a:uLnTx/>
                <a:uFillTx/>
                <a:latin typeface="Calibri"/>
                <a:ea typeface="+mn-ea"/>
                <a:cs typeface="+mn-cs"/>
              </a:rPr>
              <a:t>Thursday w/ Bill </a:t>
            </a:r>
            <a:r>
              <a:rPr kumimoji="0" lang="en-US" sz="4600" b="0" i="0" u="none" strike="noStrike" kern="1200" cap="none" spc="0" normalizeH="0" baseline="0" noProof="0" dirty="0" err="1">
                <a:ln>
                  <a:noFill/>
                </a:ln>
                <a:solidFill>
                  <a:prstClr val="black"/>
                </a:solidFill>
                <a:effectLst/>
                <a:uLnTx/>
                <a:uFillTx/>
                <a:latin typeface="Calibri"/>
                <a:ea typeface="+mn-ea"/>
                <a:cs typeface="+mn-cs"/>
              </a:rPr>
              <a:t>Bickmeier</a:t>
            </a:r>
            <a:r>
              <a:rPr kumimoji="0" lang="en-US" sz="4600" b="0" i="0" u="none" strike="noStrike" kern="1200" cap="none" spc="0" normalizeH="0" baseline="0" noProof="0" dirty="0">
                <a:ln>
                  <a:noFill/>
                </a:ln>
                <a:solidFill>
                  <a:prstClr val="black"/>
                </a:solidFill>
                <a:effectLst/>
                <a:uLnTx/>
                <a:uFillTx/>
                <a:latin typeface="Calibri"/>
                <a:ea typeface="+mn-ea"/>
                <a:cs typeface="+mn-cs"/>
              </a:rPr>
              <a:t> &amp; friends</a:t>
            </a:r>
          </a:p>
        </p:txBody>
      </p:sp>
    </p:spTree>
    <p:extLst>
      <p:ext uri="{BB962C8B-B14F-4D97-AF65-F5344CB8AC3E}">
        <p14:creationId xmlns:p14="http://schemas.microsoft.com/office/powerpoint/2010/main" val="22579937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6A4B5767-2D4C-410A-876A-D03B7C9A7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52" y="2895600"/>
            <a:ext cx="11455546" cy="3971365"/>
          </a:xfrm>
          <a:prstGeom prst="rect">
            <a:avLst/>
          </a:prstGeom>
        </p:spPr>
      </p:pic>
      <p:pic>
        <p:nvPicPr>
          <p:cNvPr id="3" name="Picture 2" descr="A close up of a sign&#10;&#10;Description automatically generated">
            <a:extLst>
              <a:ext uri="{FF2B5EF4-FFF2-40B4-BE49-F238E27FC236}">
                <a16:creationId xmlns:a16="http://schemas.microsoft.com/office/drawing/2014/main" id="{18E831EF-E840-4ECC-BFB0-D91041EE0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205" y="0"/>
            <a:ext cx="10034409" cy="2967318"/>
          </a:xfrm>
          <a:prstGeom prst="rect">
            <a:avLst/>
          </a:prstGeom>
        </p:spPr>
      </p:pic>
    </p:spTree>
    <p:extLst>
      <p:ext uri="{BB962C8B-B14F-4D97-AF65-F5344CB8AC3E}">
        <p14:creationId xmlns:p14="http://schemas.microsoft.com/office/powerpoint/2010/main" val="1461460171"/>
      </p:ext>
    </p:extLst>
  </p:cSld>
  <p:clrMapOvr>
    <a:masterClrMapping/>
  </p:clrMapOvr>
  <p:transition>
    <p:fade/>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4255</TotalTime>
  <Words>2101</Words>
  <Application>Microsoft Office PowerPoint</Application>
  <PresentationFormat>On-screen Show (4:3)</PresentationFormat>
  <Paragraphs>339</Paragraphs>
  <Slides>72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72</vt:i4>
      </vt:variant>
    </vt:vector>
  </HeadingPairs>
  <TitlesOfParts>
    <vt:vector size="82" baseType="lpstr">
      <vt:lpstr>Arial</vt:lpstr>
      <vt:lpstr>Baby Boston</vt:lpstr>
      <vt:lpstr>Calibri</vt:lpstr>
      <vt:lpstr>Calibri Light</vt:lpstr>
      <vt:lpstr>Dancing Script OT</vt:lpstr>
      <vt:lpstr>Kristen ITC</vt:lpstr>
      <vt:lpstr>Ubuntu</vt:lpstr>
      <vt:lpstr>7_Office Theme</vt:lpstr>
      <vt:lpstr>9_Office Theme</vt:lpstr>
      <vt:lpstr>1_Default Design</vt:lpstr>
      <vt:lpstr>PowerPoint Presentation</vt:lpstr>
      <vt:lpstr>PowerPoint Presentation</vt:lpstr>
      <vt:lpstr>NAMETAG NOVEMBER</vt:lpstr>
      <vt:lpstr>PowerPoint Presentation</vt:lpstr>
      <vt:lpstr>TALLGRASS.CHURCH</vt:lpstr>
      <vt:lpstr>PODCASTS ARE LIVE!</vt:lpstr>
      <vt:lpstr>MINGLE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 </cp:lastModifiedBy>
  <cp:revision>28</cp:revision>
  <dcterms:created xsi:type="dcterms:W3CDTF">2019-11-21T17:59:01Z</dcterms:created>
  <dcterms:modified xsi:type="dcterms:W3CDTF">2019-11-25T20:02:14Z</dcterms:modified>
</cp:coreProperties>
</file>