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783" r:id="rId2"/>
    <p:sldMasterId id="2147483795" r:id="rId3"/>
  </p:sldMasterIdLst>
  <p:notesMasterIdLst>
    <p:notesMasterId r:id="rId71"/>
  </p:notesMasterIdLst>
  <p:handoutMasterIdLst>
    <p:handoutMasterId r:id="rId72"/>
  </p:handoutMasterIdLst>
  <p:sldIdLst>
    <p:sldId id="2383" r:id="rId4"/>
    <p:sldId id="3147" r:id="rId5"/>
    <p:sldId id="3144" r:id="rId6"/>
    <p:sldId id="3141" r:id="rId7"/>
    <p:sldId id="3148" r:id="rId8"/>
    <p:sldId id="3152" r:id="rId9"/>
    <p:sldId id="2637" r:id="rId10"/>
    <p:sldId id="2963" r:id="rId11"/>
    <p:sldId id="2972" r:id="rId12"/>
    <p:sldId id="2973" r:id="rId13"/>
    <p:sldId id="2832" r:id="rId14"/>
    <p:sldId id="2971" r:id="rId15"/>
    <p:sldId id="2978" r:id="rId16"/>
    <p:sldId id="2979" r:id="rId17"/>
    <p:sldId id="2977" r:id="rId18"/>
    <p:sldId id="2980" r:id="rId19"/>
    <p:sldId id="2964" r:id="rId20"/>
    <p:sldId id="2974" r:id="rId21"/>
    <p:sldId id="2975" r:id="rId22"/>
    <p:sldId id="2987" r:id="rId23"/>
    <p:sldId id="2988" r:id="rId24"/>
    <p:sldId id="2996" r:id="rId25"/>
    <p:sldId id="2994" r:id="rId26"/>
    <p:sldId id="2990" r:id="rId27"/>
    <p:sldId id="2995" r:id="rId28"/>
    <p:sldId id="2965" r:id="rId29"/>
    <p:sldId id="2969" r:id="rId30"/>
    <p:sldId id="2983" r:id="rId31"/>
    <p:sldId id="2984" r:id="rId32"/>
    <p:sldId id="2985" r:id="rId33"/>
    <p:sldId id="2970" r:id="rId34"/>
    <p:sldId id="2993" r:id="rId35"/>
    <p:sldId id="2991" r:id="rId36"/>
    <p:sldId id="2966" r:id="rId37"/>
    <p:sldId id="2442" r:id="rId38"/>
    <p:sldId id="2725" r:id="rId39"/>
    <p:sldId id="2870" r:id="rId40"/>
    <p:sldId id="2871" r:id="rId41"/>
    <p:sldId id="2872" r:id="rId42"/>
    <p:sldId id="2873" r:id="rId43"/>
    <p:sldId id="2874" r:id="rId44"/>
    <p:sldId id="2875" r:id="rId45"/>
    <p:sldId id="2869" r:id="rId46"/>
    <p:sldId id="2853" r:id="rId47"/>
    <p:sldId id="2862" r:id="rId48"/>
    <p:sldId id="2863" r:id="rId49"/>
    <p:sldId id="2864" r:id="rId50"/>
    <p:sldId id="2865" r:id="rId51"/>
    <p:sldId id="2866" r:id="rId52"/>
    <p:sldId id="2867" r:id="rId53"/>
    <p:sldId id="2868" r:id="rId54"/>
    <p:sldId id="2818" r:id="rId55"/>
    <p:sldId id="2861" r:id="rId56"/>
    <p:sldId id="2854" r:id="rId57"/>
    <p:sldId id="2855" r:id="rId58"/>
    <p:sldId id="2856" r:id="rId59"/>
    <p:sldId id="2858" r:id="rId60"/>
    <p:sldId id="2859" r:id="rId61"/>
    <p:sldId id="2860" r:id="rId62"/>
    <p:sldId id="2857" r:id="rId63"/>
    <p:sldId id="2680" r:id="rId64"/>
    <p:sldId id="2520" r:id="rId65"/>
    <p:sldId id="2675" r:id="rId66"/>
    <p:sldId id="2522" r:id="rId67"/>
    <p:sldId id="2524" r:id="rId68"/>
    <p:sldId id="2525" r:id="rId69"/>
    <p:sldId id="3153" r:id="rId70"/>
  </p:sldIdLst>
  <p:sldSz cx="9144000" cy="6858000" type="screen4x3"/>
  <p:notesSz cx="9388475" cy="7102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W HOPE COMMUNITY CHURCH" initials="NHC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B38"/>
    <a:srgbClr val="2E5797"/>
    <a:srgbClr val="413E2F"/>
    <a:srgbClr val="FFDE76"/>
    <a:srgbClr val="7F7F7F"/>
    <a:srgbClr val="000000"/>
    <a:srgbClr val="FFDF71"/>
    <a:srgbClr val="FFDF73"/>
    <a:srgbClr val="FEE300"/>
    <a:srgbClr val="FED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54" autoAdjust="0"/>
    <p:restoredTop sz="94639" autoAdjust="0"/>
  </p:normalViewPr>
  <p:slideViewPr>
    <p:cSldViewPr snapToGrid="0">
      <p:cViewPr varScale="1">
        <p:scale>
          <a:sx n="110" d="100"/>
          <a:sy n="110" d="100"/>
        </p:scale>
        <p:origin x="1164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765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045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768828-9BCA-4E8F-9F10-7CC5F45A05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068980" cy="355534"/>
          </a:xfrm>
          <a:prstGeom prst="rect">
            <a:avLst/>
          </a:prstGeom>
        </p:spPr>
        <p:txBody>
          <a:bodyPr vert="horz" lIns="93205" tIns="46602" rIns="93205" bIns="466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7B6E8D-9EFF-40F0-B3AE-A2540DB241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317893" y="0"/>
            <a:ext cx="4068980" cy="355534"/>
          </a:xfrm>
          <a:prstGeom prst="rect">
            <a:avLst/>
          </a:prstGeom>
        </p:spPr>
        <p:txBody>
          <a:bodyPr vert="horz" lIns="93205" tIns="46602" rIns="93205" bIns="46602" rtlCol="0"/>
          <a:lstStyle>
            <a:lvl1pPr algn="r">
              <a:defRPr sz="1200"/>
            </a:lvl1pPr>
          </a:lstStyle>
          <a:p>
            <a:fld id="{5B39C4E5-1BA7-4E68-B7BA-97B278EE4202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1F28B-09FC-4CC8-A10E-ABB05A8E11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746941"/>
            <a:ext cx="4068980" cy="355534"/>
          </a:xfrm>
          <a:prstGeom prst="rect">
            <a:avLst/>
          </a:prstGeom>
        </p:spPr>
        <p:txBody>
          <a:bodyPr vert="horz" lIns="93205" tIns="46602" rIns="93205" bIns="466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62348-1DE3-4CAF-BAE4-1FB6D77902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317893" y="6746941"/>
            <a:ext cx="4068980" cy="355534"/>
          </a:xfrm>
          <a:prstGeom prst="rect">
            <a:avLst/>
          </a:prstGeom>
        </p:spPr>
        <p:txBody>
          <a:bodyPr vert="horz" lIns="93205" tIns="46602" rIns="93205" bIns="46602" rtlCol="0" anchor="b"/>
          <a:lstStyle>
            <a:lvl1pPr algn="r">
              <a:defRPr sz="1200"/>
            </a:lvl1pPr>
          </a:lstStyle>
          <a:p>
            <a:fld id="{94BF7341-F00C-4691-B79E-71BC14371E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7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5124"/>
          </a:xfrm>
          <a:prstGeom prst="rect">
            <a:avLst/>
          </a:prstGeom>
        </p:spPr>
        <p:txBody>
          <a:bodyPr vert="horz" lIns="94230" tIns="47115" rIns="94230" bIns="471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4" y="1"/>
            <a:ext cx="4068339" cy="355124"/>
          </a:xfrm>
          <a:prstGeom prst="rect">
            <a:avLst/>
          </a:prstGeom>
        </p:spPr>
        <p:txBody>
          <a:bodyPr vert="horz" lIns="94230" tIns="47115" rIns="94230" bIns="47115" rtlCol="0"/>
          <a:lstStyle>
            <a:lvl1pPr algn="r">
              <a:defRPr sz="1200"/>
            </a:lvl1pPr>
          </a:lstStyle>
          <a:p>
            <a:fld id="{899ACD25-4F95-4891-9E0D-90A6CEC2F40C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7825" y="531813"/>
            <a:ext cx="3552825" cy="2665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30" tIns="47115" rIns="94230" bIns="471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373675"/>
            <a:ext cx="7510780" cy="3196114"/>
          </a:xfrm>
          <a:prstGeom prst="rect">
            <a:avLst/>
          </a:prstGeom>
        </p:spPr>
        <p:txBody>
          <a:bodyPr vert="horz" lIns="94230" tIns="47115" rIns="94230" bIns="471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5124"/>
          </a:xfrm>
          <a:prstGeom prst="rect">
            <a:avLst/>
          </a:prstGeom>
        </p:spPr>
        <p:txBody>
          <a:bodyPr vert="horz" lIns="94230" tIns="47115" rIns="94230" bIns="471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4" y="6746119"/>
            <a:ext cx="4068339" cy="355124"/>
          </a:xfrm>
          <a:prstGeom prst="rect">
            <a:avLst/>
          </a:prstGeom>
        </p:spPr>
        <p:txBody>
          <a:bodyPr vert="horz" lIns="94230" tIns="47115" rIns="94230" bIns="47115" rtlCol="0" anchor="b"/>
          <a:lstStyle>
            <a:lvl1pPr algn="r">
              <a:defRPr sz="1200"/>
            </a:lvl1pPr>
          </a:lstStyle>
          <a:p>
            <a:fld id="{494D3BFB-D1C6-48C8-A46B-B7D0457C5E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D3BFB-D1C6-48C8-A46B-B7D0457C5E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16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D11D86-7CDD-439B-B1F8-C9806E40C1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39844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2104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9083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3794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D11D86-7CDD-439B-B1F8-C9806E40C1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39844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8853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009" y="151486"/>
            <a:ext cx="8776535" cy="1053474"/>
          </a:xfrm>
        </p:spPr>
        <p:txBody>
          <a:bodyPr/>
          <a:lstStyle>
            <a:lvl1pPr>
              <a:defRPr b="1" i="0" baseline="0">
                <a:solidFill>
                  <a:srgbClr val="2E5797"/>
                </a:solidFill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009" y="1392965"/>
            <a:ext cx="8776535" cy="538488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D6C723-33FE-499B-8D76-3195849EA7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125" y="5287681"/>
            <a:ext cx="1384420" cy="149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2449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59037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2987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14284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48164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2407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15027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009" y="151486"/>
            <a:ext cx="8776535" cy="1053474"/>
          </a:xfrm>
        </p:spPr>
        <p:txBody>
          <a:bodyPr>
            <a:noAutofit/>
          </a:bodyPr>
          <a:lstStyle>
            <a:lvl1pPr>
              <a:defRPr sz="5500" b="1" i="0" baseline="0">
                <a:solidFill>
                  <a:srgbClr val="2E5797"/>
                </a:solidFill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009" y="1392965"/>
            <a:ext cx="8776535" cy="538488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479273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8035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88554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36448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33286733"/>
      </p:ext>
    </p:extLst>
  </p:cSld>
  <p:clrMapOvr>
    <a:masterClrMapping/>
  </p:clrMapOvr>
  <p:transition advClick="0" advTm="20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424436"/>
      </p:ext>
    </p:extLst>
  </p:cSld>
  <p:clrMapOvr>
    <a:masterClrMapping/>
  </p:clrMapOvr>
  <p:transition advClick="0" advTm="20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9195782"/>
      </p:ext>
    </p:extLst>
  </p:cSld>
  <p:clrMapOvr>
    <a:masterClrMapping/>
  </p:clrMapOvr>
  <p:transition advClick="0" advTm="20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2438400"/>
            <a:ext cx="28194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438400"/>
            <a:ext cx="28194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9620270"/>
      </p:ext>
    </p:extLst>
  </p:cSld>
  <p:clrMapOvr>
    <a:masterClrMapping/>
  </p:clrMapOvr>
  <p:transition advClick="0" advTm="20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193456"/>
      </p:ext>
    </p:extLst>
  </p:cSld>
  <p:clrMapOvr>
    <a:masterClrMapping/>
  </p:clrMapOvr>
  <p:transition advClick="0" advTm="20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8296967"/>
      </p:ext>
    </p:extLst>
  </p:cSld>
  <p:clrMapOvr>
    <a:masterClrMapping/>
  </p:clrMapOvr>
  <p:transition advClick="0" advTm="2000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038471"/>
      </p:ext>
    </p:extLst>
  </p:cSld>
  <p:clrMapOvr>
    <a:masterClrMapping/>
  </p:clrMapOvr>
  <p:transition advClick="0" advTm="2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5160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3424800"/>
      </p:ext>
    </p:extLst>
  </p:cSld>
  <p:clrMapOvr>
    <a:masterClrMapping/>
  </p:clrMapOvr>
  <p:transition advClick="0" advTm="2000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6771874"/>
      </p:ext>
    </p:extLst>
  </p:cSld>
  <p:clrMapOvr>
    <a:masterClrMapping/>
  </p:clrMapOvr>
  <p:transition advClick="0" advTm="2000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921618"/>
      </p:ext>
    </p:extLst>
  </p:cSld>
  <p:clrMapOvr>
    <a:masterClrMapping/>
  </p:clrMapOvr>
  <p:transition advClick="0" advTm="2000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43600" y="1066800"/>
            <a:ext cx="14478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1066800"/>
            <a:ext cx="4191000" cy="4953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1329865"/>
      </p:ext>
    </p:extLst>
  </p:cSld>
  <p:clrMapOvr>
    <a:masterClrMapping/>
  </p:clrMapOvr>
  <p:transition advClick="0" advTm="2000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066800"/>
            <a:ext cx="57912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2438400"/>
            <a:ext cx="28194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438400"/>
            <a:ext cx="28194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1687854"/>
      </p:ext>
    </p:extLst>
  </p:cSld>
  <p:clrMapOvr>
    <a:masterClrMapping/>
  </p:clrMapOvr>
  <p:transition advClick="0" advTm="2000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066800"/>
            <a:ext cx="57912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2438400"/>
            <a:ext cx="28194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2438400"/>
            <a:ext cx="2819400" cy="1714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4305300"/>
            <a:ext cx="2819400" cy="1714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4153300"/>
      </p:ext>
    </p:extLst>
  </p:cSld>
  <p:clrMapOvr>
    <a:masterClrMapping/>
  </p:clrMapOvr>
  <p:transition advClick="0" advTm="2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589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06843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134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4000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0562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328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0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066800"/>
            <a:ext cx="579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2438400"/>
            <a:ext cx="5791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65478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</p:sldLayoutIdLst>
  <p:transition advClick="0" advTm="20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II+Corinthians+5:17&amp;version=ESV#fen-ESV-28878a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B2407-F046-4880-952C-79B2E8FF4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18CDB7-B217-438D-9B6C-41A9FCA8820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02C89C-41F9-4C96-8CB5-95E3A2014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92" y="224286"/>
            <a:ext cx="8169215" cy="612691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3934CA-1E89-493B-B3F5-3892F2B5884C}"/>
              </a:ext>
            </a:extLst>
          </p:cNvPr>
          <p:cNvSpPr txBox="1"/>
          <p:nvPr/>
        </p:nvSpPr>
        <p:spPr>
          <a:xfrm rot="20988916">
            <a:off x="3287844" y="2788702"/>
            <a:ext cx="315643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spc="300" dirty="0">
                <a:solidFill>
                  <a:schemeClr val="bg1"/>
                </a:solidFill>
                <a:latin typeface="Ubuntu" panose="020B0504030602030204" pitchFamily="34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83889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172" y="0"/>
            <a:ext cx="8776535" cy="827569"/>
          </a:xfrm>
        </p:spPr>
        <p:txBody>
          <a:bodyPr/>
          <a:lstStyle/>
          <a:p>
            <a:r>
              <a:rPr lang="en-US" sz="4400" dirty="0"/>
              <a:t>RELATING GRACIOUSLY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171" y="988290"/>
            <a:ext cx="8776535" cy="5661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TWO CULTURAL ISSUES:</a:t>
            </a:r>
          </a:p>
          <a:p>
            <a:pPr marL="0" indent="0">
              <a:buNone/>
            </a:pPr>
            <a:r>
              <a:rPr lang="en-US" sz="3200" b="1" dirty="0"/>
              <a:t>Second:  PERCEPTION OF CHRISTIANS:  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200" dirty="0"/>
              <a:t>Christians by believing that there are absolute truths are considered to be intolerant and judgmental people.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200" dirty="0"/>
              <a:t>And historically, legalistic and self-righteous attitudes and behaviors by many believers have reinforced that perception.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endParaRPr lang="en-US" sz="3600" dirty="0"/>
          </a:p>
          <a:p>
            <a:pPr marL="514350" indent="-514350">
              <a:buAutoNum type="arabicPeriod"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2570947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0082"/>
            <a:ext cx="8776535" cy="1053474"/>
          </a:xfrm>
        </p:spPr>
        <p:txBody>
          <a:bodyPr/>
          <a:lstStyle/>
          <a:p>
            <a:r>
              <a:rPr lang="en-US" sz="4800" dirty="0"/>
              <a:t>Relating Graciously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9" y="931578"/>
            <a:ext cx="7633555" cy="6261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Matthew 7:1-5   Judging Others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i="1" dirty="0"/>
              <a:t>“</a:t>
            </a:r>
            <a:r>
              <a:rPr lang="en-US" i="1" dirty="0"/>
              <a:t>Judge not, that you be not judged.</a:t>
            </a:r>
            <a:r>
              <a:rPr lang="en-US" sz="2400" i="1" dirty="0"/>
              <a:t> </a:t>
            </a:r>
            <a:r>
              <a:rPr lang="en-US" sz="2400" b="1" i="1" baseline="30000" dirty="0"/>
              <a:t>2 </a:t>
            </a:r>
            <a:r>
              <a:rPr lang="en-US" i="1" dirty="0"/>
              <a:t>For with the judgment you pronounce you will be judged, and with the measure you use it will be measured to you.</a:t>
            </a:r>
            <a:r>
              <a:rPr lang="en-US" sz="2400" i="1" dirty="0"/>
              <a:t> </a:t>
            </a:r>
            <a:r>
              <a:rPr lang="en-US" sz="2400" b="1" i="1" baseline="30000" dirty="0"/>
              <a:t>3 </a:t>
            </a:r>
            <a:r>
              <a:rPr lang="en-US" i="1" dirty="0"/>
              <a:t>Why do you see the speck that is in your brother's eye, but do not notice the log that is in your own eye?</a:t>
            </a:r>
            <a:r>
              <a:rPr lang="en-US" sz="2400" i="1" dirty="0"/>
              <a:t> </a:t>
            </a:r>
            <a:r>
              <a:rPr lang="en-US" sz="2400" b="1" i="1" baseline="30000" dirty="0"/>
              <a:t>4 </a:t>
            </a:r>
            <a:r>
              <a:rPr lang="en-US" i="1" dirty="0"/>
              <a:t>Or how can you say to your brother, ‘Let me take the speck out of your eye,’ when there is the log in your own eye?</a:t>
            </a:r>
            <a:r>
              <a:rPr lang="en-US" sz="2400" i="1" dirty="0"/>
              <a:t> </a:t>
            </a:r>
            <a:r>
              <a:rPr lang="en-US" sz="2400" b="1" i="1" baseline="30000" dirty="0"/>
              <a:t>5 </a:t>
            </a:r>
            <a:r>
              <a:rPr lang="en-US" i="1" dirty="0"/>
              <a:t>You hypocrite, first take the log out of your own eye, and then you will see clearly to take the speck out of your brother's eye.”</a:t>
            </a:r>
          </a:p>
          <a:p>
            <a:pPr marL="0" indent="0">
              <a:buNone/>
            </a:pPr>
            <a:br>
              <a:rPr lang="en-US" sz="2700" b="1" baseline="30000" dirty="0"/>
            </a:br>
            <a:endParaRPr lang="en-US" sz="2700" dirty="0"/>
          </a:p>
        </p:txBody>
      </p:sp>
      <p:sp>
        <p:nvSpPr>
          <p:cNvPr id="4" name="Rectangle 3"/>
          <p:cNvSpPr/>
          <p:nvPr/>
        </p:nvSpPr>
        <p:spPr>
          <a:xfrm>
            <a:off x="-380229" y="248868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05874541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420" y="-111066"/>
            <a:ext cx="8776535" cy="1053474"/>
          </a:xfrm>
        </p:spPr>
        <p:txBody>
          <a:bodyPr/>
          <a:lstStyle/>
          <a:p>
            <a:r>
              <a:rPr lang="en-US" dirty="0"/>
              <a:t>Matthew 7:1-5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020051"/>
            <a:ext cx="4236057" cy="5647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b="1" dirty="0"/>
              <a:t>RESPONSIBILITY TO OTHERS</a:t>
            </a:r>
          </a:p>
          <a:p>
            <a:pPr marL="0" indent="0">
              <a:buNone/>
            </a:pPr>
            <a:r>
              <a:rPr lang="en-US" sz="2000" dirty="0"/>
              <a:t>“</a:t>
            </a:r>
            <a:r>
              <a:rPr lang="en-US" sz="2400" dirty="0"/>
              <a:t>Judge not,</a:t>
            </a:r>
            <a:endParaRPr lang="en-US" sz="600" dirty="0"/>
          </a:p>
          <a:p>
            <a:pPr marL="0" indent="0">
              <a:buNone/>
            </a:pPr>
            <a:r>
              <a:rPr lang="en-US" sz="2000" b="1" baseline="30000" dirty="0"/>
              <a:t>2 </a:t>
            </a:r>
            <a:r>
              <a:rPr lang="en-US" sz="2400" dirty="0"/>
              <a:t>For with the judgment you pronounce </a:t>
            </a:r>
            <a:r>
              <a:rPr lang="en-US" sz="2400" b="1" baseline="30000" dirty="0"/>
              <a:t> </a:t>
            </a:r>
          </a:p>
          <a:p>
            <a:pPr marL="0" indent="0">
              <a:buNone/>
            </a:pPr>
            <a:r>
              <a:rPr lang="en-US" sz="2400" dirty="0"/>
              <a:t>and with the measure you use</a:t>
            </a:r>
          </a:p>
          <a:p>
            <a:pPr marL="0" indent="0">
              <a:buNone/>
            </a:pPr>
            <a:r>
              <a:rPr lang="en-US" sz="2000" b="1" baseline="30000" dirty="0"/>
              <a:t>3 </a:t>
            </a:r>
            <a:r>
              <a:rPr lang="en-US" sz="2400" dirty="0"/>
              <a:t>Why do you see the speck that is in your brother's eye, </a:t>
            </a:r>
          </a:p>
          <a:p>
            <a:pPr marL="0" indent="0">
              <a:buNone/>
            </a:pPr>
            <a:r>
              <a:rPr lang="en-US" sz="2000" dirty="0"/>
              <a:t> </a:t>
            </a:r>
            <a:r>
              <a:rPr lang="en-US" sz="2000" b="1" baseline="30000" dirty="0"/>
              <a:t>4 </a:t>
            </a:r>
            <a:r>
              <a:rPr lang="en-US" sz="2400" dirty="0"/>
              <a:t>Or how can you say to your brother, ‘Let me take the speck out of your eye,’ </a:t>
            </a:r>
          </a:p>
          <a:p>
            <a:pPr marL="0" indent="0">
              <a:buNone/>
            </a:pPr>
            <a:r>
              <a:rPr lang="en-US" sz="2400" dirty="0"/>
              <a:t>and then you will see clearly to take the speck out of your brother's eye.</a:t>
            </a:r>
          </a:p>
          <a:p>
            <a:pPr marL="0" indent="0">
              <a:buNone/>
            </a:pPr>
            <a:endParaRPr lang="en-US" sz="2400" b="1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4887298" y="942408"/>
            <a:ext cx="4068610" cy="4334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RESPONSIBILITY TO SEL</a:t>
            </a:r>
            <a:r>
              <a:rPr lang="en-US" sz="2800" b="1" dirty="0"/>
              <a:t>F</a:t>
            </a:r>
          </a:p>
          <a:p>
            <a:endParaRPr lang="en-US" sz="800" dirty="0"/>
          </a:p>
          <a:p>
            <a:r>
              <a:rPr lang="en-US" sz="2400" dirty="0"/>
              <a:t>that you be not judged.</a:t>
            </a:r>
            <a:endParaRPr lang="en-US" sz="2400" b="1" baseline="30000" dirty="0"/>
          </a:p>
          <a:p>
            <a:endParaRPr lang="en-US" sz="1200" b="1" baseline="30000" dirty="0"/>
          </a:p>
          <a:p>
            <a:r>
              <a:rPr lang="en-US" sz="2400" dirty="0"/>
              <a:t>you will be judged,</a:t>
            </a:r>
            <a:endParaRPr lang="en-US" sz="2400" b="1" baseline="30000" dirty="0"/>
          </a:p>
          <a:p>
            <a:endParaRPr lang="en-US" sz="3400" b="1" baseline="30000" dirty="0"/>
          </a:p>
          <a:p>
            <a:r>
              <a:rPr lang="en-US" sz="2400" dirty="0"/>
              <a:t>it will be measured to you.</a:t>
            </a:r>
            <a:r>
              <a:rPr lang="en-US" sz="2000" dirty="0"/>
              <a:t> </a:t>
            </a:r>
          </a:p>
          <a:p>
            <a:endParaRPr lang="en-US" sz="500" dirty="0"/>
          </a:p>
          <a:p>
            <a:r>
              <a:rPr lang="en-US" sz="2400" dirty="0"/>
              <a:t>but do not notice the log that is in your own eye?</a:t>
            </a:r>
          </a:p>
          <a:p>
            <a:endParaRPr lang="en-US" sz="800" dirty="0"/>
          </a:p>
          <a:p>
            <a:r>
              <a:rPr lang="en-US" sz="2000" b="1" baseline="30000" dirty="0"/>
              <a:t>5 </a:t>
            </a:r>
            <a:r>
              <a:rPr lang="en-US" sz="2400" dirty="0"/>
              <a:t>You hypocrite, first take the log out of your own eye,</a:t>
            </a:r>
          </a:p>
          <a:p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92729" y="1734534"/>
            <a:ext cx="2018154" cy="13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005032" y="2295242"/>
            <a:ext cx="6806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69038" y="2932471"/>
            <a:ext cx="5166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761772" y="3704241"/>
            <a:ext cx="93077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220512" y="4757716"/>
            <a:ext cx="556060" cy="357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169038" y="4251145"/>
            <a:ext cx="516649" cy="7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05782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172" y="0"/>
            <a:ext cx="8776535" cy="827569"/>
          </a:xfrm>
        </p:spPr>
        <p:txBody>
          <a:bodyPr/>
          <a:lstStyle/>
          <a:p>
            <a:r>
              <a:rPr lang="en-US" sz="4400" dirty="0"/>
              <a:t>RELATING GRACIOUSLY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172" y="988290"/>
            <a:ext cx="8095374" cy="5661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Keys to This Passage:</a:t>
            </a:r>
          </a:p>
          <a:p>
            <a:pPr marL="0" indent="0">
              <a:buNone/>
            </a:pPr>
            <a:endParaRPr lang="en-US" sz="3200" b="1" dirty="0"/>
          </a:p>
          <a:p>
            <a:pPr marL="514350" indent="-514350">
              <a:buAutoNum type="arabicPeriod"/>
            </a:pPr>
            <a:r>
              <a:rPr lang="en-US" sz="3200" b="1" dirty="0"/>
              <a:t>Jesus is forbidding a judgmental condescending critical attitude of judgment.</a:t>
            </a:r>
          </a:p>
          <a:p>
            <a:pPr marL="514350" indent="-514350">
              <a:buAutoNum type="arabicPeriod"/>
            </a:pPr>
            <a:endParaRPr lang="en-US" sz="3200" b="1" dirty="0"/>
          </a:p>
          <a:p>
            <a:pPr marL="514350" indent="-514350">
              <a:lnSpc>
                <a:spcPct val="120000"/>
              </a:lnSpc>
              <a:buAutoNum type="arabicPeriod"/>
            </a:pPr>
            <a:endParaRPr lang="en-US" sz="3600" dirty="0"/>
          </a:p>
          <a:p>
            <a:pPr marL="514350" indent="-514350">
              <a:buAutoNum type="arabicPeriod"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097154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172" y="0"/>
            <a:ext cx="8776535" cy="827569"/>
          </a:xfrm>
        </p:spPr>
        <p:txBody>
          <a:bodyPr/>
          <a:lstStyle/>
          <a:p>
            <a:r>
              <a:rPr lang="en-US" sz="4400" dirty="0"/>
              <a:t>RELATING GRACIOUSLY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172" y="988290"/>
            <a:ext cx="8086138" cy="5661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Keys to This Passage:</a:t>
            </a:r>
          </a:p>
          <a:p>
            <a:pPr marL="0" indent="0">
              <a:buNone/>
            </a:pPr>
            <a:endParaRPr lang="en-US" sz="3200" b="1" dirty="0"/>
          </a:p>
          <a:p>
            <a:pPr marL="514350" indent="-514350">
              <a:buAutoNum type="arabicPeriod" startAt="2"/>
            </a:pPr>
            <a:r>
              <a:rPr lang="en-US" sz="3200" b="1" dirty="0"/>
              <a:t>Jesus is calling his followers to first humbly be self-aware and work on their own weaknesses.</a:t>
            </a:r>
          </a:p>
          <a:p>
            <a:pPr marL="0" indent="0">
              <a:buNone/>
            </a:pPr>
            <a:r>
              <a:rPr lang="en-US" sz="3200" b="1" dirty="0"/>
              <a:t>  </a:t>
            </a:r>
          </a:p>
          <a:p>
            <a:pPr marL="0" indent="0">
              <a:buNone/>
            </a:pPr>
            <a:r>
              <a:rPr lang="en-US" sz="3200" b="1" dirty="0"/>
              <a:t>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3200" b="1" dirty="0"/>
          </a:p>
          <a:p>
            <a:pPr marL="514350" indent="-514350">
              <a:lnSpc>
                <a:spcPct val="120000"/>
              </a:lnSpc>
              <a:buAutoNum type="arabicPeriod"/>
            </a:pPr>
            <a:endParaRPr lang="en-US" sz="3600" dirty="0"/>
          </a:p>
          <a:p>
            <a:pPr marL="514350" indent="-514350">
              <a:buAutoNum type="arabicPeriod"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156756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172" y="0"/>
            <a:ext cx="8776535" cy="827569"/>
          </a:xfrm>
        </p:spPr>
        <p:txBody>
          <a:bodyPr/>
          <a:lstStyle/>
          <a:p>
            <a:r>
              <a:rPr lang="en-US" sz="4400" dirty="0"/>
              <a:t>RELATING GRACIOUSLY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171" y="988290"/>
            <a:ext cx="8776535" cy="5661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Keys to This Passage:</a:t>
            </a:r>
          </a:p>
          <a:p>
            <a:pPr marL="0" indent="0">
              <a:buNone/>
            </a:pPr>
            <a:endParaRPr lang="en-US" sz="3200" b="1" dirty="0"/>
          </a:p>
          <a:p>
            <a:pPr marL="514350" indent="-514350">
              <a:buAutoNum type="arabicPeriod" startAt="3"/>
            </a:pPr>
            <a:r>
              <a:rPr lang="en-US" sz="3200" b="1" dirty="0"/>
              <a:t>Jesus is asking us with humility and grace to discern other’s needs and to help where appropriate.  </a:t>
            </a:r>
          </a:p>
          <a:p>
            <a:pPr marL="0" indent="0">
              <a:buNone/>
            </a:pPr>
            <a:endParaRPr lang="en-US" sz="3200" b="1" dirty="0"/>
          </a:p>
          <a:p>
            <a:pPr marL="514350" indent="-514350">
              <a:lnSpc>
                <a:spcPct val="120000"/>
              </a:lnSpc>
              <a:buAutoNum type="arabicPeriod"/>
            </a:pPr>
            <a:endParaRPr lang="en-US" sz="3600" dirty="0"/>
          </a:p>
          <a:p>
            <a:pPr marL="514350" indent="-514350">
              <a:buAutoNum type="arabicPeriod"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941050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172" y="0"/>
            <a:ext cx="8776535" cy="827569"/>
          </a:xfrm>
        </p:spPr>
        <p:txBody>
          <a:bodyPr/>
          <a:lstStyle/>
          <a:p>
            <a:r>
              <a:rPr lang="en-US" sz="4400" dirty="0"/>
              <a:t>RELATING GRACIOUSLY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171" y="988290"/>
            <a:ext cx="8233920" cy="5661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Keys to This Passage:</a:t>
            </a:r>
          </a:p>
          <a:p>
            <a:pPr marL="514350" indent="-514350">
              <a:buAutoNum type="arabicPeriod" startAt="4"/>
            </a:pPr>
            <a:r>
              <a:rPr lang="en-US" sz="3200" b="1" dirty="0"/>
              <a:t>He is NOT saying, it doesn’t matter what others do and that we have no responsibility to help them in their spiritual growth.</a:t>
            </a:r>
          </a:p>
          <a:p>
            <a:pPr marL="0" indent="0">
              <a:buNone/>
            </a:pPr>
            <a:endParaRPr lang="en-US" sz="3200" b="1" dirty="0"/>
          </a:p>
          <a:p>
            <a:pPr marL="514350" indent="-514350">
              <a:buAutoNum type="arabicPeriod"/>
            </a:pPr>
            <a:endParaRPr lang="en-US" sz="3200" b="1" dirty="0"/>
          </a:p>
          <a:p>
            <a:pPr marL="514350" indent="-514350">
              <a:lnSpc>
                <a:spcPct val="120000"/>
              </a:lnSpc>
              <a:buAutoNum type="arabicPeriod"/>
            </a:pPr>
            <a:endParaRPr lang="en-US" sz="3600" dirty="0"/>
          </a:p>
          <a:p>
            <a:pPr marL="514350" indent="-514350">
              <a:buAutoNum type="arabicPeriod"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4342301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0082"/>
            <a:ext cx="8776535" cy="1053474"/>
          </a:xfrm>
        </p:spPr>
        <p:txBody>
          <a:bodyPr/>
          <a:lstStyle/>
          <a:p>
            <a:r>
              <a:rPr lang="en-US" sz="4800" dirty="0"/>
              <a:t>Relating Graciously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9" y="931578"/>
            <a:ext cx="7633555" cy="6261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Galatians 5:26  </a:t>
            </a:r>
          </a:p>
          <a:p>
            <a:pPr marL="0" indent="0">
              <a:buNone/>
            </a:pPr>
            <a:r>
              <a:rPr lang="en-US" sz="3600" dirty="0"/>
              <a:t>The Problem of Pride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b="1" u="sng" dirty="0"/>
              <a:t>5:26: Let us not become conceited, provoking one another, envying one another</a:t>
            </a:r>
            <a:r>
              <a:rPr lang="en-US" dirty="0"/>
              <a:t>. </a:t>
            </a:r>
            <a:br>
              <a:rPr lang="en-US" sz="2700" b="1" baseline="30000" dirty="0"/>
            </a:b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59834996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1486"/>
            <a:ext cx="9058544" cy="1053474"/>
          </a:xfrm>
        </p:spPr>
        <p:txBody>
          <a:bodyPr/>
          <a:lstStyle/>
          <a:p>
            <a:r>
              <a:rPr lang="en-US" sz="3200" dirty="0"/>
              <a:t>This 13,400 square foot home can be yours for only $8,950,000</a:t>
            </a:r>
          </a:p>
        </p:txBody>
      </p:sp>
      <p:pic>
        <p:nvPicPr>
          <p:cNvPr id="1026" name="Picture 2" descr="Proper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4961"/>
            <a:ext cx="7665138" cy="565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9864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73" y="151486"/>
            <a:ext cx="8430471" cy="1053474"/>
          </a:xfrm>
        </p:spPr>
        <p:txBody>
          <a:bodyPr/>
          <a:lstStyle/>
          <a:p>
            <a:r>
              <a:rPr lang="en-US" sz="3600" dirty="0"/>
              <a:t>And on the other hand . . .</a:t>
            </a:r>
            <a:endParaRPr lang="en-US" dirty="0"/>
          </a:p>
        </p:txBody>
      </p:sp>
      <p:pic>
        <p:nvPicPr>
          <p:cNvPr id="2058" name="Picture 10" descr="Image result for trashy yar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65" y="1995958"/>
            <a:ext cx="6765336" cy="380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69938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D388341-9587-457F-B5D9-A64889AC23D3}"/>
              </a:ext>
            </a:extLst>
          </p:cNvPr>
          <p:cNvSpPr/>
          <p:nvPr/>
        </p:nvSpPr>
        <p:spPr>
          <a:xfrm rot="10800000" flipH="1">
            <a:off x="0" y="926349"/>
            <a:ext cx="9765102" cy="337836"/>
          </a:xfrm>
          <a:prstGeom prst="triangle">
            <a:avLst>
              <a:gd name="adj" fmla="val 0"/>
            </a:avLst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33BE2E-325A-4A66-B2ED-9D6F5BFDE651}"/>
              </a:ext>
            </a:extLst>
          </p:cNvPr>
          <p:cNvSpPr/>
          <p:nvPr/>
        </p:nvSpPr>
        <p:spPr>
          <a:xfrm>
            <a:off x="1" y="-60385"/>
            <a:ext cx="9144000" cy="992038"/>
          </a:xfrm>
          <a:prstGeom prst="rect">
            <a:avLst/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AD048-720E-47CE-9A43-658E55A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28" y="142860"/>
            <a:ext cx="8776535" cy="926816"/>
          </a:xfrm>
        </p:spPr>
        <p:txBody>
          <a:bodyPr>
            <a:noAutofit/>
          </a:bodyPr>
          <a:lstStyle/>
          <a:p>
            <a:r>
              <a:rPr lang="en-US" sz="5500" dirty="0">
                <a:solidFill>
                  <a:schemeClr val="bg1"/>
                </a:solidFill>
              </a:rPr>
              <a:t>NO AFTER PARTY TODAY</a:t>
            </a:r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FFC58ACB-89A3-49F1-8144-FE8BDA299C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7" b="6194"/>
          <a:stretch/>
        </p:blipFill>
        <p:spPr bwMode="auto">
          <a:xfrm>
            <a:off x="1496291" y="1301130"/>
            <a:ext cx="5822518" cy="540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50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0082"/>
            <a:ext cx="8776535" cy="1053474"/>
          </a:xfrm>
        </p:spPr>
        <p:txBody>
          <a:bodyPr/>
          <a:lstStyle/>
          <a:p>
            <a:r>
              <a:rPr lang="en-US" sz="4800" dirty="0"/>
              <a:t>Relating Graciously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9" y="931578"/>
            <a:ext cx="8381700" cy="6261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Galatians 5:26   The Problem of Pride.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400" baseline="30000" dirty="0"/>
              <a:t>“26</a:t>
            </a:r>
            <a:r>
              <a:rPr lang="en-US" sz="2900" dirty="0"/>
              <a:t>Let us not become conceited, provoking one another, envying one another. . . 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700" b="1" dirty="0"/>
              <a:t>The Greek word for “conceit” is </a:t>
            </a:r>
            <a:r>
              <a:rPr lang="en-US" sz="2700" i="1" dirty="0"/>
              <a:t>“</a:t>
            </a:r>
            <a:r>
              <a:rPr lang="en-US" sz="2700" i="1" dirty="0" err="1"/>
              <a:t>kenodoxoi</a:t>
            </a:r>
            <a:r>
              <a:rPr lang="en-US" sz="2700" i="1" dirty="0"/>
              <a:t>”</a:t>
            </a:r>
            <a:r>
              <a:rPr lang="en-US" sz="2700" b="1" dirty="0"/>
              <a:t>, meaning vain-glorious (false glory) or empty of honor.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700" b="1" dirty="0"/>
              <a:t>Conceit flows out of a need to prove our honor or worth by comparing ourselves with others.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800" b="1" dirty="0"/>
              <a:t>We are better than someone, acting superior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800" b="1" dirty="0"/>
              <a:t>We don’t measure up, feeling inferior and envying</a:t>
            </a:r>
            <a:br>
              <a:rPr lang="en-US" sz="2300" b="1" baseline="30000" dirty="0"/>
            </a:b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10916108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0082"/>
            <a:ext cx="8776535" cy="1053474"/>
          </a:xfrm>
        </p:spPr>
        <p:txBody>
          <a:bodyPr/>
          <a:lstStyle/>
          <a:p>
            <a:r>
              <a:rPr lang="en-US" sz="4800" dirty="0"/>
              <a:t>Relating Graciously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9" y="931578"/>
            <a:ext cx="8418646" cy="5926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Galatians 5:26   The Problem of Pride.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700" b="1" dirty="0"/>
              <a:t>Superiority &amp; inferiority - two sides of the same coin.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700" b="1" dirty="0"/>
              <a:t>Both are self-absorbed, looking at how others make one feel rather than serving and building up the other!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700" b="1" dirty="0"/>
              <a:t>Both are bound up in works righteousness, in competition, trying to be better than others</a:t>
            </a: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b="1" dirty="0"/>
              <a:t>The Superior:   We win!</a:t>
            </a: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b="1" dirty="0"/>
              <a:t>The Inferior:  We lose!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b="1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48010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0082"/>
            <a:ext cx="8776535" cy="1053474"/>
          </a:xfrm>
        </p:spPr>
        <p:txBody>
          <a:bodyPr/>
          <a:lstStyle/>
          <a:p>
            <a:r>
              <a:rPr lang="en-US" sz="4800" dirty="0"/>
              <a:t>Relating Graciously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9" y="931578"/>
            <a:ext cx="8418646" cy="5926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Galatians 5:26   The Problem of Pride.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700" b="1" dirty="0"/>
              <a:t>Superiority &amp; inferiority - two sides of the same coin.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700" b="1" dirty="0"/>
              <a:t>Both are self-absorbed, looking at how others make one feel rather than serving and building up the other!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700" b="1" dirty="0"/>
              <a:t>Both are bound up in works righteousness, in competition, trying to be better than others</a:t>
            </a: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b="1" dirty="0"/>
              <a:t>The Superior:   We win!</a:t>
            </a: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b="1" dirty="0"/>
              <a:t>The Inferior:  We lose!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sz="1000" b="1" dirty="0"/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rgbClr val="FF0000"/>
                </a:solidFill>
              </a:rPr>
              <a:t>NEWS FLASH:  </a:t>
            </a:r>
            <a:r>
              <a:rPr lang="en-US" b="1" i="1" dirty="0">
                <a:solidFill>
                  <a:srgbClr val="FF0000"/>
                </a:solidFill>
              </a:rPr>
              <a:t>We can feel superior or inferior depending on the situation.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37039665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0082"/>
            <a:ext cx="8776535" cy="1053474"/>
          </a:xfrm>
        </p:spPr>
        <p:txBody>
          <a:bodyPr/>
          <a:lstStyle/>
          <a:p>
            <a:r>
              <a:rPr lang="en-US" sz="4800" dirty="0"/>
              <a:t>Relating Graciously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9" y="1224928"/>
            <a:ext cx="8520246" cy="5319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Galatians 5:26   The Problem of Pride.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400" baseline="30000" dirty="0"/>
              <a:t>“26</a:t>
            </a:r>
            <a:r>
              <a:rPr lang="en-US" sz="2900" dirty="0"/>
              <a:t>Let us not become conceited, provoking one another, envying one another. . . 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700" b="1" dirty="0"/>
              <a:t>Humility is not thinking less of yourself, but thinking of others less!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700" b="1" dirty="0"/>
              <a:t>Low self-esteem is not gospel humility, but derives from self-absorption and not our new identity in Christ.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700" b="1" dirty="0"/>
              <a:t>A feeling of pride and superiority is also self-absorption, thinking we have proved we are better than others.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104504489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0082"/>
            <a:ext cx="8776535" cy="1053474"/>
          </a:xfrm>
        </p:spPr>
        <p:txBody>
          <a:bodyPr/>
          <a:lstStyle/>
          <a:p>
            <a:r>
              <a:rPr lang="en-US" sz="4800" dirty="0"/>
              <a:t>Relating Graciously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9" y="931578"/>
            <a:ext cx="8418646" cy="6261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Galatians 5:26   The Problem of Pride.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400" baseline="30000" dirty="0"/>
              <a:t>“26</a:t>
            </a:r>
            <a:r>
              <a:rPr lang="en-US" sz="2900" dirty="0"/>
              <a:t>Let us not become conceited, provoking one another, envying one another. . . . . 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sz="1600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900" dirty="0"/>
              <a:t>We might paraphrase 5:26 above this way:  </a:t>
            </a: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900" i="1" dirty="0"/>
              <a:t>“Do not let your hunger for honor or glory </a:t>
            </a: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900" i="1" dirty="0"/>
              <a:t>make you either despise or envy other people!</a:t>
            </a:r>
          </a:p>
        </p:txBody>
      </p:sp>
    </p:spTree>
    <p:extLst>
      <p:ext uri="{BB962C8B-B14F-4D97-AF65-F5344CB8AC3E}">
        <p14:creationId xmlns:p14="http://schemas.microsoft.com/office/powerpoint/2010/main" val="215940420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0082"/>
            <a:ext cx="8776535" cy="1053474"/>
          </a:xfrm>
        </p:spPr>
        <p:txBody>
          <a:bodyPr/>
          <a:lstStyle/>
          <a:p>
            <a:r>
              <a:rPr lang="en-US" sz="4800" dirty="0"/>
              <a:t>Relating Graciously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9" y="931578"/>
            <a:ext cx="7799809" cy="62610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Galatians 6:1-5  </a:t>
            </a:r>
          </a:p>
          <a:p>
            <a:pPr marL="0" indent="0">
              <a:buNone/>
            </a:pPr>
            <a:r>
              <a:rPr lang="en-US" sz="3600" dirty="0"/>
              <a:t>Bear One Another’s Burdens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900" b="1" i="1" baseline="30000" dirty="0"/>
              <a:t>1</a:t>
            </a:r>
            <a:r>
              <a:rPr lang="en-US" sz="2900" i="1" dirty="0"/>
              <a:t>Brothers,</a:t>
            </a:r>
            <a:r>
              <a:rPr lang="en-US" sz="2900" i="1" baseline="30000" dirty="0"/>
              <a:t> </a:t>
            </a:r>
            <a:r>
              <a:rPr lang="en-US" sz="2900" i="1" dirty="0"/>
              <a:t>if anyone is caught in any transgression, you who are spiritual should restore him in a spirit of gentleness. Keep watch on yourself, lest you too be tempted. </a:t>
            </a:r>
            <a:r>
              <a:rPr lang="en-US" sz="2900" b="1" i="1" baseline="30000" dirty="0"/>
              <a:t>2 </a:t>
            </a:r>
            <a:r>
              <a:rPr lang="en-US" sz="2900" i="1" dirty="0"/>
              <a:t>Bear one another's burdens, and so fulfill the law of Christ. </a:t>
            </a:r>
            <a:r>
              <a:rPr lang="en-US" sz="2900" b="1" i="1" baseline="30000" dirty="0"/>
              <a:t>3 </a:t>
            </a:r>
            <a:r>
              <a:rPr lang="en-US" sz="2900" i="1" dirty="0"/>
              <a:t>For if anyone thinks he is something, when he is nothing, he deceives himself. </a:t>
            </a:r>
            <a:r>
              <a:rPr lang="en-US" sz="2900" b="1" i="1" baseline="30000" dirty="0"/>
              <a:t>4 </a:t>
            </a:r>
            <a:r>
              <a:rPr lang="en-US" sz="2900" i="1" dirty="0"/>
              <a:t>But let each one test his own work, and then his reason to boast will be in himself alone and not in his neighbor.  </a:t>
            </a:r>
            <a:r>
              <a:rPr lang="en-US" sz="2900" b="1" i="1" baseline="30000" dirty="0"/>
              <a:t>5 </a:t>
            </a:r>
            <a:r>
              <a:rPr lang="en-US" sz="2900" i="1" dirty="0"/>
              <a:t>For each will have to bear his own load.”</a:t>
            </a:r>
          </a:p>
          <a:p>
            <a:pPr marL="0" indent="0">
              <a:buNone/>
            </a:pPr>
            <a:br>
              <a:rPr lang="en-US" sz="2700" b="1" baseline="30000" dirty="0"/>
            </a:b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886222193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127" y="-28110"/>
            <a:ext cx="8597998" cy="1053474"/>
          </a:xfrm>
        </p:spPr>
        <p:txBody>
          <a:bodyPr/>
          <a:lstStyle/>
          <a:p>
            <a:r>
              <a:rPr lang="en-US"/>
              <a:t>Galatians 5:26-6:5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127" y="1861264"/>
            <a:ext cx="4040609" cy="30015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700" b="1" dirty="0"/>
              <a:t>RESPONSIBILITY TO OTHERS</a:t>
            </a:r>
          </a:p>
          <a:p>
            <a:pPr marL="0" indent="0">
              <a:buNone/>
            </a:pPr>
            <a:r>
              <a:rPr lang="en-US" sz="2400" b="1" baseline="30000" dirty="0"/>
              <a:t>1</a:t>
            </a:r>
            <a:r>
              <a:rPr lang="en-US" sz="2400" dirty="0"/>
              <a:t>Brothers,</a:t>
            </a:r>
            <a:r>
              <a:rPr lang="en-US" sz="2400" baseline="30000" dirty="0"/>
              <a:t>[</a:t>
            </a:r>
            <a:r>
              <a:rPr lang="en-US" sz="2400" dirty="0"/>
              <a:t>if anyone is caught in any transgression, you who are spiritual should restore him in a spirit of gentleness</a:t>
            </a:r>
          </a:p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r>
              <a:rPr lang="en-US" sz="2400" b="1" baseline="30000" dirty="0"/>
              <a:t>2 </a:t>
            </a:r>
            <a:r>
              <a:rPr lang="en-US" sz="2400" dirty="0"/>
              <a:t>Bear one another's burdens, and so fulfill the law of Christ. 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4734528" y="1764093"/>
            <a:ext cx="3860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RESPONSIBILITY TO SEL</a:t>
            </a:r>
            <a:r>
              <a:rPr lang="en-US" sz="2800" b="1" dirty="0"/>
              <a:t>F</a:t>
            </a:r>
          </a:p>
          <a:p>
            <a:endParaRPr lang="en-US" sz="800" dirty="0"/>
          </a:p>
          <a:p>
            <a:endParaRPr lang="en-US" sz="2400" b="1" baseline="30000" dirty="0"/>
          </a:p>
          <a:p>
            <a:endParaRPr lang="en-US" sz="2400" b="1" baseline="30000" dirty="0"/>
          </a:p>
          <a:p>
            <a:r>
              <a:rPr lang="en-US" sz="2400" b="1" baseline="30000" dirty="0"/>
              <a:t>1b</a:t>
            </a:r>
            <a:r>
              <a:rPr lang="en-US" sz="2400" dirty="0"/>
              <a:t>Keep watch on yourself, lest you too be tempted.</a:t>
            </a:r>
          </a:p>
          <a:p>
            <a:endParaRPr lang="en-US" sz="2800" dirty="0"/>
          </a:p>
          <a:p>
            <a:endParaRPr lang="en-US" sz="2400" b="1" baseline="30000" dirty="0"/>
          </a:p>
          <a:p>
            <a:r>
              <a:rPr lang="en-US" sz="2400" b="1" baseline="30000" dirty="0"/>
              <a:t>3 </a:t>
            </a:r>
            <a:r>
              <a:rPr lang="en-US" sz="2400" dirty="0"/>
              <a:t>For if anyone thinks he is something, when he is nothing, he deceives himself.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113796" y="2723550"/>
            <a:ext cx="544946" cy="314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992060" y="3498667"/>
            <a:ext cx="544946" cy="362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246865" y="4202213"/>
            <a:ext cx="415636" cy="378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2009" y="5481186"/>
            <a:ext cx="82434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baseline="30000" dirty="0"/>
              <a:t>4 </a:t>
            </a:r>
            <a:r>
              <a:rPr lang="en-US" sz="2400" dirty="0"/>
              <a:t>But let each one test his own work, and then his reason to boast will be in himself alone and not in his neighbor.  </a:t>
            </a:r>
            <a:r>
              <a:rPr lang="en-US" sz="2400" b="1" baseline="30000" dirty="0"/>
              <a:t>5 </a:t>
            </a:r>
            <a:r>
              <a:rPr lang="en-US" sz="2400" dirty="0"/>
              <a:t>For </a:t>
            </a:r>
          </a:p>
          <a:p>
            <a:r>
              <a:rPr lang="en-US" sz="2400" dirty="0"/>
              <a:t>each will have to bear his own load.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159231" y="5018681"/>
            <a:ext cx="332509" cy="339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2009" y="816989"/>
            <a:ext cx="83133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baseline="30000" dirty="0"/>
              <a:t>“6</a:t>
            </a:r>
            <a:r>
              <a:rPr lang="en-US" sz="2600" dirty="0"/>
              <a:t>Let us not become conceited, provoking one another</a:t>
            </a:r>
          </a:p>
          <a:p>
            <a:r>
              <a:rPr lang="en-US" sz="2600" dirty="0"/>
              <a:t>   envying one another </a:t>
            </a:r>
          </a:p>
        </p:txBody>
      </p:sp>
    </p:spTree>
    <p:extLst>
      <p:ext uri="{BB962C8B-B14F-4D97-AF65-F5344CB8AC3E}">
        <p14:creationId xmlns:p14="http://schemas.microsoft.com/office/powerpoint/2010/main" val="541294404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0082"/>
            <a:ext cx="8776535" cy="1053474"/>
          </a:xfrm>
        </p:spPr>
        <p:txBody>
          <a:bodyPr/>
          <a:lstStyle/>
          <a:p>
            <a:r>
              <a:rPr lang="en-US" sz="4800" dirty="0"/>
              <a:t>Relating Graciously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9" y="931578"/>
            <a:ext cx="8012246" cy="6261074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sz="2700" b="1" baseline="30000" dirty="0"/>
            </a:br>
            <a:r>
              <a:rPr lang="en-US" sz="3200" b="1" dirty="0"/>
              <a:t>FOUR KEY PRINCIPLES IN THIS PASSAGE</a:t>
            </a:r>
          </a:p>
          <a:p>
            <a:pPr marL="514350" indent="-514350">
              <a:buAutoNum type="arabicPeriod"/>
            </a:pPr>
            <a:r>
              <a:rPr lang="en-US" sz="3200" b="1" dirty="0"/>
              <a:t>The Party in Need: </a:t>
            </a:r>
            <a:r>
              <a:rPr lang="en-US" sz="3200" dirty="0"/>
              <a:t>We are not to ignore a situation when a fellow Christian is “caught” (overtaken) in a sin. </a:t>
            </a:r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Please . . . This doesn’t mean we confront every sin we see in others.  </a:t>
            </a:r>
            <a:r>
              <a:rPr lang="en-US" sz="3200" dirty="0">
                <a:sym typeface="Wingdings" panose="05000000000000000000" pitchFamily="2" charset="2"/>
              </a:rPr>
              <a:t>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4675882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0082"/>
            <a:ext cx="8776535" cy="1053474"/>
          </a:xfrm>
        </p:spPr>
        <p:txBody>
          <a:bodyPr/>
          <a:lstStyle/>
          <a:p>
            <a:r>
              <a:rPr lang="en-US" sz="4800" dirty="0"/>
              <a:t>Relating Graciously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9" y="885397"/>
            <a:ext cx="8012246" cy="59726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br>
              <a:rPr lang="en-US" sz="2700" b="1" baseline="30000" dirty="0"/>
            </a:br>
            <a:r>
              <a:rPr lang="en-US" sz="3200" b="1" dirty="0"/>
              <a:t>FOUR KEY PRINCIPLES IN THIS PASSAGE</a:t>
            </a:r>
          </a:p>
          <a:p>
            <a:pPr marL="514350" indent="-514350">
              <a:buAutoNum type="arabicPeriod"/>
            </a:pPr>
            <a:r>
              <a:rPr lang="en-US" sz="3200" dirty="0"/>
              <a:t>The Party in Need</a:t>
            </a:r>
          </a:p>
          <a:p>
            <a:pPr marL="514350" indent="-514350">
              <a:buAutoNum type="arabicPeriod"/>
            </a:pPr>
            <a:r>
              <a:rPr lang="en-US" sz="3200" b="1" dirty="0"/>
              <a:t>The Party Responsible: </a:t>
            </a:r>
          </a:p>
          <a:p>
            <a:pPr marL="457200" lvl="1" indent="0">
              <a:buNone/>
            </a:pPr>
            <a:r>
              <a:rPr lang="en-US" sz="3200" b="1" u="sng" dirty="0"/>
              <a:t>“</a:t>
            </a:r>
            <a:r>
              <a:rPr lang="en-US" sz="3200" i="1" u="sng" dirty="0"/>
              <a:t>You who are spiritual” </a:t>
            </a:r>
            <a:r>
              <a:rPr lang="en-US" sz="3200" u="sng" dirty="0"/>
              <a:t>does not mean only pastors and the spiritual elite, but anyone who is walking in the Spirit and seeking to fulfill the Law of Christ to love one another.</a:t>
            </a:r>
          </a:p>
          <a:p>
            <a:pPr marL="457200" lvl="1" indent="0">
              <a:buNone/>
            </a:pPr>
            <a:endParaRPr lang="en-US" sz="2200" u="sng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3000" b="1" dirty="0"/>
              <a:t>Galatians 5:13-15: “</a:t>
            </a:r>
            <a:r>
              <a:rPr lang="en-US" sz="3000" i="1" dirty="0"/>
              <a:t>For you were called to freedom, brothers. Only do not use your freedom as an opportunity for the flesh, but through love serve one another. </a:t>
            </a:r>
            <a:r>
              <a:rPr lang="en-US" sz="3000" b="1" i="1" baseline="30000" dirty="0"/>
              <a:t>14 </a:t>
            </a:r>
            <a:r>
              <a:rPr lang="en-US" sz="3000" i="1" dirty="0"/>
              <a:t>For the whole law is fulfilled in one word: “You shall love your neighbor as yourself.” </a:t>
            </a:r>
            <a:r>
              <a:rPr lang="en-US" sz="3000" b="1" i="1" baseline="30000" dirty="0"/>
              <a:t>15 </a:t>
            </a:r>
            <a:r>
              <a:rPr lang="en-US" sz="3000" i="1" dirty="0"/>
              <a:t>But if you bite and devour one another, watch out that you are not consumed by one another.”</a:t>
            </a:r>
            <a:endParaRPr lang="en-US" sz="3000" i="1" u="sng" dirty="0"/>
          </a:p>
          <a:p>
            <a:pPr marL="514350" indent="-514350">
              <a:buAutoNum type="arabicPeriod"/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698492991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0082"/>
            <a:ext cx="8776535" cy="1053474"/>
          </a:xfrm>
        </p:spPr>
        <p:txBody>
          <a:bodyPr/>
          <a:lstStyle/>
          <a:p>
            <a:r>
              <a:rPr lang="en-US" sz="4800" dirty="0"/>
              <a:t>Relating Graciously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9" y="931578"/>
            <a:ext cx="8012246" cy="6261074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sz="2700" b="1" baseline="30000" dirty="0"/>
            </a:br>
            <a:r>
              <a:rPr lang="en-US" sz="3200" b="1" dirty="0"/>
              <a:t>FOUR KEY PRINCIPLES IN THIS PASSAGE</a:t>
            </a:r>
          </a:p>
          <a:p>
            <a:pPr marL="514350" indent="-514350">
              <a:buAutoNum type="arabicPeriod"/>
            </a:pPr>
            <a:r>
              <a:rPr lang="en-US" sz="3200" dirty="0"/>
              <a:t>The Party in Need </a:t>
            </a:r>
          </a:p>
          <a:p>
            <a:pPr marL="514350" indent="-514350">
              <a:buAutoNum type="arabicPeriod"/>
            </a:pPr>
            <a:r>
              <a:rPr lang="en-US" sz="3200" dirty="0"/>
              <a:t>The Party Responsible </a:t>
            </a:r>
          </a:p>
          <a:p>
            <a:pPr marL="514350" indent="-514350">
              <a:buAutoNum type="arabicPeriod"/>
            </a:pPr>
            <a:r>
              <a:rPr lang="en-US" sz="3200" b="1" dirty="0"/>
              <a:t>The Action Required: </a:t>
            </a:r>
          </a:p>
          <a:p>
            <a:pPr marL="457200" lvl="1" indent="0">
              <a:buNone/>
            </a:pPr>
            <a:r>
              <a:rPr lang="en-US" sz="3200" u="sng" dirty="0"/>
              <a:t>To restore the person in need. The Greek word for restore is </a:t>
            </a:r>
            <a:r>
              <a:rPr lang="en-US" sz="3200" i="1" u="sng" dirty="0" err="1"/>
              <a:t>katartizdo</a:t>
            </a:r>
            <a:r>
              <a:rPr lang="en-US" sz="3200" i="1" u="sng" dirty="0"/>
              <a:t>, </a:t>
            </a:r>
            <a:r>
              <a:rPr lang="en-US" sz="3200" u="sng" dirty="0"/>
              <a:t>which literally means putting a dislocated bone back in place.  It means to restore spiritual health.</a:t>
            </a:r>
          </a:p>
          <a:p>
            <a:pPr marL="514350" indent="-514350">
              <a:buAutoNum type="arabicPeriod"/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9826518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61A15-D159-4AB8-A5BD-0E4A845B2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D23272DC-055A-40FE-A47E-0FE10B9259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CC8F9E-72E2-46FF-9048-C978B02252A7}"/>
              </a:ext>
            </a:extLst>
          </p:cNvPr>
          <p:cNvSpPr txBox="1"/>
          <p:nvPr/>
        </p:nvSpPr>
        <p:spPr>
          <a:xfrm>
            <a:off x="226593" y="-5530"/>
            <a:ext cx="398519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0" b="1" dirty="0">
                <a:solidFill>
                  <a:srgbClr val="404953"/>
                </a:solidFill>
                <a:latin typeface="Ubuntu" panose="020B0504030602030204" pitchFamily="34" charset="0"/>
              </a:rPr>
              <a:t>NEXT</a:t>
            </a:r>
            <a:r>
              <a:rPr lang="en-US" sz="6600" b="1" dirty="0">
                <a:solidFill>
                  <a:srgbClr val="404953"/>
                </a:solidFill>
                <a:latin typeface="Ubuntu" panose="020B0504030602030204" pitchFamily="34" charset="0"/>
              </a:rPr>
              <a:t> </a:t>
            </a:r>
            <a:br>
              <a:rPr lang="en-US" sz="6600" b="1" dirty="0">
                <a:solidFill>
                  <a:srgbClr val="404953"/>
                </a:solidFill>
                <a:latin typeface="Ubuntu" panose="020B0504030602030204" pitchFamily="34" charset="0"/>
              </a:rPr>
            </a:br>
            <a:r>
              <a:rPr lang="en-US" sz="6600" b="1" dirty="0">
                <a:solidFill>
                  <a:srgbClr val="404953"/>
                </a:solidFill>
                <a:latin typeface="Ubuntu" panose="020B0504030602030204" pitchFamily="34" charset="0"/>
              </a:rPr>
              <a:t>SUNDAY</a:t>
            </a:r>
          </a:p>
          <a:p>
            <a:r>
              <a:rPr lang="en-US" sz="3700" b="1" dirty="0">
                <a:solidFill>
                  <a:srgbClr val="404953"/>
                </a:solidFill>
                <a:latin typeface="Ubuntu" panose="020B0504030602030204" pitchFamily="34" charset="0"/>
              </a:rPr>
              <a:t>OCTOBER 13!!!</a:t>
            </a:r>
          </a:p>
        </p:txBody>
      </p:sp>
    </p:spTree>
    <p:extLst>
      <p:ext uri="{BB962C8B-B14F-4D97-AF65-F5344CB8AC3E}">
        <p14:creationId xmlns:p14="http://schemas.microsoft.com/office/powerpoint/2010/main" val="1323019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0082"/>
            <a:ext cx="8776535" cy="1053474"/>
          </a:xfrm>
        </p:spPr>
        <p:txBody>
          <a:bodyPr/>
          <a:lstStyle/>
          <a:p>
            <a:r>
              <a:rPr lang="en-US" sz="4800" dirty="0"/>
              <a:t>Relating Graciously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9" y="931578"/>
            <a:ext cx="8012246" cy="6261074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sz="2700" b="1" baseline="30000" dirty="0"/>
            </a:br>
            <a:r>
              <a:rPr lang="en-US" sz="2700" b="1" dirty="0"/>
              <a:t>FOUR KEY PRINCIPLES IN THIS PASSAGE</a:t>
            </a:r>
          </a:p>
          <a:p>
            <a:pPr marL="514350" indent="-514350">
              <a:buAutoNum type="arabicPeriod"/>
            </a:pPr>
            <a:r>
              <a:rPr lang="en-US" sz="2700" dirty="0"/>
              <a:t>The Party in Need </a:t>
            </a:r>
          </a:p>
          <a:p>
            <a:pPr marL="514350" indent="-514350">
              <a:buAutoNum type="arabicPeriod"/>
            </a:pPr>
            <a:r>
              <a:rPr lang="en-US" sz="2700" dirty="0"/>
              <a:t>The Party Responsible </a:t>
            </a:r>
          </a:p>
          <a:p>
            <a:pPr marL="514350" indent="-514350">
              <a:buAutoNum type="arabicPeriod"/>
            </a:pPr>
            <a:r>
              <a:rPr lang="en-US" sz="2700" dirty="0"/>
              <a:t>The Action Required: </a:t>
            </a:r>
          </a:p>
          <a:p>
            <a:pPr marL="514350" indent="-514350">
              <a:buAutoNum type="arabicPeriod"/>
            </a:pPr>
            <a:r>
              <a:rPr lang="en-US" sz="2700" b="1" dirty="0"/>
              <a:t>The Spirit or Attitude Required:  </a:t>
            </a:r>
          </a:p>
          <a:p>
            <a:pPr marL="457200" lvl="1" indent="0">
              <a:buNone/>
            </a:pPr>
            <a:r>
              <a:rPr lang="en-US" sz="3200" u="sng" dirty="0"/>
              <a:t>Not harshly and with an air of superiority,  but gently and humbly, which comes from self awareness of one’s own susceptibility to temptation.</a:t>
            </a:r>
          </a:p>
          <a:p>
            <a:pPr marL="514350" indent="-514350">
              <a:buAutoNum type="arabicPeriod"/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569854108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0082"/>
            <a:ext cx="8776535" cy="1053474"/>
          </a:xfrm>
        </p:spPr>
        <p:txBody>
          <a:bodyPr/>
          <a:lstStyle/>
          <a:p>
            <a:r>
              <a:rPr lang="en-US" sz="4800" dirty="0"/>
              <a:t>Relating Graciously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9" y="931578"/>
            <a:ext cx="8335518" cy="6261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ACTION STEPS</a:t>
            </a:r>
          </a:p>
          <a:p>
            <a:pPr marL="514350" indent="-514350">
              <a:buAutoNum type="arabicPeriod"/>
            </a:pPr>
            <a:r>
              <a:rPr lang="en-US" sz="3200" dirty="0"/>
              <a:t>Whether a Christian or non-Christian, learn to claim your new identity in Christ.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3200" dirty="0"/>
              <a:t>II Corinthians 5:17: </a:t>
            </a:r>
            <a:r>
              <a:rPr lang="en-US" sz="3200" i="1" dirty="0"/>
              <a:t>Therefore, if anyone is in Christ, he is a new creation.</a:t>
            </a:r>
            <a:r>
              <a:rPr lang="en-US" sz="3200" i="1" baseline="30000" dirty="0"/>
              <a:t>[</a:t>
            </a:r>
            <a:r>
              <a:rPr lang="en-US" sz="3200" i="1" baseline="30000" dirty="0">
                <a:hlinkClick r:id="rId2" tooltip="See footnote a"/>
              </a:rPr>
              <a:t>a</a:t>
            </a:r>
            <a:r>
              <a:rPr lang="en-US" sz="3200" i="1" baseline="30000" dirty="0"/>
              <a:t>]</a:t>
            </a:r>
            <a:r>
              <a:rPr lang="en-US" sz="3200" i="1" dirty="0"/>
              <a:t> The old has passed away; behold, the new has come.</a:t>
            </a:r>
          </a:p>
          <a:p>
            <a:pPr marL="0" indent="0">
              <a:buNone/>
            </a:pPr>
            <a:endParaRPr lang="en-US" sz="1600" i="1" dirty="0"/>
          </a:p>
          <a:p>
            <a:pPr marL="0" indent="0">
              <a:buNone/>
            </a:pPr>
            <a:r>
              <a:rPr lang="en-US" sz="3200" dirty="0"/>
              <a:t>II Corinthians 5:21: </a:t>
            </a:r>
            <a:r>
              <a:rPr lang="en-US" sz="3200" i="1" dirty="0"/>
              <a:t>For our sake he made him to be sin who knew no sin, so that in him we might become the righteousness of God.</a:t>
            </a:r>
          </a:p>
        </p:txBody>
      </p:sp>
    </p:spTree>
    <p:extLst>
      <p:ext uri="{BB962C8B-B14F-4D97-AF65-F5344CB8AC3E}">
        <p14:creationId xmlns:p14="http://schemas.microsoft.com/office/powerpoint/2010/main" val="3885053100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3" y="10082"/>
            <a:ext cx="8910762" cy="1053474"/>
          </a:xfrm>
        </p:spPr>
        <p:txBody>
          <a:bodyPr/>
          <a:lstStyle/>
          <a:p>
            <a:r>
              <a:rPr lang="en-US" sz="4800" dirty="0"/>
              <a:t>Relating Graciously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83" y="931578"/>
            <a:ext cx="8571344" cy="6261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ACTION STEPS</a:t>
            </a:r>
          </a:p>
          <a:p>
            <a:pPr marL="0" indent="0">
              <a:buNone/>
            </a:pPr>
            <a:r>
              <a:rPr lang="en-US" sz="3200" b="1" dirty="0"/>
              <a:t>2. Examine your thoughts and actions this week </a:t>
            </a:r>
          </a:p>
          <a:p>
            <a:pPr lvl="1"/>
            <a:r>
              <a:rPr lang="en-US" sz="2800" b="1" dirty="0"/>
              <a:t>Are you one who provokes or </a:t>
            </a:r>
            <a:r>
              <a:rPr lang="en-US" sz="2800" b="1" dirty="0" err="1"/>
              <a:t>envys</a:t>
            </a:r>
            <a:r>
              <a:rPr lang="en-US" sz="2800" b="1" dirty="0"/>
              <a:t> more?</a:t>
            </a:r>
          </a:p>
          <a:p>
            <a:pPr marL="457200" lvl="1" indent="0">
              <a:buNone/>
            </a:pPr>
            <a:endParaRPr lang="en-US" sz="2800" b="1" dirty="0"/>
          </a:p>
          <a:p>
            <a:pPr lvl="1"/>
            <a:r>
              <a:rPr lang="en-US" sz="2800" b="1" dirty="0"/>
              <a:t>Do you pick arguments or “blow up” at others?</a:t>
            </a:r>
          </a:p>
          <a:p>
            <a:pPr marL="457200" lvl="1" indent="0">
              <a:buNone/>
            </a:pPr>
            <a:endParaRPr lang="en-US" sz="2800" b="1" dirty="0"/>
          </a:p>
          <a:p>
            <a:pPr lvl="1"/>
            <a:r>
              <a:rPr lang="en-US" sz="2800" b="1" dirty="0"/>
              <a:t>Do you “clam up” or avoid confrontation altogether?</a:t>
            </a:r>
          </a:p>
          <a:p>
            <a:pPr marL="457200" lvl="1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039848367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37" y="10082"/>
            <a:ext cx="8846108" cy="1053474"/>
          </a:xfrm>
        </p:spPr>
        <p:txBody>
          <a:bodyPr/>
          <a:lstStyle/>
          <a:p>
            <a:r>
              <a:rPr lang="en-US" sz="4800" dirty="0"/>
              <a:t>Relating Graciously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36" y="950050"/>
            <a:ext cx="8727199" cy="6261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ACTION STEPS</a:t>
            </a:r>
          </a:p>
          <a:p>
            <a:pPr marL="0" indent="0">
              <a:buNone/>
            </a:pPr>
            <a:r>
              <a:rPr lang="en-US" sz="3200" b="1" dirty="0"/>
              <a:t>3.  Use your “Gospel Identity” in new ways to be both Humble and Bold.</a:t>
            </a:r>
          </a:p>
          <a:p>
            <a:pPr marL="0" indent="0">
              <a:buNone/>
            </a:pPr>
            <a:r>
              <a:rPr lang="en-US" sz="3200" b="1" dirty="0"/>
              <a:t>Example: When you are criticized or irritated by another’s behavior.</a:t>
            </a:r>
          </a:p>
          <a:p>
            <a:r>
              <a:rPr lang="en-US" sz="2700" dirty="0"/>
              <a:t> </a:t>
            </a:r>
            <a:r>
              <a:rPr lang="en-US" dirty="0"/>
              <a:t>If prideful, instead of defending and counter-attacking. . .</a:t>
            </a:r>
          </a:p>
          <a:p>
            <a:r>
              <a:rPr lang="en-US" dirty="0"/>
              <a:t> If inferiority attitude, instead of making excuses and getting down on ourselves and discouraged . . .  </a:t>
            </a:r>
          </a:p>
          <a:p>
            <a:pPr marL="0" indent="0">
              <a:buNone/>
            </a:pPr>
            <a:r>
              <a:rPr lang="en-US" dirty="0"/>
              <a:t>Let us </a:t>
            </a:r>
            <a:r>
              <a:rPr lang="en-US" b="1" dirty="0"/>
              <a:t>Humbly</a:t>
            </a:r>
            <a:r>
              <a:rPr lang="en-US" dirty="0"/>
              <a:t> think how to receive and profit from the criticism and </a:t>
            </a:r>
            <a:r>
              <a:rPr lang="en-US" b="1" dirty="0"/>
              <a:t>Boldly</a:t>
            </a:r>
            <a:r>
              <a:rPr lang="en-US" dirty="0"/>
              <a:t> seek to show gratitude to the one criticizing.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977566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Relating Graciously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009" y="1392965"/>
            <a:ext cx="8353991" cy="5384889"/>
          </a:xfrm>
        </p:spPr>
        <p:txBody>
          <a:bodyPr/>
          <a:lstStyle/>
          <a:p>
            <a:pPr marL="514350" indent="-514350">
              <a:buAutoNum type="arabicPeriod" startAt="4"/>
            </a:pPr>
            <a:r>
              <a:rPr lang="en-US" b="1" dirty="0"/>
              <a:t>LETS PREACH THE GOSPEL TO OURSELVES EVERY DAY IN EVERY RELATIONSHIP.</a:t>
            </a:r>
          </a:p>
          <a:p>
            <a:pPr marL="0" indent="0">
              <a:buNone/>
            </a:pPr>
            <a:endParaRPr lang="en-US" sz="1200" b="1" dirty="0"/>
          </a:p>
          <a:p>
            <a:pPr lvl="1"/>
            <a:r>
              <a:rPr lang="en-US" sz="3200" b="1" dirty="0"/>
              <a:t>THE GOSPEL:  </a:t>
            </a:r>
            <a:r>
              <a:rPr lang="en-US" sz="3200" dirty="0"/>
              <a:t>While reminding ourselves always that our ultimate security, value and worth comes from being adopted into God’s family as a child of God through the blood of Christ.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46763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7E434-9EE7-4A0F-A8C7-00387E76D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honeycomb, outdoor object&#10;&#10;Description automatically generated">
            <a:extLst>
              <a:ext uri="{FF2B5EF4-FFF2-40B4-BE49-F238E27FC236}">
                <a16:creationId xmlns:a16="http://schemas.microsoft.com/office/drawing/2014/main" id="{1643FF91-884E-43E1-9A23-4985294E1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00584260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0161C0-10C3-43F5-B639-C927E7D03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20752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05" y="602590"/>
            <a:ext cx="8776535" cy="1053474"/>
          </a:xfrm>
        </p:spPr>
        <p:txBody>
          <a:bodyPr/>
          <a:lstStyle/>
          <a:p>
            <a:r>
              <a:rPr lang="en-US" sz="4800" dirty="0"/>
              <a:t>BLESSED ASSURANCE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961C08-41EB-4310-9833-4505A77D9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98548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05" y="602590"/>
            <a:ext cx="8776535" cy="1053474"/>
          </a:xfrm>
        </p:spPr>
        <p:txBody>
          <a:bodyPr/>
          <a:lstStyle/>
          <a:p>
            <a:r>
              <a:rPr lang="en-US" sz="4800" dirty="0"/>
              <a:t>BLESSED ASSURANCE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7486"/>
            <a:ext cx="7717535" cy="5625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Blessed assurance, </a:t>
            </a:r>
            <a:b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Jesus is mine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O what a foretaste </a:t>
            </a:r>
            <a:b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Of glory divine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Heir of salvation, </a:t>
            </a:r>
            <a:b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Purchase of God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Born of His Spirit, </a:t>
            </a:r>
            <a:b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Washed in His blood</a:t>
            </a:r>
          </a:p>
        </p:txBody>
      </p:sp>
    </p:spTree>
    <p:extLst>
      <p:ext uri="{BB962C8B-B14F-4D97-AF65-F5344CB8AC3E}">
        <p14:creationId xmlns:p14="http://schemas.microsoft.com/office/powerpoint/2010/main" val="1622856020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05" y="602590"/>
            <a:ext cx="8776535" cy="1053474"/>
          </a:xfrm>
        </p:spPr>
        <p:txBody>
          <a:bodyPr/>
          <a:lstStyle/>
          <a:p>
            <a:r>
              <a:rPr lang="en-US" sz="4800" dirty="0"/>
              <a:t>BLESSED ASSURANCE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7486"/>
            <a:ext cx="7717535" cy="5625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This is my story, </a:t>
            </a:r>
            <a:b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This is my song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Praising my Savior </a:t>
            </a:r>
            <a:b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All the day long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This is my story, </a:t>
            </a:r>
            <a:b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This is my song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Praising my Savior </a:t>
            </a:r>
            <a:b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All the day long</a:t>
            </a:r>
          </a:p>
        </p:txBody>
      </p:sp>
    </p:spTree>
    <p:extLst>
      <p:ext uri="{BB962C8B-B14F-4D97-AF65-F5344CB8AC3E}">
        <p14:creationId xmlns:p14="http://schemas.microsoft.com/office/powerpoint/2010/main" val="127087158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D388341-9587-457F-B5D9-A64889AC23D3}"/>
              </a:ext>
            </a:extLst>
          </p:cNvPr>
          <p:cNvSpPr/>
          <p:nvPr/>
        </p:nvSpPr>
        <p:spPr>
          <a:xfrm rot="10800000" flipH="1">
            <a:off x="0" y="926349"/>
            <a:ext cx="9765102" cy="337836"/>
          </a:xfrm>
          <a:prstGeom prst="triangle">
            <a:avLst>
              <a:gd name="adj" fmla="val 0"/>
            </a:avLst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33BE2E-325A-4A66-B2ED-9D6F5BFDE651}"/>
              </a:ext>
            </a:extLst>
          </p:cNvPr>
          <p:cNvSpPr/>
          <p:nvPr/>
        </p:nvSpPr>
        <p:spPr>
          <a:xfrm>
            <a:off x="1" y="-60385"/>
            <a:ext cx="9144000" cy="992038"/>
          </a:xfrm>
          <a:prstGeom prst="rect">
            <a:avLst/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AD048-720E-47CE-9A43-658E55A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42860"/>
            <a:ext cx="8776535" cy="926816"/>
          </a:xfrm>
        </p:spPr>
        <p:txBody>
          <a:bodyPr>
            <a:noAutofit/>
          </a:bodyPr>
          <a:lstStyle/>
          <a:p>
            <a:r>
              <a:rPr lang="en-US" sz="5200" dirty="0">
                <a:solidFill>
                  <a:schemeClr val="bg1"/>
                </a:solidFill>
              </a:rPr>
              <a:t>INVESTMEST BASICS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B2A4F8-235C-4F42-95C4-082A1A826916}"/>
              </a:ext>
            </a:extLst>
          </p:cNvPr>
          <p:cNvSpPr txBox="1"/>
          <p:nvPr/>
        </p:nvSpPr>
        <p:spPr>
          <a:xfrm>
            <a:off x="272982" y="1446634"/>
            <a:ext cx="8785562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SUNDAY</a:t>
            </a:r>
            <a:br>
              <a:rPr lang="en-US" sz="3500" b="1" dirty="0">
                <a:solidFill>
                  <a:srgbClr val="FF0000"/>
                </a:solidFill>
              </a:rPr>
            </a:br>
            <a:r>
              <a:rPr lang="en-US" sz="3500" b="1" dirty="0">
                <a:solidFill>
                  <a:srgbClr val="FF0000"/>
                </a:solidFill>
              </a:rPr>
              <a:t>OCT. 20TH</a:t>
            </a:r>
            <a:br>
              <a:rPr lang="en-US" sz="3500" b="1" dirty="0">
                <a:solidFill>
                  <a:srgbClr val="FF0000"/>
                </a:solidFill>
              </a:rPr>
            </a:br>
            <a:r>
              <a:rPr lang="en-US" sz="3500" dirty="0">
                <a:solidFill>
                  <a:srgbClr val="305696"/>
                </a:solidFill>
              </a:rPr>
              <a:t>6-7pm</a:t>
            </a:r>
          </a:p>
          <a:p>
            <a:r>
              <a:rPr lang="en-US" sz="3500" dirty="0">
                <a:solidFill>
                  <a:srgbClr val="305696"/>
                </a:solidFill>
              </a:rPr>
              <a:t>in the Parlor Rm.</a:t>
            </a:r>
            <a:br>
              <a:rPr lang="en-US" sz="3500" dirty="0">
                <a:solidFill>
                  <a:srgbClr val="305696"/>
                </a:solidFill>
              </a:rPr>
            </a:br>
            <a:br>
              <a:rPr lang="en-US" sz="2600" dirty="0"/>
            </a:br>
            <a:r>
              <a:rPr lang="en-US" sz="2600" dirty="0"/>
              <a:t>Free workshop brought to us by Thrivent Financial, a not-for-profit financial services organization that several Tallgrass families use for their financial planning. Food and childcare </a:t>
            </a:r>
            <a:br>
              <a:rPr lang="en-US" sz="2600" dirty="0"/>
            </a:br>
            <a:r>
              <a:rPr lang="en-US" sz="2600" dirty="0"/>
              <a:t>are provided for those who RSVP to Ben Deaver at</a:t>
            </a:r>
            <a:br>
              <a:rPr lang="en-US" sz="2600" dirty="0"/>
            </a:br>
            <a:r>
              <a:rPr lang="en-US" sz="2600" dirty="0" err="1"/>
              <a:t>bendeaver@tallgrass.church</a:t>
            </a:r>
            <a:r>
              <a:rPr lang="en-US" sz="2600" dirty="0"/>
              <a:t>.</a:t>
            </a:r>
            <a:br>
              <a:rPr lang="en-US" sz="2600" dirty="0"/>
            </a:br>
            <a:endParaRPr lang="en-US" sz="1100" i="1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2C1740F-8E7F-4D9E-8253-9150275B2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37037" y="1471911"/>
            <a:ext cx="5607871" cy="166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696408C-AAA4-40CF-B80D-0088A919E19B}"/>
              </a:ext>
            </a:extLst>
          </p:cNvPr>
          <p:cNvSpPr/>
          <p:nvPr/>
        </p:nvSpPr>
        <p:spPr>
          <a:xfrm>
            <a:off x="4359564" y="2522249"/>
            <a:ext cx="5089236" cy="461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1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05" y="602590"/>
            <a:ext cx="8776535" cy="1053474"/>
          </a:xfrm>
        </p:spPr>
        <p:txBody>
          <a:bodyPr/>
          <a:lstStyle/>
          <a:p>
            <a:r>
              <a:rPr lang="en-US" sz="4800" dirty="0"/>
              <a:t>BLESSED ASSURANCE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7486"/>
            <a:ext cx="7717535" cy="5625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Perfect submission, </a:t>
            </a:r>
            <a:b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All is at rest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I in my Savior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Am happy and blessed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Watching and waiting,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Looking above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Filled with His goodness, </a:t>
            </a:r>
            <a:b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Lost in His love</a:t>
            </a:r>
          </a:p>
        </p:txBody>
      </p:sp>
    </p:spTree>
    <p:extLst>
      <p:ext uri="{BB962C8B-B14F-4D97-AF65-F5344CB8AC3E}">
        <p14:creationId xmlns:p14="http://schemas.microsoft.com/office/powerpoint/2010/main" val="1530973744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05" y="602590"/>
            <a:ext cx="8776535" cy="1053474"/>
          </a:xfrm>
        </p:spPr>
        <p:txBody>
          <a:bodyPr/>
          <a:lstStyle/>
          <a:p>
            <a:r>
              <a:rPr lang="en-US" sz="4800" dirty="0"/>
              <a:t>BLESSED ASSURANCE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7486"/>
            <a:ext cx="7717535" cy="5625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This is my story, </a:t>
            </a:r>
            <a:b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This is my song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Praising my Savior </a:t>
            </a:r>
            <a:b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All the day long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This is my story, </a:t>
            </a:r>
            <a:b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This is my song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Praising my Savior </a:t>
            </a:r>
            <a:b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All the day long</a:t>
            </a:r>
          </a:p>
        </p:txBody>
      </p:sp>
    </p:spTree>
    <p:extLst>
      <p:ext uri="{BB962C8B-B14F-4D97-AF65-F5344CB8AC3E}">
        <p14:creationId xmlns:p14="http://schemas.microsoft.com/office/powerpoint/2010/main" val="2977058501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05" y="602590"/>
            <a:ext cx="8776535" cy="1053474"/>
          </a:xfrm>
        </p:spPr>
        <p:txBody>
          <a:bodyPr/>
          <a:lstStyle/>
          <a:p>
            <a:r>
              <a:rPr lang="en-US" sz="4800" dirty="0"/>
              <a:t>I SURRENDER 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7486"/>
            <a:ext cx="7717535" cy="5625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I Surrender all, I surrender all     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All to Thee my blessed Savior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I Surrender all</a:t>
            </a:r>
          </a:p>
        </p:txBody>
      </p:sp>
    </p:spTree>
    <p:extLst>
      <p:ext uri="{BB962C8B-B14F-4D97-AF65-F5344CB8AC3E}">
        <p14:creationId xmlns:p14="http://schemas.microsoft.com/office/powerpoint/2010/main" val="163994265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0161C0-10C3-43F5-B639-C927E7D03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17916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05" y="602590"/>
            <a:ext cx="8776535" cy="1053474"/>
          </a:xfrm>
        </p:spPr>
        <p:txBody>
          <a:bodyPr/>
          <a:lstStyle/>
          <a:p>
            <a:r>
              <a:rPr lang="en-US" sz="4800" dirty="0"/>
              <a:t>THOUGH YOU SLAY 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81D8E3-B8D3-446B-A30B-0CA6EC783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26356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05" y="602590"/>
            <a:ext cx="8776535" cy="1053474"/>
          </a:xfrm>
        </p:spPr>
        <p:txBody>
          <a:bodyPr/>
          <a:lstStyle/>
          <a:p>
            <a:r>
              <a:rPr lang="en-US" sz="4800" dirty="0"/>
              <a:t>THOUGH YOU SLAY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7486"/>
            <a:ext cx="7717535" cy="5625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I come, God, I come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I return to the Lord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The one who's broken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The one who's torn me apart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You struck down to bind me up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You say You do it all in love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That I might know You </a:t>
            </a:r>
            <a:b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in Your suffering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656552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05" y="602590"/>
            <a:ext cx="8776535" cy="1053474"/>
          </a:xfrm>
        </p:spPr>
        <p:txBody>
          <a:bodyPr/>
          <a:lstStyle/>
          <a:p>
            <a:r>
              <a:rPr lang="en-US" sz="4800" dirty="0"/>
              <a:t>THOUGH YOU SLAY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7486"/>
            <a:ext cx="7717535" cy="5625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Though You slay me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Yet I will praise You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Though You take from me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I will bless Your name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Though You ruin me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Still I will worship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Sing a song to the </a:t>
            </a:r>
            <a:b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One who's all I need</a:t>
            </a:r>
            <a:endParaRPr lang="en-US" sz="36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824654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05" y="602590"/>
            <a:ext cx="8776535" cy="1053474"/>
          </a:xfrm>
        </p:spPr>
        <p:txBody>
          <a:bodyPr/>
          <a:lstStyle/>
          <a:p>
            <a:r>
              <a:rPr lang="en-US" sz="4800" dirty="0"/>
              <a:t>THOUGH YOU SLAY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7486"/>
            <a:ext cx="7717535" cy="5625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My heart and flesh may fail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The earth below give way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But with my eyes, </a:t>
            </a:r>
            <a:b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with my eyes I'll see the Lord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Lifted high on that day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Behold, the Lamb that was slain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And I'll know every tear </a:t>
            </a:r>
            <a:b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was worth it all</a:t>
            </a:r>
            <a:endParaRPr lang="en-US" sz="36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025228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05" y="602590"/>
            <a:ext cx="8776535" cy="1053474"/>
          </a:xfrm>
        </p:spPr>
        <p:txBody>
          <a:bodyPr/>
          <a:lstStyle/>
          <a:p>
            <a:r>
              <a:rPr lang="en-US" sz="4800" dirty="0"/>
              <a:t>THOUGH YOU SLAY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7486"/>
            <a:ext cx="7717535" cy="5625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Though You slay me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Yet I will praise You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Though You take from me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I will bless Your name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Though You ruin me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Still I will worship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Sing a song to the </a:t>
            </a:r>
            <a:b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One who's all I need</a:t>
            </a:r>
            <a:endParaRPr lang="en-US" sz="36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051375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05" y="602590"/>
            <a:ext cx="8776535" cy="1053474"/>
          </a:xfrm>
        </p:spPr>
        <p:txBody>
          <a:bodyPr/>
          <a:lstStyle/>
          <a:p>
            <a:r>
              <a:rPr lang="en-US" sz="4800" dirty="0"/>
              <a:t>THOUGH YOU SLAY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7486"/>
            <a:ext cx="7717535" cy="5625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Though tonight I'm crying out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Let this cup pass from me now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You're still all that I need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You're enough for me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You're enough for me</a:t>
            </a:r>
            <a:endParaRPr lang="en-US" sz="36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40588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D388341-9587-457F-B5D9-A64889AC23D3}"/>
              </a:ext>
            </a:extLst>
          </p:cNvPr>
          <p:cNvSpPr/>
          <p:nvPr/>
        </p:nvSpPr>
        <p:spPr>
          <a:xfrm rot="10800000" flipH="1">
            <a:off x="0" y="926349"/>
            <a:ext cx="9765102" cy="337836"/>
          </a:xfrm>
          <a:prstGeom prst="triangle">
            <a:avLst>
              <a:gd name="adj" fmla="val 0"/>
            </a:avLst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33BE2E-325A-4A66-B2ED-9D6F5BFDE651}"/>
              </a:ext>
            </a:extLst>
          </p:cNvPr>
          <p:cNvSpPr/>
          <p:nvPr/>
        </p:nvSpPr>
        <p:spPr>
          <a:xfrm>
            <a:off x="1" y="-60385"/>
            <a:ext cx="9144000" cy="992038"/>
          </a:xfrm>
          <a:prstGeom prst="rect">
            <a:avLst/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AD048-720E-47CE-9A43-658E55A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42860"/>
            <a:ext cx="8776535" cy="926816"/>
          </a:xfrm>
        </p:spPr>
        <p:txBody>
          <a:bodyPr>
            <a:noAutofit/>
          </a:bodyPr>
          <a:lstStyle/>
          <a:p>
            <a:r>
              <a:rPr lang="en-US" sz="5500" dirty="0">
                <a:solidFill>
                  <a:schemeClr val="bg1"/>
                </a:solidFill>
              </a:rPr>
              <a:t>MINGLE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173B8-5F6A-4A4A-9D45-33AA5148E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288" y="2047674"/>
            <a:ext cx="8409424" cy="497004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500" dirty="0">
                <a:solidFill>
                  <a:srgbClr val="2E5797"/>
                </a:solidFill>
              </a:rPr>
              <a:t>What's something kind someone's done for you recently (or you've done</a:t>
            </a:r>
            <a:br>
              <a:rPr lang="en-US" sz="5500" dirty="0">
                <a:solidFill>
                  <a:srgbClr val="2E5797"/>
                </a:solidFill>
              </a:rPr>
            </a:br>
            <a:r>
              <a:rPr lang="en-US" sz="5500" dirty="0">
                <a:solidFill>
                  <a:srgbClr val="2E5797"/>
                </a:solidFill>
              </a:rPr>
              <a:t>for someone else)?</a:t>
            </a:r>
            <a:endParaRPr lang="en-US" sz="5500" dirty="0">
              <a:solidFill>
                <a:srgbClr val="2E55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6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05" y="602590"/>
            <a:ext cx="8776535" cy="1053474"/>
          </a:xfrm>
        </p:spPr>
        <p:txBody>
          <a:bodyPr/>
          <a:lstStyle/>
          <a:p>
            <a:r>
              <a:rPr lang="en-US" sz="4800" dirty="0"/>
              <a:t>THOUGH YOU SLAY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7486"/>
            <a:ext cx="7717535" cy="5625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Though You slay me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Yet I will praise You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Though You take from me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I will bless Your name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Though You ruin me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Still I will worship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Sing a song to the </a:t>
            </a:r>
            <a:b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600" dirty="0">
                <a:solidFill>
                  <a:prstClr val="black"/>
                </a:solidFill>
                <a:latin typeface="Cooper Hewitt" pitchFamily="50" charset="0"/>
                <a:ea typeface="Cooper Hewitt" pitchFamily="50" charset="0"/>
              </a:rPr>
              <a:t>One who's all I need</a:t>
            </a:r>
            <a:endParaRPr lang="en-US" sz="36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111134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0161C0-10C3-43F5-B639-C927E7D03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82592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05" y="602590"/>
            <a:ext cx="8776535" cy="1053474"/>
          </a:xfrm>
        </p:spPr>
        <p:txBody>
          <a:bodyPr/>
          <a:lstStyle/>
          <a:p>
            <a:r>
              <a:rPr lang="en-US" sz="4800" dirty="0"/>
              <a:t>GOD OF THIS CITY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2F9490-8665-40E8-98C2-EA700C4C4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13984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05" y="602590"/>
            <a:ext cx="8776535" cy="1053474"/>
          </a:xfrm>
        </p:spPr>
        <p:txBody>
          <a:bodyPr/>
          <a:lstStyle/>
          <a:p>
            <a:r>
              <a:rPr lang="en-US" sz="4800" dirty="0"/>
              <a:t>GOD OF THIS 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7486"/>
            <a:ext cx="7717535" cy="5625250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the God of this city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the King of these people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the Lord of this nation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 are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612587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05" y="602590"/>
            <a:ext cx="8776535" cy="1053474"/>
          </a:xfrm>
        </p:spPr>
        <p:txBody>
          <a:bodyPr/>
          <a:lstStyle/>
          <a:p>
            <a:r>
              <a:rPr lang="en-US" sz="4800" dirty="0"/>
              <a:t>GOD OF THIS 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7486"/>
            <a:ext cx="7717535" cy="5625250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the light in this darkness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the hope to the hopeless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the peace to the restless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 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705812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05" y="602590"/>
            <a:ext cx="8776535" cy="1053474"/>
          </a:xfrm>
        </p:spPr>
        <p:txBody>
          <a:bodyPr/>
          <a:lstStyle/>
          <a:p>
            <a:r>
              <a:rPr lang="en-US" sz="4800" dirty="0"/>
              <a:t>GOD OF THIS 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7486"/>
            <a:ext cx="7717535" cy="5625250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There is no one like our God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There is no one like our God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5103"/>
      </p:ext>
    </p:extLst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05" y="602590"/>
            <a:ext cx="8776535" cy="1053474"/>
          </a:xfrm>
        </p:spPr>
        <p:txBody>
          <a:bodyPr/>
          <a:lstStyle/>
          <a:p>
            <a:r>
              <a:rPr lang="en-US" sz="4800" dirty="0"/>
              <a:t>GOD OF THIS 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7486"/>
            <a:ext cx="7717535" cy="5625250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For greater things have yet to come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And greater things </a:t>
            </a:r>
            <a:b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are still to be done in this city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Greater things have yet to come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And greater things </a:t>
            </a:r>
            <a:b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are still to be done in this 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403078"/>
      </p:ext>
    </p:extLst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05" y="602590"/>
            <a:ext cx="8776535" cy="1053474"/>
          </a:xfrm>
        </p:spPr>
        <p:txBody>
          <a:bodyPr/>
          <a:lstStyle/>
          <a:p>
            <a:r>
              <a:rPr lang="en-US" sz="4800" dirty="0"/>
              <a:t>GOD OF THIS 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7486"/>
            <a:ext cx="7717535" cy="5625250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the God of this city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the King of these people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the Lord of this nation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 are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486274"/>
      </p:ext>
    </p:extLst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05" y="602590"/>
            <a:ext cx="8776535" cy="1053474"/>
          </a:xfrm>
        </p:spPr>
        <p:txBody>
          <a:bodyPr/>
          <a:lstStyle/>
          <a:p>
            <a:r>
              <a:rPr lang="en-US" sz="4800" dirty="0"/>
              <a:t>GOD OF THIS 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7486"/>
            <a:ext cx="7717535" cy="5625250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the light in this darkness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the hope to the hopeless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the peace to the restless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 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84615"/>
      </p:ext>
    </p:extLst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05" y="602590"/>
            <a:ext cx="8776535" cy="1053474"/>
          </a:xfrm>
        </p:spPr>
        <p:txBody>
          <a:bodyPr/>
          <a:lstStyle/>
          <a:p>
            <a:r>
              <a:rPr lang="en-US" sz="4800" dirty="0"/>
              <a:t>GOD OF THIS 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7486"/>
            <a:ext cx="7717535" cy="5625250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There is no one like our God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There is no one like our God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87280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B798E-57C2-4C15-978F-C12B36916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5F7F414-C07F-4A75-BF3F-7DB05D95A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BF58BB6-A44A-4493-8C86-137099123351}"/>
              </a:ext>
            </a:extLst>
          </p:cNvPr>
          <p:cNvSpPr/>
          <p:nvPr/>
        </p:nvSpPr>
        <p:spPr>
          <a:xfrm rot="20717433">
            <a:off x="43557" y="782261"/>
            <a:ext cx="6858000" cy="140038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00" b="1" i="0" u="none" strike="noStrike" kern="1200" cap="none" spc="-300" normalizeH="0" baseline="0" noProof="0" dirty="0">
                <a:ln>
                  <a:noFill/>
                </a:ln>
                <a:solidFill>
                  <a:srgbClr val="F8BB4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RELATING</a:t>
            </a:r>
            <a:br>
              <a:rPr kumimoji="0" lang="en-US" sz="7200" b="1" i="0" u="none" strike="noStrike" kern="1200" cap="none" spc="-300" normalizeH="0" baseline="0" noProof="0" dirty="0">
                <a:ln>
                  <a:noFill/>
                </a:ln>
                <a:solidFill>
                  <a:srgbClr val="F8BB4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</a:br>
            <a:r>
              <a:rPr lang="en-US" sz="6300" spc="-300" dirty="0">
                <a:solidFill>
                  <a:srgbClr val="F8BB4E"/>
                </a:solidFill>
                <a:latin typeface="Ubuntu" panose="020B0504030602030204" pitchFamily="34" charset="0"/>
              </a:rPr>
              <a:t> </a:t>
            </a:r>
            <a:endParaRPr kumimoji="0" lang="en-US" sz="6300" b="0" i="0" u="none" strike="noStrike" kern="1200" cap="none" spc="-300" normalizeH="0" baseline="0" noProof="0" dirty="0">
              <a:ln>
                <a:noFill/>
              </a:ln>
              <a:solidFill>
                <a:srgbClr val="F8BB4E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201474"/>
      </p:ext>
    </p:extLst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05" y="602590"/>
            <a:ext cx="8776535" cy="1053474"/>
          </a:xfrm>
        </p:spPr>
        <p:txBody>
          <a:bodyPr/>
          <a:lstStyle/>
          <a:p>
            <a:r>
              <a:rPr lang="en-US" sz="4800" dirty="0"/>
              <a:t>GOD OF THIS 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7486"/>
            <a:ext cx="7717535" cy="5625250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For greater things have yet to come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And greater things </a:t>
            </a:r>
            <a:b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are still to be done in this city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Greater things have yet to come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And greater things </a:t>
            </a:r>
            <a:b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are still to be done in this 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980707"/>
      </p:ext>
    </p:extLst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0161C0-10C3-43F5-B639-C927E7D03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46412"/>
      </p:ext>
    </p:extLst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05" y="602590"/>
            <a:ext cx="8776535" cy="1053474"/>
          </a:xfrm>
        </p:spPr>
        <p:txBody>
          <a:bodyPr/>
          <a:lstStyle/>
          <a:p>
            <a:r>
              <a:rPr lang="en-US" sz="4800" dirty="0"/>
              <a:t>THE BENEDICTION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7486"/>
            <a:ext cx="7717535" cy="5625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299588"/>
      </p:ext>
    </p:extLst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05" y="602590"/>
            <a:ext cx="8776535" cy="1053474"/>
          </a:xfrm>
        </p:spPr>
        <p:txBody>
          <a:bodyPr/>
          <a:lstStyle/>
          <a:p>
            <a:r>
              <a:rPr lang="en-US" sz="4800" dirty="0"/>
              <a:t>THE BENEDICTION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7486"/>
            <a:ext cx="7717535" cy="5625250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My friends may you grow in grace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And in the knowledge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Of our Lord and Savior. 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My friends may you grow in grace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And in the knowledge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Of Jesus Christ.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722957"/>
      </p:ext>
    </p:extLst>
  </p:cSld>
  <p:clrMapOvr>
    <a:masterClrMapping/>
  </p:clrMapOvr>
  <p:transition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05" y="602590"/>
            <a:ext cx="8776535" cy="1053474"/>
          </a:xfrm>
        </p:spPr>
        <p:txBody>
          <a:bodyPr/>
          <a:lstStyle/>
          <a:p>
            <a:r>
              <a:rPr lang="en-US" sz="4800" dirty="0"/>
              <a:t>THE BENEDICTION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7486"/>
            <a:ext cx="7717535" cy="5625250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To God be the glory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Now and forever,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Now and forever amen.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i="1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(repeat)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823683"/>
      </p:ext>
    </p:extLst>
  </p:cSld>
  <p:clrMapOvr>
    <a:masterClrMapping/>
  </p:clrMapOvr>
  <p:transition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05" y="602590"/>
            <a:ext cx="8776535" cy="1053474"/>
          </a:xfrm>
        </p:spPr>
        <p:txBody>
          <a:bodyPr/>
          <a:lstStyle/>
          <a:p>
            <a:r>
              <a:rPr lang="en-US" sz="4800" dirty="0"/>
              <a:t>THE BENEDICTION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7486"/>
            <a:ext cx="7717535" cy="5625250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 pray tonight if we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Learned from one another,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May we glorify Him. 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And if the Lord should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Bring us back together,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May we be in his arms till then.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136730"/>
      </p:ext>
    </p:extLst>
  </p:cSld>
  <p:clrMapOvr>
    <a:masterClrMapping/>
  </p:clrMapOvr>
  <p:transition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05" y="602590"/>
            <a:ext cx="8776535" cy="1053474"/>
          </a:xfrm>
        </p:spPr>
        <p:txBody>
          <a:bodyPr/>
          <a:lstStyle/>
          <a:p>
            <a:r>
              <a:rPr lang="en-US" sz="4800" dirty="0"/>
              <a:t>THE BENEDICTION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7486"/>
            <a:ext cx="7717535" cy="5625250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My friends may you grow in grace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And in the knowledge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Of our Lord and Savior. 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My friends may you grow in grace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And in the knowledge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Of Jesus Christ.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308281"/>
      </p:ext>
    </p:extLst>
  </p:cSld>
  <p:clrMapOvr>
    <a:masterClrMapping/>
  </p:clrMapOvr>
  <p:transition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B2407-F046-4880-952C-79B2E8FF4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18CDB7-B217-438D-9B6C-41A9FCA8820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02C89C-41F9-4C96-8CB5-95E3A2014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92" y="224286"/>
            <a:ext cx="8169215" cy="612691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3934CA-1E89-493B-B3F5-3892F2B5884C}"/>
              </a:ext>
            </a:extLst>
          </p:cNvPr>
          <p:cNvSpPr txBox="1"/>
          <p:nvPr/>
        </p:nvSpPr>
        <p:spPr>
          <a:xfrm rot="20988916">
            <a:off x="3287844" y="2788702"/>
            <a:ext cx="315643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spc="300" dirty="0">
                <a:solidFill>
                  <a:schemeClr val="bg1"/>
                </a:solidFill>
                <a:latin typeface="Ubuntu" panose="020B0504030602030204" pitchFamily="34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334726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B798E-57C2-4C15-978F-C12B36916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5F7F414-C07F-4A75-BF3F-7DB05D95A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BF58BB6-A44A-4493-8C86-137099123351}"/>
              </a:ext>
            </a:extLst>
          </p:cNvPr>
          <p:cNvSpPr/>
          <p:nvPr/>
        </p:nvSpPr>
        <p:spPr>
          <a:xfrm rot="20717433">
            <a:off x="43557" y="782261"/>
            <a:ext cx="6858000" cy="140038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00" b="1" i="0" u="none" strike="noStrike" kern="1200" cap="none" spc="-300" normalizeH="0" baseline="0" noProof="0" dirty="0">
                <a:ln>
                  <a:noFill/>
                </a:ln>
                <a:solidFill>
                  <a:srgbClr val="F8BB4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RELATING</a:t>
            </a:r>
            <a:br>
              <a:rPr kumimoji="0" lang="en-US" sz="7200" b="1" i="0" u="none" strike="noStrike" kern="1200" cap="none" spc="-300" normalizeH="0" baseline="0" noProof="0" dirty="0">
                <a:ln>
                  <a:noFill/>
                </a:ln>
                <a:solidFill>
                  <a:srgbClr val="F8BB4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</a:br>
            <a:r>
              <a:rPr lang="en-US" sz="6300" spc="-300" dirty="0">
                <a:solidFill>
                  <a:srgbClr val="F8BB4E"/>
                </a:solidFill>
                <a:latin typeface="Ubuntu" panose="020B0504030602030204" pitchFamily="34" charset="0"/>
              </a:rPr>
              <a:t>GRACIOUSLY</a:t>
            </a:r>
            <a:endParaRPr kumimoji="0" lang="en-US" sz="6300" b="0" i="0" u="none" strike="noStrike" kern="1200" cap="none" spc="-300" normalizeH="0" baseline="0" noProof="0" dirty="0">
              <a:ln>
                <a:noFill/>
              </a:ln>
              <a:solidFill>
                <a:srgbClr val="F8BB4E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57621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GOSPEL RELATING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0D8563-75C4-4275-AA7B-633409FF5DEC}"/>
              </a:ext>
            </a:extLst>
          </p:cNvPr>
          <p:cNvSpPr txBox="1"/>
          <p:nvPr/>
        </p:nvSpPr>
        <p:spPr>
          <a:xfrm>
            <a:off x="1314994" y="3663826"/>
            <a:ext cx="305660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Overlays like this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5159959-8B7E-4ABF-B343-399047CB9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6" y="1251188"/>
            <a:ext cx="5923916" cy="542544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202B106-D80E-4E35-8FF0-A07D2D9913C9}"/>
              </a:ext>
            </a:extLst>
          </p:cNvPr>
          <p:cNvSpPr/>
          <p:nvPr/>
        </p:nvSpPr>
        <p:spPr>
          <a:xfrm>
            <a:off x="2406193" y="4310218"/>
            <a:ext cx="2858534" cy="665364"/>
          </a:xfrm>
          <a:prstGeom prst="roundRect">
            <a:avLst/>
          </a:prstGeom>
          <a:noFill/>
          <a:ln w="127000">
            <a:solidFill>
              <a:srgbClr val="2E5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081DD6-6EBF-4E9D-BBC1-624A47C056EA}"/>
              </a:ext>
            </a:extLst>
          </p:cNvPr>
          <p:cNvSpPr txBox="1"/>
          <p:nvPr/>
        </p:nvSpPr>
        <p:spPr>
          <a:xfrm>
            <a:off x="1228685" y="4684401"/>
            <a:ext cx="1872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2E5797"/>
                </a:solidFill>
                <a:latin typeface="Ubuntu" panose="020B0504030602030204" pitchFamily="34" charset="0"/>
              </a:rPr>
              <a:t>work</a:t>
            </a: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F202B106-D80E-4E35-8FF0-A07D2D9913C9}"/>
              </a:ext>
            </a:extLst>
          </p:cNvPr>
          <p:cNvSpPr/>
          <p:nvPr/>
        </p:nvSpPr>
        <p:spPr>
          <a:xfrm>
            <a:off x="786196" y="2744868"/>
            <a:ext cx="2021660" cy="840302"/>
          </a:xfrm>
          <a:prstGeom prst="roundRect">
            <a:avLst/>
          </a:prstGeom>
          <a:noFill/>
          <a:ln w="127000">
            <a:solidFill>
              <a:srgbClr val="2E5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id="{F202B106-D80E-4E35-8FF0-A07D2D9913C9}"/>
              </a:ext>
            </a:extLst>
          </p:cNvPr>
          <p:cNvSpPr/>
          <p:nvPr/>
        </p:nvSpPr>
        <p:spPr>
          <a:xfrm>
            <a:off x="3546764" y="2324717"/>
            <a:ext cx="2078181" cy="840302"/>
          </a:xfrm>
          <a:prstGeom prst="roundRect">
            <a:avLst/>
          </a:prstGeom>
          <a:noFill/>
          <a:ln w="127000">
            <a:solidFill>
              <a:srgbClr val="2E5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31705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72" y="0"/>
            <a:ext cx="8776535" cy="827569"/>
          </a:xfrm>
        </p:spPr>
        <p:txBody>
          <a:bodyPr/>
          <a:lstStyle/>
          <a:p>
            <a:r>
              <a:rPr lang="en-US" sz="4400" dirty="0"/>
              <a:t>RELATING GRACIOUSLY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72" y="827569"/>
            <a:ext cx="8776535" cy="578196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600" b="1" dirty="0"/>
              <a:t>TWO CULTURAL ISSUES:</a:t>
            </a:r>
          </a:p>
          <a:p>
            <a:pPr marL="0" indent="0">
              <a:buNone/>
            </a:pPr>
            <a:r>
              <a:rPr lang="en-US" sz="4600" b="1" dirty="0"/>
              <a:t>First:  Moral Relativism:  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5100" b="1" dirty="0"/>
              <a:t>Moral relativism</a:t>
            </a:r>
            <a:r>
              <a:rPr lang="en-US" sz="5100" dirty="0"/>
              <a:t> is the view that </a:t>
            </a:r>
            <a:r>
              <a:rPr lang="en-US" sz="5100" b="1" dirty="0"/>
              <a:t>moral</a:t>
            </a:r>
            <a:r>
              <a:rPr lang="en-US" sz="5100" dirty="0"/>
              <a:t> judgments are </a:t>
            </a:r>
            <a:r>
              <a:rPr lang="en-US" sz="5100" b="1" dirty="0"/>
              <a:t>true</a:t>
            </a:r>
            <a:r>
              <a:rPr lang="en-US" sz="5100" dirty="0"/>
              <a:t> </a:t>
            </a:r>
            <a:r>
              <a:rPr lang="en-US" sz="5100" b="1" dirty="0"/>
              <a:t>or</a:t>
            </a:r>
            <a:r>
              <a:rPr lang="en-US" sz="5100" dirty="0"/>
              <a:t> </a:t>
            </a:r>
            <a:r>
              <a:rPr lang="en-US" sz="5100" b="1" dirty="0"/>
              <a:t>false</a:t>
            </a:r>
            <a:r>
              <a:rPr lang="en-US" sz="5100" dirty="0"/>
              <a:t> only relative to some particular standpoint (for instance, that of a culture or a historical period) and that no standpoint is uniquely privileged over all others.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5100" b="1" dirty="0"/>
              <a:t>What anyone believes is true for that person</a:t>
            </a:r>
            <a:r>
              <a:rPr lang="en-US" sz="5100" dirty="0"/>
              <a:t>.       </a:t>
            </a:r>
            <a:r>
              <a:rPr lang="en-US" sz="5100" i="1" dirty="0"/>
              <a:t>“What you believe is true for you, what I believe is true for me."  </a:t>
            </a:r>
            <a:r>
              <a:rPr lang="en-US" sz="5100" dirty="0"/>
              <a:t>We can call the view expressed in such statements ‘relativism’ because it denies that there is any such thing as ‘absolute’ truth and holds that all truth is </a:t>
            </a:r>
            <a:r>
              <a:rPr lang="en-US" sz="5100" i="1" dirty="0"/>
              <a:t>relative</a:t>
            </a:r>
            <a:r>
              <a:rPr lang="en-US" sz="5100" dirty="0"/>
              <a:t> to the person who believes it.  </a:t>
            </a:r>
          </a:p>
          <a:p>
            <a:pPr marL="514350" indent="-514350">
              <a:buAutoNum type="arabicPeriod"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9825973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8009</TotalTime>
  <Words>1478</Words>
  <Application>Microsoft Office PowerPoint</Application>
  <PresentationFormat>On-screen Show (4:3)</PresentationFormat>
  <Paragraphs>330</Paragraphs>
  <Slides>67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67</vt:i4>
      </vt:variant>
    </vt:vector>
  </HeadingPairs>
  <TitlesOfParts>
    <vt:vector size="75" baseType="lpstr">
      <vt:lpstr>Arial</vt:lpstr>
      <vt:lpstr>Calibri</vt:lpstr>
      <vt:lpstr>Calibri Light</vt:lpstr>
      <vt:lpstr>Cooper Hewitt</vt:lpstr>
      <vt:lpstr>Ubuntu</vt:lpstr>
      <vt:lpstr>7_Office Theme</vt:lpstr>
      <vt:lpstr>9_Office Theme</vt:lpstr>
      <vt:lpstr>1_Default Design</vt:lpstr>
      <vt:lpstr>PowerPoint Presentation</vt:lpstr>
      <vt:lpstr>NO AFTER PARTY TODAY</vt:lpstr>
      <vt:lpstr>PowerPoint Presentation</vt:lpstr>
      <vt:lpstr>INVESTMEST BASICS</vt:lpstr>
      <vt:lpstr>MINGLE QUESTION</vt:lpstr>
      <vt:lpstr>PowerPoint Presentation</vt:lpstr>
      <vt:lpstr>PowerPoint Presentation</vt:lpstr>
      <vt:lpstr>GOSPEL RELATING</vt:lpstr>
      <vt:lpstr>RELATING GRACIOUSLY</vt:lpstr>
      <vt:lpstr>RELATING GRACIOUSLY</vt:lpstr>
      <vt:lpstr>Relating Graciously</vt:lpstr>
      <vt:lpstr>Matthew 7:1-5</vt:lpstr>
      <vt:lpstr>RELATING GRACIOUSLY</vt:lpstr>
      <vt:lpstr>RELATING GRACIOUSLY</vt:lpstr>
      <vt:lpstr>RELATING GRACIOUSLY</vt:lpstr>
      <vt:lpstr>RELATING GRACIOUSLY</vt:lpstr>
      <vt:lpstr>Relating Graciously</vt:lpstr>
      <vt:lpstr>This 13,400 square foot home can be yours for only $8,950,000</vt:lpstr>
      <vt:lpstr>And on the other hand . . .</vt:lpstr>
      <vt:lpstr>Relating Graciously</vt:lpstr>
      <vt:lpstr>Relating Graciously</vt:lpstr>
      <vt:lpstr>Relating Graciously</vt:lpstr>
      <vt:lpstr>Relating Graciously</vt:lpstr>
      <vt:lpstr>Relating Graciously</vt:lpstr>
      <vt:lpstr>Relating Graciously</vt:lpstr>
      <vt:lpstr>Galatians 5:26-6:5</vt:lpstr>
      <vt:lpstr>Relating Graciously</vt:lpstr>
      <vt:lpstr>Relating Graciously</vt:lpstr>
      <vt:lpstr>Relating Graciously</vt:lpstr>
      <vt:lpstr>Relating Graciously</vt:lpstr>
      <vt:lpstr>Relating Graciously</vt:lpstr>
      <vt:lpstr>Relating Graciously</vt:lpstr>
      <vt:lpstr>Relating Graciously</vt:lpstr>
      <vt:lpstr>Relating Graciously</vt:lpstr>
      <vt:lpstr>PowerPoint Presentation</vt:lpstr>
      <vt:lpstr>PowerPoint Presentation</vt:lpstr>
      <vt:lpstr>BLESSED ASSURANCE</vt:lpstr>
      <vt:lpstr>BLESSED ASSURANCE</vt:lpstr>
      <vt:lpstr>BLESSED ASSURANCE</vt:lpstr>
      <vt:lpstr>BLESSED ASSURANCE</vt:lpstr>
      <vt:lpstr>BLESSED ASSURANCE</vt:lpstr>
      <vt:lpstr>I SURRENDER ALL</vt:lpstr>
      <vt:lpstr>PowerPoint Presentation</vt:lpstr>
      <vt:lpstr>THOUGH YOU SLAY ME</vt:lpstr>
      <vt:lpstr>THOUGH YOU SLAY ME</vt:lpstr>
      <vt:lpstr>THOUGH YOU SLAY ME</vt:lpstr>
      <vt:lpstr>THOUGH YOU SLAY ME</vt:lpstr>
      <vt:lpstr>THOUGH YOU SLAY ME</vt:lpstr>
      <vt:lpstr>THOUGH YOU SLAY ME</vt:lpstr>
      <vt:lpstr>THOUGH YOU SLAY ME</vt:lpstr>
      <vt:lpstr>PowerPoint Presentation</vt:lpstr>
      <vt:lpstr>GOD OF THIS CITY</vt:lpstr>
      <vt:lpstr>GOD OF THIS CITY</vt:lpstr>
      <vt:lpstr>GOD OF THIS CITY</vt:lpstr>
      <vt:lpstr>GOD OF THIS CITY</vt:lpstr>
      <vt:lpstr>GOD OF THIS CITY</vt:lpstr>
      <vt:lpstr>GOD OF THIS CITY</vt:lpstr>
      <vt:lpstr>GOD OF THIS CITY</vt:lpstr>
      <vt:lpstr>GOD OF THIS CITY</vt:lpstr>
      <vt:lpstr>GOD OF THIS CITY</vt:lpstr>
      <vt:lpstr>PowerPoint Presentation</vt:lpstr>
      <vt:lpstr>THE BENEDICTION</vt:lpstr>
      <vt:lpstr>THE BENEDICTION</vt:lpstr>
      <vt:lpstr>THE BENEDICTION</vt:lpstr>
      <vt:lpstr>THE BENEDICTION</vt:lpstr>
      <vt:lpstr>THE BENEDICTION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HOPE COMMUNITY CHURCH</dc:creator>
  <cp:lastModifiedBy> </cp:lastModifiedBy>
  <cp:revision>91</cp:revision>
  <cp:lastPrinted>2019-10-06T16:20:23Z</cp:lastPrinted>
  <dcterms:created xsi:type="dcterms:W3CDTF">2019-08-11T16:22:28Z</dcterms:created>
  <dcterms:modified xsi:type="dcterms:W3CDTF">2019-10-07T18:42:13Z</dcterms:modified>
</cp:coreProperties>
</file>