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3" r:id="rId2"/>
    <p:sldMasterId id="2147483795" r:id="rId3"/>
    <p:sldMasterId id="2147483821" r:id="rId4"/>
  </p:sldMasterIdLst>
  <p:notesMasterIdLst>
    <p:notesMasterId r:id="rId74"/>
  </p:notesMasterIdLst>
  <p:handoutMasterIdLst>
    <p:handoutMasterId r:id="rId75"/>
  </p:handoutMasterIdLst>
  <p:sldIdLst>
    <p:sldId id="2383" r:id="rId5"/>
    <p:sldId id="2758" r:id="rId6"/>
    <p:sldId id="3143" r:id="rId7"/>
    <p:sldId id="3147" r:id="rId8"/>
    <p:sldId id="3144" r:id="rId9"/>
    <p:sldId id="2440" r:id="rId10"/>
    <p:sldId id="3192" r:id="rId11"/>
    <p:sldId id="2637" r:id="rId12"/>
    <p:sldId id="3190" r:id="rId13"/>
    <p:sldId id="3191" r:id="rId14"/>
    <p:sldId id="3193" r:id="rId15"/>
    <p:sldId id="3197" r:id="rId16"/>
    <p:sldId id="3198" r:id="rId17"/>
    <p:sldId id="3217" r:id="rId18"/>
    <p:sldId id="3206" r:id="rId19"/>
    <p:sldId id="3207" r:id="rId20"/>
    <p:sldId id="3208" r:id="rId21"/>
    <p:sldId id="3230" r:id="rId22"/>
    <p:sldId id="3209" r:id="rId23"/>
    <p:sldId id="3210" r:id="rId24"/>
    <p:sldId id="3211" r:id="rId25"/>
    <p:sldId id="3212" r:id="rId26"/>
    <p:sldId id="3214" r:id="rId27"/>
    <p:sldId id="3213" r:id="rId28"/>
    <p:sldId id="3215" r:id="rId29"/>
    <p:sldId id="3216" r:id="rId30"/>
    <p:sldId id="3218" r:id="rId31"/>
    <p:sldId id="3219" r:id="rId32"/>
    <p:sldId id="3220" r:id="rId33"/>
    <p:sldId id="3223" r:id="rId34"/>
    <p:sldId id="3222" r:id="rId35"/>
    <p:sldId id="3177" r:id="rId36"/>
    <p:sldId id="2117" r:id="rId37"/>
    <p:sldId id="2118" r:id="rId38"/>
    <p:sldId id="2119" r:id="rId39"/>
    <p:sldId id="2120" r:id="rId40"/>
    <p:sldId id="2121" r:id="rId41"/>
    <p:sldId id="2122" r:id="rId42"/>
    <p:sldId id="2123" r:id="rId43"/>
    <p:sldId id="2124" r:id="rId44"/>
    <p:sldId id="2125" r:id="rId45"/>
    <p:sldId id="2130" r:id="rId46"/>
    <p:sldId id="2127" r:id="rId47"/>
    <p:sldId id="2131" r:id="rId48"/>
    <p:sldId id="3229" r:id="rId49"/>
    <p:sldId id="3226" r:id="rId50"/>
    <p:sldId id="3227" r:id="rId51"/>
    <p:sldId id="1279" r:id="rId52"/>
    <p:sldId id="1280" r:id="rId53"/>
    <p:sldId id="1281" r:id="rId54"/>
    <p:sldId id="1282" r:id="rId55"/>
    <p:sldId id="3228" r:id="rId56"/>
    <p:sldId id="2622" r:id="rId57"/>
    <p:sldId id="2623" r:id="rId58"/>
    <p:sldId id="2624" r:id="rId59"/>
    <p:sldId id="2626" r:id="rId60"/>
    <p:sldId id="2628" r:id="rId61"/>
    <p:sldId id="2629" r:id="rId62"/>
    <p:sldId id="2630" r:id="rId63"/>
    <p:sldId id="2632" r:id="rId64"/>
    <p:sldId id="2633" r:id="rId65"/>
    <p:sldId id="2634" r:id="rId66"/>
    <p:sldId id="2520" r:id="rId67"/>
    <p:sldId id="2675" r:id="rId68"/>
    <p:sldId id="2522" r:id="rId69"/>
    <p:sldId id="2524" r:id="rId70"/>
    <p:sldId id="2525" r:id="rId71"/>
    <p:sldId id="2739" r:id="rId72"/>
    <p:sldId id="3225" r:id="rId73"/>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797"/>
    <a:srgbClr val="FCF52B"/>
    <a:srgbClr val="E26B38"/>
    <a:srgbClr val="413E2F"/>
    <a:srgbClr val="FFDE76"/>
    <a:srgbClr val="7F7F7F"/>
    <a:srgbClr val="000000"/>
    <a:srgbClr val="FFDF71"/>
    <a:srgbClr val="FFDF73"/>
    <a:srgbClr val="FEE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9" autoAdjust="0"/>
  </p:normalViewPr>
  <p:slideViewPr>
    <p:cSldViewPr snapToGrid="0">
      <p:cViewPr>
        <p:scale>
          <a:sx n="60" d="100"/>
          <a:sy n="60" d="100"/>
        </p:scale>
        <p:origin x="-2478" y="-1230"/>
      </p:cViewPr>
      <p:guideLst>
        <p:guide orient="horz" pos="2160"/>
        <p:guide pos="2880"/>
      </p:guideLst>
    </p:cSldViewPr>
  </p:slideViewPr>
  <p:outlineViewPr>
    <p:cViewPr>
      <p:scale>
        <a:sx n="33" d="100"/>
        <a:sy n="33" d="100"/>
      </p:scale>
      <p:origin x="0" y="-5765"/>
    </p:cViewPr>
  </p:outlineViewPr>
  <p:notesTextViewPr>
    <p:cViewPr>
      <p:scale>
        <a:sx n="3" d="2"/>
        <a:sy n="3" d="2"/>
      </p:scale>
      <p:origin x="0" y="0"/>
    </p:cViewPr>
  </p:notesTextViewPr>
  <p:sorterViewPr>
    <p:cViewPr varScale="1">
      <p:scale>
        <a:sx n="1" d="1"/>
        <a:sy n="1" d="1"/>
      </p:scale>
      <p:origin x="0" y="5208"/>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pPr/>
              <a:t>9/29/2019</a:t>
            </a:fld>
            <a:endParaRPr lang="en-US"/>
          </a:p>
        </p:txBody>
      </p:sp>
      <p:sp>
        <p:nvSpPr>
          <p:cNvPr id="4" name="Footer Placeholder 3">
            <a:extLst>
              <a:ext uri="{FF2B5EF4-FFF2-40B4-BE49-F238E27FC236}">
                <a16:creationId xmlns:a16="http://schemas.microsoft.com/office/drawing/2014/main" xmlns=""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pPr/>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pPr/>
              <a:t>9/29/2019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pPr/>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D3BFB-D1C6-48C8-A46B-B7D0457C5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56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D3BFB-D1C6-48C8-A46B-B7D0457C5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411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D3BFB-D1C6-48C8-A46B-B7D0457C5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205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885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xmlns=""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29525244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903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298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142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4816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024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502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noAutofit/>
          </a:bodyPr>
          <a:lstStyle>
            <a:lvl1pPr>
              <a:defRPr sz="5500"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803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855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44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3286733"/>
      </p:ext>
    </p:extLst>
  </p:cSld>
  <p:clrMapOvr>
    <a:masterClrMapping/>
  </p:clrMapOvr>
  <p:transition advClick="0" advTm="2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24436"/>
      </p:ext>
    </p:extLst>
  </p:cSld>
  <p:clrMapOvr>
    <a:masterClrMapping/>
  </p:clrMapOvr>
  <p:transition advClick="0" advTm="2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9195782"/>
      </p:ext>
    </p:extLst>
  </p:cSld>
  <p:clrMapOvr>
    <a:masterClrMapping/>
  </p:clrMapOvr>
  <p:transition advClick="0" advTm="2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620270"/>
      </p:ext>
    </p:extLst>
  </p:cSld>
  <p:clrMapOvr>
    <a:masterClrMapping/>
  </p:clrMapOvr>
  <p:transition advClick="0" advTm="2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193456"/>
      </p:ext>
    </p:extLst>
  </p:cSld>
  <p:clrMapOvr>
    <a:masterClrMapping/>
  </p:clrMapOvr>
  <p:transition advClick="0" advTm="2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296967"/>
      </p:ext>
    </p:extLst>
  </p:cSld>
  <p:clrMapOvr>
    <a:masterClrMapping/>
  </p:clrMapOvr>
  <p:transition advClick="0" advTm="2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038471"/>
      </p:ext>
    </p:extLst>
  </p:cSld>
  <p:clrMapOvr>
    <a:masterClrMapping/>
  </p:clrMapOvr>
  <p:transition advClick="0"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424800"/>
      </p:ext>
    </p:extLst>
  </p:cSld>
  <p:clrMapOvr>
    <a:masterClrMapping/>
  </p:clrMapOvr>
  <p:transition advClick="0" advTm="2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6771874"/>
      </p:ext>
    </p:extLst>
  </p:cSld>
  <p:clrMapOvr>
    <a:masterClrMapping/>
  </p:clrMapOvr>
  <p:transition advClick="0" advTm="2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21618"/>
      </p:ext>
    </p:extLst>
  </p:cSld>
  <p:clrMapOvr>
    <a:masterClrMapping/>
  </p:clrMapOvr>
  <p:transition advClick="0" advTm="2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3600" y="1066800"/>
            <a:ext cx="14478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066800"/>
            <a:ext cx="41910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329865"/>
      </p:ext>
    </p:extLst>
  </p:cSld>
  <p:clrMapOvr>
    <a:masterClrMapping/>
  </p:clrMapOvr>
  <p:transition advClick="0" advTm="2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687854"/>
      </p:ext>
    </p:extLst>
  </p:cSld>
  <p:clrMapOvr>
    <a:masterClrMapping/>
  </p:clrMapOvr>
  <p:transition advClick="0" advTm="20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24384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43053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153300"/>
      </p:ext>
    </p:extLst>
  </p:cSld>
  <p:clrMapOvr>
    <a:masterClrMapping/>
  </p:clrMapOvr>
  <p:transition advClick="0" advTm="20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21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xmlns=""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417957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801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59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011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346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896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999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190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30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3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294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t="-21000" b="-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106680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600200" y="2438400"/>
            <a:ext cx="5791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26547827"/>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ransition advClick="0" advTm="20000">
    <p:fade/>
  </p:transition>
  <p:txStyles>
    <p:titleStyle>
      <a:lvl1pPr algn="ctr" rtl="0" eaLnBrk="0" fontAlgn="base" hangingPunct="0">
        <a:spcBef>
          <a:spcPct val="0"/>
        </a:spcBef>
        <a:spcAft>
          <a:spcPct val="0"/>
        </a:spcAft>
        <a:defRPr sz="4000" b="1">
          <a:solidFill>
            <a:srgbClr val="000000"/>
          </a:solidFill>
          <a:latin typeface="+mj-lt"/>
          <a:ea typeface="+mj-ea"/>
          <a:cs typeface="+mj-cs"/>
        </a:defRPr>
      </a:lvl1pPr>
      <a:lvl2pPr algn="ctr" rtl="0" eaLnBrk="0" fontAlgn="base" hangingPunct="0">
        <a:spcBef>
          <a:spcPct val="0"/>
        </a:spcBef>
        <a:spcAft>
          <a:spcPct val="0"/>
        </a:spcAft>
        <a:defRPr sz="4000" b="1">
          <a:solidFill>
            <a:srgbClr val="000000"/>
          </a:solidFill>
          <a:latin typeface="Arial" charset="0"/>
        </a:defRPr>
      </a:lvl2pPr>
      <a:lvl3pPr algn="ctr" rtl="0" eaLnBrk="0" fontAlgn="base" hangingPunct="0">
        <a:spcBef>
          <a:spcPct val="0"/>
        </a:spcBef>
        <a:spcAft>
          <a:spcPct val="0"/>
        </a:spcAft>
        <a:defRPr sz="4000" b="1">
          <a:solidFill>
            <a:srgbClr val="000000"/>
          </a:solidFill>
          <a:latin typeface="Arial" charset="0"/>
        </a:defRPr>
      </a:lvl3pPr>
      <a:lvl4pPr algn="ctr" rtl="0" eaLnBrk="0" fontAlgn="base" hangingPunct="0">
        <a:spcBef>
          <a:spcPct val="0"/>
        </a:spcBef>
        <a:spcAft>
          <a:spcPct val="0"/>
        </a:spcAft>
        <a:defRPr sz="4000" b="1">
          <a:solidFill>
            <a:srgbClr val="000000"/>
          </a:solidFill>
          <a:latin typeface="Arial" charset="0"/>
        </a:defRPr>
      </a:lvl4pPr>
      <a:lvl5pPr algn="ctr" rtl="0" eaLnBrk="0" fontAlgn="base" hangingPunct="0">
        <a:spcBef>
          <a:spcPct val="0"/>
        </a:spcBef>
        <a:spcAft>
          <a:spcPct val="0"/>
        </a:spcAft>
        <a:defRPr sz="4000" b="1">
          <a:solidFill>
            <a:srgbClr val="000000"/>
          </a:solidFill>
          <a:latin typeface="Arial" charset="0"/>
        </a:defRPr>
      </a:lvl5pPr>
      <a:lvl6pPr marL="457200" algn="ctr" rtl="0" fontAlgn="base">
        <a:spcBef>
          <a:spcPct val="0"/>
        </a:spcBef>
        <a:spcAft>
          <a:spcPct val="0"/>
        </a:spcAft>
        <a:defRPr sz="4000" b="1">
          <a:solidFill>
            <a:srgbClr val="000000"/>
          </a:solidFill>
          <a:latin typeface="Arial" charset="0"/>
        </a:defRPr>
      </a:lvl6pPr>
      <a:lvl7pPr marL="914400" algn="ctr" rtl="0" fontAlgn="base">
        <a:spcBef>
          <a:spcPct val="0"/>
        </a:spcBef>
        <a:spcAft>
          <a:spcPct val="0"/>
        </a:spcAft>
        <a:defRPr sz="4000" b="1">
          <a:solidFill>
            <a:srgbClr val="000000"/>
          </a:solidFill>
          <a:latin typeface="Arial" charset="0"/>
        </a:defRPr>
      </a:lvl7pPr>
      <a:lvl8pPr marL="1371600" algn="ctr" rtl="0" fontAlgn="base">
        <a:spcBef>
          <a:spcPct val="0"/>
        </a:spcBef>
        <a:spcAft>
          <a:spcPct val="0"/>
        </a:spcAft>
        <a:defRPr sz="4000" b="1">
          <a:solidFill>
            <a:srgbClr val="000000"/>
          </a:solidFill>
          <a:latin typeface="Arial" charset="0"/>
        </a:defRPr>
      </a:lvl8pPr>
      <a:lvl9pPr marL="1828800" algn="ctr" rtl="0" fontAlgn="base">
        <a:spcBef>
          <a:spcPct val="0"/>
        </a:spcBef>
        <a:spcAft>
          <a:spcPct val="0"/>
        </a:spcAft>
        <a:defRPr sz="4000" b="1">
          <a:solidFill>
            <a:srgbClr val="000000"/>
          </a:solidFill>
          <a:latin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9/29/2019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83558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xmlns=""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a:extLst>
              <a:ext uri="{FF2B5EF4-FFF2-40B4-BE49-F238E27FC236}">
                <a16:creationId xmlns:a16="http://schemas.microsoft.com/office/drawing/2014/main" xmlns=""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xmlns=""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Tree>
    <p:extLst>
      <p:ext uri="{BB962C8B-B14F-4D97-AF65-F5344CB8AC3E}">
        <p14:creationId xmlns:p14="http://schemas.microsoft.com/office/powerpoint/2010/main" val="18388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pic>
        <p:nvPicPr>
          <p:cNvPr id="4" name="Picture 3" descr="A picture containing yellow, photo, building&#10;&#10;Description automatically generated">
            <a:extLst>
              <a:ext uri="{FF2B5EF4-FFF2-40B4-BE49-F238E27FC236}">
                <a16:creationId xmlns:a16="http://schemas.microsoft.com/office/drawing/2014/main" xmlns="" id="{2DA13269-BDE7-4AF7-8093-C82356C74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70" y="381798"/>
            <a:ext cx="8877673" cy="11536351"/>
          </a:xfrm>
          <a:prstGeom prst="rect">
            <a:avLst/>
          </a:prstGeom>
        </p:spPr>
      </p:pic>
      <p:sp>
        <p:nvSpPr>
          <p:cNvPr id="7" name="Rectangle 6">
            <a:extLst>
              <a:ext uri="{FF2B5EF4-FFF2-40B4-BE49-F238E27FC236}">
                <a16:creationId xmlns:a16="http://schemas.microsoft.com/office/drawing/2014/main" xmlns="" id="{7472FAC6-0D65-4CBE-B1C9-B90BF6536A3D}"/>
              </a:ext>
            </a:extLst>
          </p:cNvPr>
          <p:cNvSpPr/>
          <p:nvPr/>
        </p:nvSpPr>
        <p:spPr>
          <a:xfrm>
            <a:off x="542611" y="6706514"/>
            <a:ext cx="8249698" cy="1584984"/>
          </a:xfrm>
          <a:prstGeom prst="rect">
            <a:avLst/>
          </a:prstGeom>
          <a:solidFill>
            <a:srgbClr val="FCF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7146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black background&#10;&#10;Description automatically generated">
            <a:extLst>
              <a:ext uri="{FF2B5EF4-FFF2-40B4-BE49-F238E27FC236}">
                <a16:creationId xmlns:a16="http://schemas.microsoft.com/office/drawing/2014/main" xmlns="" id="{54AD28FD-30A8-47E7-BA73-D4FCCE6B5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87" y="492368"/>
            <a:ext cx="8180862" cy="6858000"/>
          </a:xfrm>
          <a:prstGeom prst="rect">
            <a:avLst/>
          </a:prstGeom>
        </p:spPr>
      </p:pic>
    </p:spTree>
    <p:extLst>
      <p:ext uri="{BB962C8B-B14F-4D97-AF65-F5344CB8AC3E}">
        <p14:creationId xmlns:p14="http://schemas.microsoft.com/office/powerpoint/2010/main" val="26820326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2EAD3-1DA8-4561-8243-C83D35DC931B}"/>
              </a:ext>
            </a:extLst>
          </p:cNvPr>
          <p:cNvSpPr>
            <a:spLocks noGrp="1"/>
          </p:cNvSpPr>
          <p:nvPr>
            <p:ph type="title"/>
          </p:nvPr>
        </p:nvSpPr>
        <p:spPr/>
        <p:txBody>
          <a:bodyPr/>
          <a:lstStyle/>
          <a:p>
            <a:r>
              <a:rPr lang="en-US" dirty="0"/>
              <a:t>JESUS’ EMOTIONS</a:t>
            </a:r>
          </a:p>
        </p:txBody>
      </p:sp>
      <p:pic>
        <p:nvPicPr>
          <p:cNvPr id="5"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p:spPr>
      </p:pic>
      <p:sp>
        <p:nvSpPr>
          <p:cNvPr id="4" name="TextBox 3"/>
          <p:cNvSpPr txBox="1"/>
          <p:nvPr/>
        </p:nvSpPr>
        <p:spPr>
          <a:xfrm>
            <a:off x="3211285" y="1306286"/>
            <a:ext cx="2370136" cy="5293757"/>
          </a:xfrm>
          <a:prstGeom prst="rect">
            <a:avLst/>
          </a:prstGeom>
          <a:noFill/>
        </p:spPr>
        <p:txBody>
          <a:bodyPr wrap="none" rtlCol="0">
            <a:spAutoFit/>
          </a:bodyPr>
          <a:lstStyle/>
          <a:p>
            <a:pPr marL="285750" indent="-285750">
              <a:buFont typeface="Arial" panose="020B0604020202020204" pitchFamily="34" charset="0"/>
              <a:buChar char="•"/>
            </a:pPr>
            <a:r>
              <a:rPr lang="en-US" sz="2600" b="1" cap="all" dirty="0"/>
              <a:t>Hope</a:t>
            </a:r>
          </a:p>
          <a:p>
            <a:pPr marL="285750" indent="-285750">
              <a:buFont typeface="Arial" panose="020B0604020202020204" pitchFamily="34" charset="0"/>
              <a:buChar char="•"/>
            </a:pPr>
            <a:r>
              <a:rPr lang="en-US" sz="2600" b="1" cap="all" dirty="0"/>
              <a:t>Love</a:t>
            </a:r>
          </a:p>
          <a:p>
            <a:pPr marL="285750" indent="-285750">
              <a:buFont typeface="Arial" panose="020B0604020202020204" pitchFamily="34" charset="0"/>
              <a:buChar char="•"/>
            </a:pPr>
            <a:r>
              <a:rPr lang="en-US" sz="2600" b="1" cap="all" dirty="0"/>
              <a:t>Compassion</a:t>
            </a:r>
          </a:p>
          <a:p>
            <a:pPr marL="285750" indent="-285750">
              <a:buFont typeface="Arial" panose="020B0604020202020204" pitchFamily="34" charset="0"/>
              <a:buChar char="•"/>
            </a:pPr>
            <a:r>
              <a:rPr lang="en-US" sz="2600" b="1" cap="all" dirty="0"/>
              <a:t>Joy</a:t>
            </a:r>
          </a:p>
          <a:p>
            <a:pPr marL="285750" indent="-285750">
              <a:buFont typeface="Arial" panose="020B0604020202020204" pitchFamily="34" charset="0"/>
              <a:buChar char="•"/>
            </a:pPr>
            <a:r>
              <a:rPr lang="en-US" sz="2600" b="1" cap="all" dirty="0"/>
              <a:t>Peace</a:t>
            </a:r>
          </a:p>
          <a:p>
            <a:pPr marL="285750" indent="-285750">
              <a:buFont typeface="Arial" panose="020B0604020202020204" pitchFamily="34" charset="0"/>
              <a:buChar char="•"/>
            </a:pPr>
            <a:r>
              <a:rPr lang="en-US" sz="2600" b="1" cap="all" dirty="0"/>
              <a:t>Anger</a:t>
            </a:r>
          </a:p>
          <a:p>
            <a:pPr marL="285750" indent="-285750">
              <a:buFont typeface="Arial" panose="020B0604020202020204" pitchFamily="34" charset="0"/>
              <a:buChar char="•"/>
            </a:pPr>
            <a:r>
              <a:rPr lang="en-US" sz="2600" b="1" cap="all" dirty="0"/>
              <a:t>Depressed</a:t>
            </a:r>
          </a:p>
          <a:p>
            <a:pPr marL="285750" indent="-285750">
              <a:buFont typeface="Arial" panose="020B0604020202020204" pitchFamily="34" charset="0"/>
              <a:buChar char="•"/>
            </a:pPr>
            <a:r>
              <a:rPr lang="en-US" sz="2600" b="1" cap="all" dirty="0"/>
              <a:t>Lonely</a:t>
            </a:r>
          </a:p>
          <a:p>
            <a:pPr marL="285750" indent="-285750">
              <a:buFont typeface="Arial" panose="020B0604020202020204" pitchFamily="34" charset="0"/>
              <a:buChar char="•"/>
            </a:pPr>
            <a:r>
              <a:rPr lang="en-US" sz="2600" b="1" cap="all" dirty="0"/>
              <a:t>Sad</a:t>
            </a:r>
          </a:p>
          <a:p>
            <a:pPr marL="285750" indent="-285750">
              <a:buFont typeface="Arial" panose="020B0604020202020204" pitchFamily="34" charset="0"/>
              <a:buChar char="•"/>
            </a:pPr>
            <a:r>
              <a:rPr lang="en-US" sz="2600" b="1" cap="all" dirty="0"/>
              <a:t>Tearful</a:t>
            </a:r>
          </a:p>
          <a:p>
            <a:pPr marL="285750" indent="-285750">
              <a:buFont typeface="Arial" panose="020B0604020202020204" pitchFamily="34" charset="0"/>
              <a:buChar char="•"/>
            </a:pPr>
            <a:r>
              <a:rPr lang="en-US" sz="2600" b="1" cap="all" dirty="0"/>
              <a:t>Pain</a:t>
            </a:r>
          </a:p>
          <a:p>
            <a:pPr marL="285750" indent="-285750">
              <a:buFont typeface="Arial" panose="020B0604020202020204" pitchFamily="34" charset="0"/>
              <a:buChar char="•"/>
            </a:pPr>
            <a:r>
              <a:rPr lang="en-US" sz="2600" b="1" cap="all" dirty="0"/>
              <a:t>Suffering</a:t>
            </a:r>
          </a:p>
          <a:p>
            <a:pPr marL="285750" indent="-285750">
              <a:buFont typeface="Arial" panose="020B0604020202020204" pitchFamily="34" charset="0"/>
              <a:buChar char="•"/>
            </a:pPr>
            <a:r>
              <a:rPr lang="en-US" sz="2600" b="1" cap="all" dirty="0"/>
              <a:t>Surprised</a:t>
            </a:r>
          </a:p>
        </p:txBody>
      </p:sp>
      <p:sp>
        <p:nvSpPr>
          <p:cNvPr id="18" name="TextBox 17"/>
          <p:cNvSpPr txBox="1"/>
          <p:nvPr/>
        </p:nvSpPr>
        <p:spPr>
          <a:xfrm>
            <a:off x="5719470" y="1317171"/>
            <a:ext cx="2094035" cy="5293757"/>
          </a:xfrm>
          <a:prstGeom prst="rect">
            <a:avLst/>
          </a:prstGeom>
          <a:noFill/>
        </p:spPr>
        <p:txBody>
          <a:bodyPr wrap="none" rtlCol="0">
            <a:spAutoFit/>
          </a:bodyPr>
          <a:lstStyle/>
          <a:p>
            <a:r>
              <a:rPr lang="en-US" sz="2600" i="1" dirty="0"/>
              <a:t>1 </a:t>
            </a:r>
            <a:r>
              <a:rPr lang="en-US" sz="2600" i="1" dirty="0" err="1"/>
              <a:t>Cor</a:t>
            </a:r>
            <a:r>
              <a:rPr lang="en-US" sz="2600" i="1" dirty="0"/>
              <a:t> 13:7</a:t>
            </a:r>
          </a:p>
          <a:p>
            <a:r>
              <a:rPr lang="en-US" sz="2600" i="1" dirty="0"/>
              <a:t>Mark 10:21</a:t>
            </a:r>
          </a:p>
          <a:p>
            <a:r>
              <a:rPr lang="en-US" sz="2600" i="1" dirty="0"/>
              <a:t>Matthew 9:36</a:t>
            </a:r>
          </a:p>
          <a:p>
            <a:r>
              <a:rPr lang="en-US" sz="2600" i="1" dirty="0"/>
              <a:t>Luke 10:21</a:t>
            </a:r>
          </a:p>
          <a:p>
            <a:r>
              <a:rPr lang="en-US" sz="2600" i="1" dirty="0"/>
              <a:t>John 14:27</a:t>
            </a:r>
          </a:p>
          <a:p>
            <a:r>
              <a:rPr lang="en-US" sz="2600" i="1" dirty="0"/>
              <a:t>Mark 3:5</a:t>
            </a:r>
          </a:p>
          <a:p>
            <a:r>
              <a:rPr lang="en-US" sz="2600" i="1" dirty="0"/>
              <a:t>Mark 14:33</a:t>
            </a:r>
          </a:p>
          <a:p>
            <a:r>
              <a:rPr lang="en-US" sz="2600" i="1" dirty="0"/>
              <a:t>Mark 15:34</a:t>
            </a:r>
          </a:p>
          <a:p>
            <a:r>
              <a:rPr lang="en-US" sz="2600" i="1" dirty="0"/>
              <a:t>Luke 19:41</a:t>
            </a:r>
          </a:p>
          <a:p>
            <a:r>
              <a:rPr lang="en-US" sz="2600" i="1" dirty="0"/>
              <a:t>John 11:35</a:t>
            </a:r>
          </a:p>
          <a:p>
            <a:r>
              <a:rPr lang="en-US" sz="2600" i="1" dirty="0"/>
              <a:t>Mark 15:15</a:t>
            </a:r>
          </a:p>
          <a:p>
            <a:r>
              <a:rPr lang="en-US" sz="2600" i="1" dirty="0"/>
              <a:t>Luke 24:26</a:t>
            </a:r>
          </a:p>
          <a:p>
            <a:r>
              <a:rPr lang="en-US" sz="2600" i="1" dirty="0"/>
              <a:t>Luke 7:9</a:t>
            </a:r>
          </a:p>
        </p:txBody>
      </p:sp>
    </p:spTree>
    <p:extLst>
      <p:ext uri="{BB962C8B-B14F-4D97-AF65-F5344CB8AC3E}">
        <p14:creationId xmlns:p14="http://schemas.microsoft.com/office/powerpoint/2010/main" val="11350530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67465" y="760310"/>
            <a:ext cx="8776535" cy="1053474"/>
          </a:xfrm>
        </p:spPr>
        <p:txBody>
          <a:bodyPr/>
          <a:lstStyle/>
          <a:p>
            <a:r>
              <a:rPr lang="en-US" sz="4800" dirty="0"/>
              <a:t>HOW SHOULD WE</a:t>
            </a:r>
            <a:br>
              <a:rPr lang="en-US" sz="4800" dirty="0"/>
            </a:br>
            <a:r>
              <a:rPr lang="en-US" sz="4800" dirty="0"/>
              <a:t>          RELATE TO OUR</a:t>
            </a:r>
            <a:br>
              <a:rPr lang="en-US" sz="4800" dirty="0"/>
            </a:br>
            <a:r>
              <a:rPr lang="en-US" sz="4800" dirty="0"/>
              <a:t>                  EMOTIONS?</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8977756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67465" y="1083038"/>
            <a:ext cx="8776535" cy="1053474"/>
          </a:xfrm>
        </p:spPr>
        <p:txBody>
          <a:bodyPr/>
          <a:lstStyle/>
          <a:p>
            <a:r>
              <a:rPr lang="en-US" sz="4800" dirty="0"/>
              <a:t>HOW SHOULD WE</a:t>
            </a:r>
            <a:br>
              <a:rPr lang="en-US" sz="4800" dirty="0"/>
            </a:br>
            <a:r>
              <a:rPr lang="en-US" sz="4800" dirty="0"/>
              <a:t>          RELATE TO OUR</a:t>
            </a:r>
            <a:br>
              <a:rPr lang="en-US" sz="4800" dirty="0"/>
            </a:br>
            <a:r>
              <a:rPr lang="en-US" sz="4800" dirty="0"/>
              <a:t>                  EMOTIONS…</a:t>
            </a:r>
            <a:br>
              <a:rPr lang="en-US" sz="4800" dirty="0"/>
            </a:br>
            <a:r>
              <a:rPr lang="en-US" sz="4800" dirty="0"/>
              <a:t>			   PERSONALLY?</a:t>
            </a:r>
          </a:p>
        </p:txBody>
      </p:sp>
      <p:sp>
        <p:nvSpPr>
          <p:cNvPr id="5" name="Content Placeholder 4"/>
          <p:cNvSpPr>
            <a:spLocks noGrp="1"/>
          </p:cNvSpPr>
          <p:nvPr>
            <p:ph idx="1"/>
          </p:nvPr>
        </p:nvSpPr>
        <p:spPr/>
        <p:txBody>
          <a:bodyPr/>
          <a:lstStyle/>
          <a:p>
            <a:r>
              <a:rPr lang="en-US" dirty="0"/>
              <a:t> </a:t>
            </a:r>
          </a:p>
        </p:txBody>
      </p:sp>
    </p:spTree>
    <p:extLst>
      <p:ext uri="{BB962C8B-B14F-4D97-AF65-F5344CB8AC3E}">
        <p14:creationId xmlns:p14="http://schemas.microsoft.com/office/powerpoint/2010/main" val="39317710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Tree>
    <p:extLst>
      <p:ext uri="{BB962C8B-B14F-4D97-AF65-F5344CB8AC3E}">
        <p14:creationId xmlns:p14="http://schemas.microsoft.com/office/powerpoint/2010/main" val="32239499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pic>
        <p:nvPicPr>
          <p:cNvPr id="1026" name="Picture 2" descr="Related imag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3000"/>
                    </a14:imgEffect>
                    <a14:imgEffect>
                      <a14:saturation sat="155000"/>
                    </a14:imgEffect>
                    <a14:imgEffect>
                      <a14:brightnessContrast bright="44000" contrast="22000"/>
                    </a14:imgEffect>
                  </a14:imgLayer>
                </a14:imgProps>
              </a:ext>
              <a:ext uri="{28A0092B-C50C-407E-A947-70E740481C1C}">
                <a14:useLocalDpi xmlns:a14="http://schemas.microsoft.com/office/drawing/2010/main" val="0"/>
              </a:ext>
            </a:extLst>
          </a:blip>
          <a:srcRect/>
          <a:stretch>
            <a:fillRect/>
          </a:stretch>
        </p:blipFill>
        <p:spPr bwMode="auto">
          <a:xfrm>
            <a:off x="2850150" y="1675440"/>
            <a:ext cx="6276975"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884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pic>
        <p:nvPicPr>
          <p:cNvPr id="6" name="Picture 2">
            <a:extLst>
              <a:ext uri="{FF2B5EF4-FFF2-40B4-BE49-F238E27FC236}">
                <a16:creationId xmlns:a16="http://schemas.microsoft.com/office/drawing/2014/main" xmlns="" id="{61F94F6A-9896-46DC-A55F-86BD0AB4C5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2000"/>
                    </a14:imgEffect>
                    <a14:imgEffect>
                      <a14:saturation sat="119000"/>
                    </a14:imgEffect>
                    <a14:imgEffect>
                      <a14:brightnessContrast bright="11000" contrast="11000"/>
                    </a14:imgEffect>
                  </a14:imgLayer>
                </a14:imgProps>
              </a:ext>
              <a:ext uri="{28A0092B-C50C-407E-A947-70E740481C1C}">
                <a14:useLocalDpi xmlns:a14="http://schemas.microsoft.com/office/drawing/2010/main" val="0"/>
              </a:ext>
            </a:extLst>
          </a:blip>
          <a:srcRect l="8944"/>
          <a:stretch/>
        </p:blipFill>
        <p:spPr bwMode="auto">
          <a:xfrm>
            <a:off x="2881423" y="1496957"/>
            <a:ext cx="7144103" cy="451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0450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pic>
        <p:nvPicPr>
          <p:cNvPr id="1026"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3023"/>
          <a:stretch/>
        </p:blipFill>
        <p:spPr bwMode="auto">
          <a:xfrm>
            <a:off x="3029803" y="1374749"/>
            <a:ext cx="6776494" cy="45399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09793" y="1374749"/>
            <a:ext cx="2207173" cy="1809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4639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Tree>
    <p:extLst>
      <p:ext uri="{BB962C8B-B14F-4D97-AF65-F5344CB8AC3E}">
        <p14:creationId xmlns:p14="http://schemas.microsoft.com/office/powerpoint/2010/main" val="20757647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xmlns=""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KIDS PLAN TODAY</a:t>
            </a:r>
          </a:p>
        </p:txBody>
      </p:sp>
      <p:sp>
        <p:nvSpPr>
          <p:cNvPr id="9" name="Rectangle 8">
            <a:extLst>
              <a:ext uri="{FF2B5EF4-FFF2-40B4-BE49-F238E27FC236}">
                <a16:creationId xmlns:a16="http://schemas.microsoft.com/office/drawing/2014/main" xmlns="" id="{E4248C0D-FE51-47CC-9502-6307C725502D}"/>
              </a:ext>
            </a:extLst>
          </p:cNvPr>
          <p:cNvSpPr/>
          <p:nvPr/>
        </p:nvSpPr>
        <p:spPr>
          <a:xfrm>
            <a:off x="7462981" y="5397714"/>
            <a:ext cx="3537527" cy="1463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6411E853-8C8F-4E16-83EE-61CC946675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434" y="4379421"/>
            <a:ext cx="2258549" cy="2391993"/>
          </a:xfrm>
          <a:prstGeom prst="rect">
            <a:avLst/>
          </a:prstGeom>
        </p:spPr>
      </p:pic>
      <p:sp>
        <p:nvSpPr>
          <p:cNvPr id="3" name="Content Placeholder 2">
            <a:extLst>
              <a:ext uri="{FF2B5EF4-FFF2-40B4-BE49-F238E27FC236}">
                <a16:creationId xmlns:a16="http://schemas.microsoft.com/office/drawing/2014/main" xmlns="" id="{C1E173B8-5F6A-4A4A-9D45-33AA5148EAA2}"/>
              </a:ext>
            </a:extLst>
          </p:cNvPr>
          <p:cNvSpPr>
            <a:spLocks noGrp="1"/>
          </p:cNvSpPr>
          <p:nvPr>
            <p:ph idx="1"/>
          </p:nvPr>
        </p:nvSpPr>
        <p:spPr>
          <a:xfrm>
            <a:off x="144821" y="1486957"/>
            <a:ext cx="8776534" cy="5384889"/>
          </a:xfrm>
        </p:spPr>
        <p:txBody>
          <a:bodyPr>
            <a:noAutofit/>
          </a:bodyPr>
          <a:lstStyle/>
          <a:p>
            <a:pPr marL="457200" lvl="0" indent="-457200" defTabSz="457200">
              <a:lnSpc>
                <a:spcPct val="100000"/>
              </a:lnSpc>
              <a:spcBef>
                <a:spcPts val="0"/>
              </a:spcBef>
              <a:defRPr/>
            </a:pPr>
            <a:endParaRPr lang="en-US" sz="600" b="1" cap="all" dirty="0">
              <a:solidFill>
                <a:srgbClr val="305696"/>
              </a:solidFill>
            </a:endParaRPr>
          </a:p>
          <a:p>
            <a:pPr marL="457200" lvl="0" indent="-457200" defTabSz="457200">
              <a:lnSpc>
                <a:spcPct val="100000"/>
              </a:lnSpc>
              <a:spcBef>
                <a:spcPts val="0"/>
              </a:spcBef>
              <a:defRPr/>
            </a:pPr>
            <a:r>
              <a:rPr lang="en-US" sz="4000" b="1" u="sng" dirty="0">
                <a:solidFill>
                  <a:srgbClr val="FF0000"/>
                </a:solidFill>
              </a:rPr>
              <a:t>TODAY:</a:t>
            </a:r>
            <a:r>
              <a:rPr lang="en-US" sz="4000" b="1" dirty="0">
                <a:solidFill>
                  <a:srgbClr val="FF0000"/>
                </a:solidFill>
              </a:rPr>
              <a:t> kids through 4 years and up </a:t>
            </a:r>
            <a:br>
              <a:rPr lang="en-US" sz="4000" b="1" dirty="0">
                <a:solidFill>
                  <a:srgbClr val="FF0000"/>
                </a:solidFill>
              </a:rPr>
            </a:br>
            <a:r>
              <a:rPr lang="en-US" sz="4000" b="1" dirty="0">
                <a:solidFill>
                  <a:srgbClr val="FF0000"/>
                </a:solidFill>
              </a:rPr>
              <a:t>are joining us here in the sanctuary </a:t>
            </a:r>
            <a:br>
              <a:rPr lang="en-US" sz="4000" b="1" dirty="0">
                <a:solidFill>
                  <a:srgbClr val="FF0000"/>
                </a:solidFill>
              </a:rPr>
            </a:br>
            <a:r>
              <a:rPr lang="en-US" sz="4000" b="1" dirty="0">
                <a:solidFill>
                  <a:srgbClr val="FF0000"/>
                </a:solidFill>
              </a:rPr>
              <a:t>for a special Family CG!</a:t>
            </a:r>
            <a:br>
              <a:rPr lang="en-US" sz="4000" b="1" dirty="0">
                <a:solidFill>
                  <a:srgbClr val="FF0000"/>
                </a:solidFill>
              </a:rPr>
            </a:br>
            <a:endParaRPr lang="en-US" sz="4000" b="1" dirty="0">
              <a:solidFill>
                <a:srgbClr val="FF0000"/>
              </a:solidFill>
            </a:endParaRPr>
          </a:p>
          <a:p>
            <a:pPr marL="457200" lvl="0" indent="-457200" defTabSz="457200">
              <a:lnSpc>
                <a:spcPct val="100000"/>
              </a:lnSpc>
              <a:spcBef>
                <a:spcPts val="0"/>
              </a:spcBef>
              <a:defRPr/>
            </a:pPr>
            <a:r>
              <a:rPr lang="en-US" sz="3300" b="1" dirty="0"/>
              <a:t>Infants – 3 </a:t>
            </a:r>
            <a:r>
              <a:rPr lang="en-US" sz="3300" b="1" dirty="0" err="1"/>
              <a:t>yrs</a:t>
            </a:r>
            <a:r>
              <a:rPr lang="en-US" sz="3300" b="1" dirty="0"/>
              <a:t> check in to their </a:t>
            </a:r>
            <a:br>
              <a:rPr lang="en-US" sz="3300" b="1" dirty="0"/>
            </a:br>
            <a:r>
              <a:rPr lang="en-US" sz="3300" b="1" dirty="0"/>
              <a:t>Sprouts classes down the east </a:t>
            </a:r>
            <a:br>
              <a:rPr lang="en-US" sz="3300" b="1" dirty="0"/>
            </a:br>
            <a:r>
              <a:rPr lang="en-US" sz="3300" b="1" dirty="0"/>
              <a:t>hallway before CG starts.</a:t>
            </a:r>
            <a:r>
              <a:rPr lang="en-US" sz="4000" b="1" dirty="0">
                <a:solidFill>
                  <a:srgbClr val="FF0000"/>
                </a:solidFill>
              </a:rPr>
              <a:t/>
            </a:r>
            <a:br>
              <a:rPr lang="en-US" sz="4000" b="1" dirty="0">
                <a:solidFill>
                  <a:srgbClr val="FF0000"/>
                </a:solidFill>
              </a:rPr>
            </a:br>
            <a:r>
              <a:rPr lang="en-US" sz="3300" b="1" cap="all" dirty="0">
                <a:solidFill>
                  <a:srgbClr val="FF0000"/>
                </a:solidFill>
              </a:rPr>
              <a:t/>
            </a:r>
            <a:br>
              <a:rPr lang="en-US" sz="3300" b="1" cap="all" dirty="0">
                <a:solidFill>
                  <a:srgbClr val="FF0000"/>
                </a:solidFill>
              </a:rPr>
            </a:br>
            <a:endParaRPr lang="en-US" sz="1500" i="1" cap="all" dirty="0">
              <a:solidFill>
                <a:srgbClr val="FF0000"/>
              </a:solidFill>
            </a:endParaRPr>
          </a:p>
        </p:txBody>
      </p:sp>
    </p:spTree>
    <p:extLst>
      <p:ext uri="{BB962C8B-B14F-4D97-AF65-F5344CB8AC3E}">
        <p14:creationId xmlns:p14="http://schemas.microsoft.com/office/powerpoint/2010/main" val="51699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
        <p:nvSpPr>
          <p:cNvPr id="3" name="Rectangle 2"/>
          <p:cNvSpPr/>
          <p:nvPr/>
        </p:nvSpPr>
        <p:spPr>
          <a:xfrm>
            <a:off x="2998381" y="1175657"/>
            <a:ext cx="5901070" cy="5456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98398" y="1256797"/>
            <a:ext cx="5605396" cy="5262979"/>
          </a:xfrm>
          <a:prstGeom prst="rect">
            <a:avLst/>
          </a:prstGeom>
          <a:noFill/>
        </p:spPr>
        <p:txBody>
          <a:bodyPr wrap="square" rtlCol="0">
            <a:spAutoFit/>
          </a:bodyPr>
          <a:lstStyle/>
          <a:p>
            <a:r>
              <a:rPr lang="en-US" sz="2400" dirty="0">
                <a:solidFill>
                  <a:schemeClr val="bg1"/>
                </a:solidFill>
              </a:rPr>
              <a:t>"Confronting our feelings and giving them appropriate expression always takes strength, not weakness. It takes strength to acknowledge our anger, and sometimes more strength yet to curb the aggressive urges anger may bring and to channel them into nonviolent outlets. It takes strength to face our sadness and to grieve and to let our grief and our anger flow</a:t>
            </a:r>
            <a:br>
              <a:rPr lang="en-US" sz="2400" dirty="0">
                <a:solidFill>
                  <a:schemeClr val="bg1"/>
                </a:solidFill>
              </a:rPr>
            </a:br>
            <a:r>
              <a:rPr lang="en-US" sz="2400" dirty="0">
                <a:solidFill>
                  <a:schemeClr val="bg1"/>
                </a:solidFill>
              </a:rPr>
              <a:t>in tears when they need to.</a:t>
            </a:r>
            <a:br>
              <a:rPr lang="en-US" sz="2400" dirty="0">
                <a:solidFill>
                  <a:schemeClr val="bg1"/>
                </a:solidFill>
              </a:rPr>
            </a:br>
            <a:r>
              <a:rPr lang="en-US" sz="2400" dirty="0">
                <a:solidFill>
                  <a:schemeClr val="bg1"/>
                </a:solidFill>
              </a:rPr>
              <a:t>It takes strength to talk </a:t>
            </a:r>
            <a:br>
              <a:rPr lang="en-US" sz="2400" dirty="0">
                <a:solidFill>
                  <a:schemeClr val="bg1"/>
                </a:solidFill>
              </a:rPr>
            </a:br>
            <a:r>
              <a:rPr lang="en-US" sz="2400" dirty="0">
                <a:solidFill>
                  <a:schemeClr val="bg1"/>
                </a:solidFill>
              </a:rPr>
              <a:t>about our feelings and to </a:t>
            </a:r>
            <a:br>
              <a:rPr lang="en-US" sz="2400" dirty="0">
                <a:solidFill>
                  <a:schemeClr val="bg1"/>
                </a:solidFill>
              </a:rPr>
            </a:br>
            <a:r>
              <a:rPr lang="en-US" sz="2400" dirty="0">
                <a:solidFill>
                  <a:schemeClr val="bg1"/>
                </a:solidFill>
              </a:rPr>
              <a:t>reach out for help and </a:t>
            </a:r>
            <a:br>
              <a:rPr lang="en-US" sz="2400" dirty="0">
                <a:solidFill>
                  <a:schemeClr val="bg1"/>
                </a:solidFill>
              </a:rPr>
            </a:br>
            <a:r>
              <a:rPr lang="en-US" sz="2400" dirty="0">
                <a:solidFill>
                  <a:schemeClr val="bg1"/>
                </a:solidFill>
              </a:rPr>
              <a:t>comfort when we need it."</a:t>
            </a:r>
          </a:p>
        </p:txBody>
      </p:sp>
      <p:pic>
        <p:nvPicPr>
          <p:cNvPr id="2050" name="Picture 2" descr="Image result for mr rog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540" y="4500614"/>
            <a:ext cx="2277587" cy="227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7292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Tree>
    <p:extLst>
      <p:ext uri="{BB962C8B-B14F-4D97-AF65-F5344CB8AC3E}">
        <p14:creationId xmlns:p14="http://schemas.microsoft.com/office/powerpoint/2010/main" val="98778871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
        <p:nvSpPr>
          <p:cNvPr id="6" name="Rectangle 5"/>
          <p:cNvSpPr/>
          <p:nvPr/>
        </p:nvSpPr>
        <p:spPr>
          <a:xfrm>
            <a:off x="2998381" y="1175657"/>
            <a:ext cx="5901070" cy="5275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98398" y="1256797"/>
            <a:ext cx="5605396" cy="5109091"/>
          </a:xfrm>
          <a:prstGeom prst="rect">
            <a:avLst/>
          </a:prstGeom>
          <a:noFill/>
        </p:spPr>
        <p:txBody>
          <a:bodyPr wrap="square" rtlCol="0">
            <a:spAutoFit/>
          </a:bodyPr>
          <a:lstStyle/>
          <a:p>
            <a:pPr marL="0" lvl="3"/>
            <a:r>
              <a:rPr lang="en-US" sz="2600" dirty="0">
                <a:solidFill>
                  <a:schemeClr val="bg1"/>
                </a:solidFill>
              </a:rPr>
              <a:t>HEBREWS 4:14-16 </a:t>
            </a:r>
            <a:br>
              <a:rPr lang="en-US" sz="2600" dirty="0">
                <a:solidFill>
                  <a:schemeClr val="bg1"/>
                </a:solidFill>
              </a:rPr>
            </a:br>
            <a:r>
              <a:rPr lang="en-US" sz="2500" baseline="30000" dirty="0">
                <a:solidFill>
                  <a:schemeClr val="bg1"/>
                </a:solidFill>
              </a:rPr>
              <a:t>14 </a:t>
            </a:r>
            <a:r>
              <a:rPr lang="en-US" sz="2500" dirty="0">
                <a:solidFill>
                  <a:schemeClr val="bg1"/>
                </a:solidFill>
              </a:rPr>
              <a:t>Therefore, since we have a great high priest who has ascended into heaven,</a:t>
            </a:r>
            <a:br>
              <a:rPr lang="en-US" sz="2500" dirty="0">
                <a:solidFill>
                  <a:schemeClr val="bg1"/>
                </a:solidFill>
              </a:rPr>
            </a:br>
            <a:r>
              <a:rPr lang="en-US" sz="2500" dirty="0">
                <a:solidFill>
                  <a:schemeClr val="bg1"/>
                </a:solidFill>
              </a:rPr>
              <a:t>Jesus the Son of God, let us hold firmly to the faith we profess. </a:t>
            </a:r>
            <a:r>
              <a:rPr lang="en-US" sz="2500" baseline="30000" dirty="0">
                <a:solidFill>
                  <a:schemeClr val="bg1"/>
                </a:solidFill>
              </a:rPr>
              <a:t>15 </a:t>
            </a:r>
            <a:r>
              <a:rPr lang="en-US" sz="2500" dirty="0">
                <a:solidFill>
                  <a:schemeClr val="bg1"/>
                </a:solidFill>
              </a:rPr>
              <a:t>For we do not have a high priest who is unable to empathize with our weaknesses, but we have one who has been tempted in every way, just as we are—yet he did not sin. </a:t>
            </a:r>
            <a:br>
              <a:rPr lang="en-US" sz="2500" dirty="0">
                <a:solidFill>
                  <a:schemeClr val="bg1"/>
                </a:solidFill>
              </a:rPr>
            </a:br>
            <a:r>
              <a:rPr lang="en-US" sz="2500" baseline="30000" dirty="0">
                <a:solidFill>
                  <a:schemeClr val="bg1"/>
                </a:solidFill>
              </a:rPr>
              <a:t>16 </a:t>
            </a:r>
            <a:r>
              <a:rPr lang="en-US" sz="2500" dirty="0">
                <a:solidFill>
                  <a:schemeClr val="bg1"/>
                </a:solidFill>
              </a:rPr>
              <a:t>Let us then approach God’s throne of grace with confidence, so that we may receive mercy and find grace to help us in our time of need.</a:t>
            </a:r>
          </a:p>
        </p:txBody>
      </p:sp>
    </p:spTree>
    <p:extLst>
      <p:ext uri="{BB962C8B-B14F-4D97-AF65-F5344CB8AC3E}">
        <p14:creationId xmlns:p14="http://schemas.microsoft.com/office/powerpoint/2010/main" val="26239602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PERSONALLY</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Tree>
    <p:extLst>
      <p:ext uri="{BB962C8B-B14F-4D97-AF65-F5344CB8AC3E}">
        <p14:creationId xmlns:p14="http://schemas.microsoft.com/office/powerpoint/2010/main" val="24665277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sz="4900" dirty="0"/>
              <a:t>DEFINE, DISCOVER, DECIDE</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
        <p:nvSpPr>
          <p:cNvPr id="6" name="Rectangle 5"/>
          <p:cNvSpPr/>
          <p:nvPr/>
        </p:nvSpPr>
        <p:spPr>
          <a:xfrm>
            <a:off x="2998381" y="1175657"/>
            <a:ext cx="5901070" cy="5275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98398" y="1256797"/>
            <a:ext cx="5605396" cy="5109091"/>
          </a:xfrm>
          <a:prstGeom prst="rect">
            <a:avLst/>
          </a:prstGeom>
          <a:noFill/>
        </p:spPr>
        <p:txBody>
          <a:bodyPr wrap="square" rtlCol="0">
            <a:spAutoFit/>
          </a:bodyPr>
          <a:lstStyle/>
          <a:p>
            <a:pPr marL="0" lvl="3"/>
            <a:r>
              <a:rPr lang="en-US" sz="2600" dirty="0">
                <a:solidFill>
                  <a:schemeClr val="bg1"/>
                </a:solidFill>
              </a:rPr>
              <a:t>MATTHEW 26:36-39</a:t>
            </a:r>
            <a:br>
              <a:rPr lang="en-US" sz="2600" dirty="0">
                <a:solidFill>
                  <a:schemeClr val="bg1"/>
                </a:solidFill>
              </a:rPr>
            </a:br>
            <a:r>
              <a:rPr lang="en-US" sz="2500" baseline="30000" dirty="0">
                <a:solidFill>
                  <a:schemeClr val="bg1"/>
                </a:solidFill>
              </a:rPr>
              <a:t>36 </a:t>
            </a:r>
            <a:r>
              <a:rPr lang="en-US" sz="2500" dirty="0">
                <a:solidFill>
                  <a:schemeClr val="bg1"/>
                </a:solidFill>
              </a:rPr>
              <a:t>Then Jesus went with them to a place called Gethsemane, and he said to his disciples, “Sit here, while I go over there and pray.” </a:t>
            </a:r>
            <a:r>
              <a:rPr lang="en-US" sz="2500" baseline="30000" dirty="0">
                <a:solidFill>
                  <a:schemeClr val="bg1"/>
                </a:solidFill>
              </a:rPr>
              <a:t>37 </a:t>
            </a:r>
            <a:r>
              <a:rPr lang="en-US" sz="2500" dirty="0">
                <a:solidFill>
                  <a:schemeClr val="bg1"/>
                </a:solidFill>
              </a:rPr>
              <a:t>And taking with him Peter and the two sons of Zebedee, he began to be sorrowful and troubled. </a:t>
            </a:r>
            <a:r>
              <a:rPr lang="en-US" sz="2500" baseline="30000" dirty="0">
                <a:solidFill>
                  <a:schemeClr val="bg1"/>
                </a:solidFill>
              </a:rPr>
              <a:t>38 </a:t>
            </a:r>
            <a:r>
              <a:rPr lang="en-US" sz="2500" dirty="0">
                <a:solidFill>
                  <a:schemeClr val="bg1"/>
                </a:solidFill>
              </a:rPr>
              <a:t>Then he said to them, “My soul is very sorrowful, even to death; remain here, and watch with me.” </a:t>
            </a:r>
            <a:r>
              <a:rPr lang="en-US" sz="2500" baseline="30000" dirty="0">
                <a:solidFill>
                  <a:schemeClr val="bg1"/>
                </a:solidFill>
              </a:rPr>
              <a:t>39 </a:t>
            </a:r>
            <a:r>
              <a:rPr lang="en-US" sz="2500" dirty="0">
                <a:solidFill>
                  <a:schemeClr val="bg1"/>
                </a:solidFill>
              </a:rPr>
              <a:t>And going a little farther he fell on his face and prayed, saying, “My Father, if it be possible, let this cup pass from me; nevertheless, not as I will, but as you will. </a:t>
            </a:r>
          </a:p>
        </p:txBody>
      </p:sp>
    </p:spTree>
    <p:extLst>
      <p:ext uri="{BB962C8B-B14F-4D97-AF65-F5344CB8AC3E}">
        <p14:creationId xmlns:p14="http://schemas.microsoft.com/office/powerpoint/2010/main" val="173903867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sz="4900" dirty="0"/>
              <a:t>DEFINE, DISCOVER, DECIDE</a:t>
            </a:r>
          </a:p>
        </p:txBody>
      </p:sp>
      <p:sp>
        <p:nvSpPr>
          <p:cNvPr id="5" name="Content Placeholder 4"/>
          <p:cNvSpPr>
            <a:spLocks noGrp="1"/>
          </p:cNvSpPr>
          <p:nvPr>
            <p:ph idx="1"/>
          </p:nvPr>
        </p:nvSpPr>
        <p:spPr>
          <a:xfrm>
            <a:off x="3009014" y="1579437"/>
            <a:ext cx="5847511" cy="5384889"/>
          </a:xfrm>
        </p:spPr>
        <p:txBody>
          <a:bodyPr>
            <a:normAutofit/>
          </a:bodyPr>
          <a:lstStyle/>
          <a:p>
            <a:pPr marL="514350" indent="-514350">
              <a:buFont typeface="+mj-lt"/>
              <a:buAutoNum type="arabicPeriod"/>
            </a:pPr>
            <a:r>
              <a:rPr lang="en-US" sz="4400" b="1" dirty="0">
                <a:solidFill>
                  <a:srgbClr val="2E5797"/>
                </a:solidFill>
              </a:rPr>
              <a:t>DEFINE</a:t>
            </a:r>
            <a:r>
              <a:rPr lang="en-US" sz="4400" dirty="0"/>
              <a:t/>
            </a:r>
            <a:br>
              <a:rPr lang="en-US" sz="4400" dirty="0"/>
            </a:br>
            <a:r>
              <a:rPr lang="en-US" sz="4000" dirty="0"/>
              <a:t>what you’re feeling</a:t>
            </a:r>
            <a:br>
              <a:rPr lang="en-US" sz="4000" dirty="0"/>
            </a:br>
            <a:endParaRPr lang="en-US" sz="2000" dirty="0"/>
          </a:p>
          <a:p>
            <a:pPr marL="514350" indent="-514350">
              <a:buFont typeface="+mj-lt"/>
              <a:buAutoNum type="arabicPeriod"/>
            </a:pPr>
            <a:r>
              <a:rPr lang="en-US" sz="4400" b="1" dirty="0">
                <a:solidFill>
                  <a:srgbClr val="2E5797"/>
                </a:solidFill>
              </a:rPr>
              <a:t>DISCOVER</a:t>
            </a:r>
            <a:r>
              <a:rPr lang="en-US" sz="4400" dirty="0"/>
              <a:t/>
            </a:r>
            <a:br>
              <a:rPr lang="en-US" sz="4400" dirty="0"/>
            </a:br>
            <a:r>
              <a:rPr lang="en-US" sz="4000" dirty="0"/>
              <a:t>why you’re feeling it</a:t>
            </a:r>
            <a:br>
              <a:rPr lang="en-US" sz="4000" dirty="0"/>
            </a:br>
            <a:endParaRPr lang="en-US" sz="2000" dirty="0"/>
          </a:p>
          <a:p>
            <a:pPr marL="514350" indent="-514350">
              <a:buFont typeface="+mj-lt"/>
              <a:buAutoNum type="arabicPeriod"/>
            </a:pPr>
            <a:r>
              <a:rPr lang="en-US" sz="4400" b="1" dirty="0">
                <a:solidFill>
                  <a:srgbClr val="2E5797"/>
                </a:solidFill>
              </a:rPr>
              <a:t>DECIDE</a:t>
            </a:r>
            <a:r>
              <a:rPr lang="en-US" sz="4400" dirty="0"/>
              <a:t/>
            </a:r>
            <a:br>
              <a:rPr lang="en-US" sz="4400" dirty="0"/>
            </a:br>
            <a:r>
              <a:rPr lang="en-US" sz="4000" dirty="0"/>
              <a:t>how you’ll respond</a:t>
            </a:r>
          </a:p>
        </p:txBody>
      </p:sp>
      <p:sp>
        <p:nvSpPr>
          <p:cNvPr id="6" name="Rectangle 5"/>
          <p:cNvSpPr/>
          <p:nvPr/>
        </p:nvSpPr>
        <p:spPr>
          <a:xfrm>
            <a:off x="2998381" y="1175657"/>
            <a:ext cx="5901070" cy="5275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98398" y="1256797"/>
            <a:ext cx="5605396" cy="5109091"/>
          </a:xfrm>
          <a:prstGeom prst="rect">
            <a:avLst/>
          </a:prstGeom>
          <a:noFill/>
        </p:spPr>
        <p:txBody>
          <a:bodyPr wrap="square" rtlCol="0">
            <a:spAutoFit/>
          </a:bodyPr>
          <a:lstStyle/>
          <a:p>
            <a:pPr marL="0" lvl="3"/>
            <a:r>
              <a:rPr lang="en-US" sz="2600" dirty="0">
                <a:solidFill>
                  <a:schemeClr val="bg1"/>
                </a:solidFill>
              </a:rPr>
              <a:t>MATTHEW 26:36-39</a:t>
            </a:r>
            <a:br>
              <a:rPr lang="en-US" sz="2600" dirty="0">
                <a:solidFill>
                  <a:schemeClr val="bg1"/>
                </a:solidFill>
              </a:rPr>
            </a:br>
            <a:r>
              <a:rPr lang="en-US" sz="2500" baseline="30000" dirty="0">
                <a:solidFill>
                  <a:schemeClr val="bg1"/>
                </a:solidFill>
              </a:rPr>
              <a:t>36 </a:t>
            </a:r>
            <a:r>
              <a:rPr lang="en-US" sz="2500" dirty="0">
                <a:solidFill>
                  <a:schemeClr val="bg1"/>
                </a:solidFill>
              </a:rPr>
              <a:t>Then Jesus went with them to a place called Gethsemane, and he said to his disciples, “Sit here, while I go over there and pray.” </a:t>
            </a:r>
            <a:r>
              <a:rPr lang="en-US" sz="2500" baseline="30000" dirty="0">
                <a:solidFill>
                  <a:schemeClr val="bg1"/>
                </a:solidFill>
              </a:rPr>
              <a:t>37 </a:t>
            </a:r>
            <a:r>
              <a:rPr lang="en-US" sz="2500" dirty="0">
                <a:solidFill>
                  <a:schemeClr val="bg1"/>
                </a:solidFill>
              </a:rPr>
              <a:t>And taking with him Peter and the two sons of Zebedee, he began to be sorrowful and troubled. </a:t>
            </a:r>
            <a:r>
              <a:rPr lang="en-US" sz="2500" baseline="30000" dirty="0">
                <a:solidFill>
                  <a:schemeClr val="bg1"/>
                </a:solidFill>
              </a:rPr>
              <a:t>38 </a:t>
            </a:r>
            <a:r>
              <a:rPr lang="en-US" sz="2500" dirty="0">
                <a:solidFill>
                  <a:schemeClr val="bg1"/>
                </a:solidFill>
              </a:rPr>
              <a:t>Then he said to them, “My soul is very sorrowful, even to death; remain here, and watch with me.” </a:t>
            </a:r>
            <a:r>
              <a:rPr lang="en-US" sz="2500" baseline="30000" dirty="0">
                <a:solidFill>
                  <a:schemeClr val="bg1"/>
                </a:solidFill>
              </a:rPr>
              <a:t>39 </a:t>
            </a:r>
            <a:r>
              <a:rPr lang="en-US" sz="2500" dirty="0">
                <a:solidFill>
                  <a:schemeClr val="bg1"/>
                </a:solidFill>
              </a:rPr>
              <a:t>And going a little farther he fell on his face and prayed, saying, “My Father, if it be possible, let this cup pass from me; nevertheless, not as I will, but as you will. </a:t>
            </a:r>
          </a:p>
        </p:txBody>
      </p:sp>
    </p:spTree>
    <p:extLst>
      <p:ext uri="{BB962C8B-B14F-4D97-AF65-F5344CB8AC3E}">
        <p14:creationId xmlns:p14="http://schemas.microsoft.com/office/powerpoint/2010/main" val="6700390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67465" y="1056144"/>
            <a:ext cx="8776535" cy="1053474"/>
          </a:xfrm>
        </p:spPr>
        <p:txBody>
          <a:bodyPr/>
          <a:lstStyle/>
          <a:p>
            <a:r>
              <a:rPr lang="en-US" sz="4800" dirty="0"/>
              <a:t>HOW SHOULD WE</a:t>
            </a:r>
            <a:br>
              <a:rPr lang="en-US" sz="4800" dirty="0"/>
            </a:br>
            <a:r>
              <a:rPr lang="en-US" sz="4800" dirty="0"/>
              <a:t>          RELATE TO OUR</a:t>
            </a:r>
            <a:br>
              <a:rPr lang="en-US" sz="4800" dirty="0"/>
            </a:br>
            <a:r>
              <a:rPr lang="en-US" sz="4800" dirty="0"/>
              <a:t>                  EMOTIONS…</a:t>
            </a:r>
            <a:br>
              <a:rPr lang="en-US" sz="4800" dirty="0"/>
            </a:br>
            <a:r>
              <a:rPr lang="en-US" sz="4800" dirty="0"/>
              <a:t>			IN COMMUNITY?</a:t>
            </a:r>
          </a:p>
        </p:txBody>
      </p:sp>
    </p:spTree>
    <p:extLst>
      <p:ext uri="{BB962C8B-B14F-4D97-AF65-F5344CB8AC3E}">
        <p14:creationId xmlns:p14="http://schemas.microsoft.com/office/powerpoint/2010/main" val="36568611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67465" y="262767"/>
            <a:ext cx="8776535" cy="1053474"/>
          </a:xfrm>
        </p:spPr>
        <p:txBody>
          <a:bodyPr/>
          <a:lstStyle/>
          <a:p>
            <a:r>
              <a:rPr lang="en-US" sz="4800" dirty="0"/>
              <a:t>READ THESE BOOKS!</a:t>
            </a:r>
          </a:p>
        </p:txBody>
      </p:sp>
      <p:pic>
        <p:nvPicPr>
          <p:cNvPr id="4098" name="Picture 2" descr="Image result for emotionally healthy chu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1015" y="1512884"/>
            <a:ext cx="3273455" cy="502641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4100" name="Picture 4" descr="https://i.gr-assets.com/images/S/compressed.photo.goodreads.com/books/1559425630i/22980238._UY500_SS500_.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0000"/>
                    </a14:imgEffect>
                    <a14:imgEffect>
                      <a14:saturation sat="122000"/>
                    </a14:imgEffect>
                    <a14:imgEffect>
                      <a14:brightnessContrast contrast="15000"/>
                    </a14:imgEffect>
                  </a14:imgLayer>
                </a14:imgProps>
              </a:ext>
              <a:ext uri="{28A0092B-C50C-407E-A947-70E740481C1C}">
                <a14:useLocalDpi xmlns:a14="http://schemas.microsoft.com/office/drawing/2010/main" val="0"/>
              </a:ext>
            </a:extLst>
          </a:blip>
          <a:srcRect l="18997" r="18909"/>
          <a:stretch/>
        </p:blipFill>
        <p:spPr bwMode="auto">
          <a:xfrm>
            <a:off x="5859555" y="1512884"/>
            <a:ext cx="3121087" cy="502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7466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NEXT STEPS</a:t>
            </a:r>
          </a:p>
        </p:txBody>
      </p:sp>
      <p:sp>
        <p:nvSpPr>
          <p:cNvPr id="5" name="Content Placeholder 4"/>
          <p:cNvSpPr>
            <a:spLocks noGrp="1"/>
          </p:cNvSpPr>
          <p:nvPr>
            <p:ph idx="1"/>
          </p:nvPr>
        </p:nvSpPr>
        <p:spPr>
          <a:xfrm>
            <a:off x="2784161" y="1969180"/>
            <a:ext cx="5847511" cy="5384889"/>
          </a:xfrm>
        </p:spPr>
        <p:txBody>
          <a:bodyPr>
            <a:normAutofit/>
          </a:bodyPr>
          <a:lstStyle/>
          <a:p>
            <a:pPr marL="514350" indent="-514350">
              <a:buFont typeface="+mj-lt"/>
              <a:buAutoNum type="arabicPeriod"/>
            </a:pPr>
            <a:r>
              <a:rPr lang="en-US" sz="3300" dirty="0"/>
              <a:t>Take a next step personally</a:t>
            </a:r>
            <a:br>
              <a:rPr lang="en-US" sz="3300" dirty="0"/>
            </a:br>
            <a:r>
              <a:rPr lang="en-US" sz="3300" dirty="0"/>
              <a:t>toward emotional health.</a:t>
            </a:r>
            <a:br>
              <a:rPr lang="en-US" sz="3300" dirty="0"/>
            </a:br>
            <a:endParaRPr lang="en-US" sz="2000" dirty="0"/>
          </a:p>
        </p:txBody>
      </p:sp>
    </p:spTree>
    <p:extLst>
      <p:ext uri="{BB962C8B-B14F-4D97-AF65-F5344CB8AC3E}">
        <p14:creationId xmlns:p14="http://schemas.microsoft.com/office/powerpoint/2010/main" val="274635389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NEXT STEPS</a:t>
            </a:r>
          </a:p>
        </p:txBody>
      </p:sp>
      <p:sp>
        <p:nvSpPr>
          <p:cNvPr id="5" name="Content Placeholder 4"/>
          <p:cNvSpPr>
            <a:spLocks noGrp="1"/>
          </p:cNvSpPr>
          <p:nvPr>
            <p:ph idx="1"/>
          </p:nvPr>
        </p:nvSpPr>
        <p:spPr>
          <a:xfrm>
            <a:off x="2784161" y="1969180"/>
            <a:ext cx="5847511" cy="5384889"/>
          </a:xfrm>
        </p:spPr>
        <p:txBody>
          <a:bodyPr>
            <a:normAutofit/>
          </a:bodyPr>
          <a:lstStyle/>
          <a:p>
            <a:pPr marL="514350" indent="-514350">
              <a:buFont typeface="+mj-lt"/>
              <a:buAutoNum type="arabicPeriod"/>
            </a:pPr>
            <a:r>
              <a:rPr lang="en-US" sz="3300" dirty="0"/>
              <a:t>Take a next step personally</a:t>
            </a:r>
            <a:br>
              <a:rPr lang="en-US" sz="3300" dirty="0"/>
            </a:br>
            <a:r>
              <a:rPr lang="en-US" sz="3300" dirty="0"/>
              <a:t>toward emotional health.</a:t>
            </a:r>
            <a:br>
              <a:rPr lang="en-US" sz="3300" dirty="0"/>
            </a:br>
            <a:endParaRPr lang="en-US" sz="2000" dirty="0"/>
          </a:p>
          <a:p>
            <a:pPr marL="514350" indent="-514350">
              <a:buFont typeface="+mj-lt"/>
              <a:buAutoNum type="arabicPeriod"/>
            </a:pPr>
            <a:r>
              <a:rPr lang="en-US" sz="3300" dirty="0"/>
              <a:t>Help “our kids” grow into</a:t>
            </a:r>
            <a:br>
              <a:rPr lang="en-US" sz="3300" dirty="0"/>
            </a:br>
            <a:r>
              <a:rPr lang="en-US" sz="3300" dirty="0"/>
              <a:t>emotional maturity.</a:t>
            </a:r>
            <a:br>
              <a:rPr lang="en-US" sz="3300" dirty="0"/>
            </a:br>
            <a:endParaRPr lang="en-US" sz="2000" dirty="0"/>
          </a:p>
        </p:txBody>
      </p:sp>
    </p:spTree>
    <p:extLst>
      <p:ext uri="{BB962C8B-B14F-4D97-AF65-F5344CB8AC3E}">
        <p14:creationId xmlns:p14="http://schemas.microsoft.com/office/powerpoint/2010/main" val="9503992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xmlns=""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TALLGRASS PRAYER</a:t>
            </a:r>
          </a:p>
        </p:txBody>
      </p:sp>
      <p:sp>
        <p:nvSpPr>
          <p:cNvPr id="6" name="TextBox 5">
            <a:extLst>
              <a:ext uri="{FF2B5EF4-FFF2-40B4-BE49-F238E27FC236}">
                <a16:creationId xmlns:a16="http://schemas.microsoft.com/office/drawing/2014/main" xmlns="" id="{B1B2A4F8-235C-4F42-95C4-082A1A826916}"/>
              </a:ext>
            </a:extLst>
          </p:cNvPr>
          <p:cNvSpPr txBox="1"/>
          <p:nvPr/>
        </p:nvSpPr>
        <p:spPr>
          <a:xfrm>
            <a:off x="376428" y="1413926"/>
            <a:ext cx="8272649" cy="33239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Come join fellow </a:t>
            </a:r>
            <a:r>
              <a:rPr kumimoji="0" lang="en-US" sz="4000" b="1" i="0" u="none" strike="noStrike" kern="1200" cap="none" spc="0" normalizeH="0" baseline="0" noProof="0" dirty="0" err="1">
                <a:ln>
                  <a:noFill/>
                </a:ln>
                <a:solidFill>
                  <a:srgbClr val="305696"/>
                </a:solidFill>
                <a:effectLst/>
                <a:uLnTx/>
                <a:uFillTx/>
                <a:latin typeface="Calibri" panose="020F0502020204030204"/>
                <a:ea typeface="+mn-ea"/>
                <a:cs typeface="+mn-cs"/>
              </a:rPr>
              <a:t>Tallgrassians</a:t>
            </a: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 to pray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for God’s work within and out from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our church. Come and go as needed.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BD869CE5-C3E1-45C2-8D4C-306F17E745FE}"/>
              </a:ext>
            </a:extLst>
          </p:cNvPr>
          <p:cNvSpPr/>
          <p:nvPr/>
        </p:nvSpPr>
        <p:spPr>
          <a:xfrm>
            <a:off x="166740" y="4995517"/>
            <a:ext cx="7674931"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05696"/>
                </a:solidFill>
                <a:effectLst/>
                <a:uLnTx/>
                <a:uFillTx/>
                <a:latin typeface="Calibri" panose="020F0502020204030204"/>
                <a:ea typeface="+mn-ea"/>
                <a:cs typeface="+mn-cs"/>
              </a:rPr>
              <a:t>SATURDAY, OCT. 5, 4PM-MORNING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t>at Aly Gilbert’s back yard in University Park.</a:t>
            </a:r>
            <a:b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b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You bring camping stuff. Tallgrass provides food.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dirty="0">
                <a:ln>
                  <a:noFill/>
                </a:ln>
                <a:solidFill>
                  <a:srgbClr val="FF0000"/>
                </a:solidFill>
                <a:effectLst/>
                <a:uLnTx/>
                <a:uFillTx/>
                <a:latin typeface="Calibri" panose="020F0502020204030204"/>
                <a:ea typeface="+mn-ea"/>
                <a:cs typeface="+mn-cs"/>
              </a:rPr>
              <a:t>RSVP by Oct 2</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 More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deets</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 online at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tallgrass.church</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/events</a:t>
            </a:r>
          </a:p>
        </p:txBody>
      </p:sp>
      <p:pic>
        <p:nvPicPr>
          <p:cNvPr id="5" name="Picture 4" descr="A picture containing vector graphics&#10;&#10;Description automatically generated">
            <a:extLst>
              <a:ext uri="{FF2B5EF4-FFF2-40B4-BE49-F238E27FC236}">
                <a16:creationId xmlns:a16="http://schemas.microsoft.com/office/drawing/2014/main" xmlns="" id="{ECA447A0-6172-42B6-954C-3A54BD5F9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6986"/>
            <a:ext cx="9144000" cy="6056913"/>
          </a:xfrm>
          <a:prstGeom prst="rect">
            <a:avLst/>
          </a:prstGeom>
        </p:spPr>
      </p:pic>
    </p:spTree>
    <p:extLst>
      <p:ext uri="{BB962C8B-B14F-4D97-AF65-F5344CB8AC3E}">
        <p14:creationId xmlns:p14="http://schemas.microsoft.com/office/powerpoint/2010/main" val="236842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NEXT STEPS</a:t>
            </a:r>
          </a:p>
        </p:txBody>
      </p:sp>
      <p:sp>
        <p:nvSpPr>
          <p:cNvPr id="5" name="Content Placeholder 4"/>
          <p:cNvSpPr>
            <a:spLocks noGrp="1"/>
          </p:cNvSpPr>
          <p:nvPr>
            <p:ph idx="1"/>
          </p:nvPr>
        </p:nvSpPr>
        <p:spPr>
          <a:xfrm>
            <a:off x="2784161" y="1969180"/>
            <a:ext cx="5847511" cy="5384889"/>
          </a:xfrm>
        </p:spPr>
        <p:txBody>
          <a:bodyPr>
            <a:normAutofit/>
          </a:bodyPr>
          <a:lstStyle/>
          <a:p>
            <a:pPr marL="514350" indent="-514350">
              <a:buFont typeface="+mj-lt"/>
              <a:buAutoNum type="arabicPeriod"/>
            </a:pPr>
            <a:r>
              <a:rPr lang="en-US" sz="3300" dirty="0"/>
              <a:t>Take a next step personally</a:t>
            </a:r>
            <a:br>
              <a:rPr lang="en-US" sz="3300" dirty="0"/>
            </a:br>
            <a:r>
              <a:rPr lang="en-US" sz="3300" dirty="0"/>
              <a:t>toward emotional health.</a:t>
            </a:r>
            <a:br>
              <a:rPr lang="en-US" sz="3300" dirty="0"/>
            </a:br>
            <a:endParaRPr lang="en-US" sz="2000" dirty="0"/>
          </a:p>
          <a:p>
            <a:pPr marL="514350" indent="-514350">
              <a:buFont typeface="+mj-lt"/>
              <a:buAutoNum type="arabicPeriod"/>
            </a:pPr>
            <a:r>
              <a:rPr lang="en-US" sz="3300" dirty="0"/>
              <a:t>Help “our kids” grow into</a:t>
            </a:r>
            <a:br>
              <a:rPr lang="en-US" sz="3300" dirty="0"/>
            </a:br>
            <a:r>
              <a:rPr lang="en-US" sz="3300" dirty="0"/>
              <a:t>emotional maturity.</a:t>
            </a:r>
            <a:br>
              <a:rPr lang="en-US" sz="3300" dirty="0"/>
            </a:br>
            <a:endParaRPr lang="en-US" sz="2000" dirty="0"/>
          </a:p>
        </p:txBody>
      </p:sp>
      <p:sp>
        <p:nvSpPr>
          <p:cNvPr id="6" name="Rectangle 5"/>
          <p:cNvSpPr/>
          <p:nvPr/>
        </p:nvSpPr>
        <p:spPr>
          <a:xfrm>
            <a:off x="3118301" y="4357370"/>
            <a:ext cx="5901070" cy="2349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66138" y="4357371"/>
            <a:ext cx="5605396" cy="2308324"/>
          </a:xfrm>
          <a:prstGeom prst="rect">
            <a:avLst/>
          </a:prstGeom>
          <a:noFill/>
        </p:spPr>
        <p:txBody>
          <a:bodyPr wrap="square" rtlCol="0">
            <a:spAutoFit/>
          </a:bodyPr>
          <a:lstStyle/>
          <a:p>
            <a:r>
              <a:rPr lang="en-US" sz="2400" dirty="0">
                <a:solidFill>
                  <a:schemeClr val="bg1"/>
                </a:solidFill>
              </a:rPr>
              <a:t>"We live in a world in which we need to share responsibility. It's easy to say, 'It's not my child, not my community, not my world, not my problem.' Then there are those who see the need and respond. I consider those people my heroes."</a:t>
            </a:r>
          </a:p>
        </p:txBody>
      </p:sp>
      <p:pic>
        <p:nvPicPr>
          <p:cNvPr id="8" name="Picture 2" descr="Image result for mr rog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6934" y="4942587"/>
            <a:ext cx="1839224" cy="183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33991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logo&#10;&#10;Description automatically generated">
            <a:extLst>
              <a:ext uri="{FF2B5EF4-FFF2-40B4-BE49-F238E27FC236}">
                <a16:creationId xmlns:a16="http://schemas.microsoft.com/office/drawing/2014/main" xmlns="" id="{6BF00FA5-0F96-4B31-AA90-BAD0538DC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559" y="431464"/>
            <a:ext cx="7666172" cy="6426536"/>
          </a:xfrm>
          <a:prstGeom prst="rect">
            <a:avLst/>
          </a:prstGeom>
        </p:spPr>
      </p:pic>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326345" y="178333"/>
            <a:ext cx="8776535" cy="1053474"/>
          </a:xfrm>
        </p:spPr>
        <p:txBody>
          <a:bodyPr/>
          <a:lstStyle/>
          <a:p>
            <a:r>
              <a:rPr lang="en-US" dirty="0"/>
              <a:t>NEXT STEPS</a:t>
            </a:r>
          </a:p>
        </p:txBody>
      </p:sp>
      <p:sp>
        <p:nvSpPr>
          <p:cNvPr id="5" name="Content Placeholder 4"/>
          <p:cNvSpPr>
            <a:spLocks noGrp="1"/>
          </p:cNvSpPr>
          <p:nvPr>
            <p:ph idx="1"/>
          </p:nvPr>
        </p:nvSpPr>
        <p:spPr>
          <a:xfrm>
            <a:off x="2784161" y="1969180"/>
            <a:ext cx="5847511" cy="5384889"/>
          </a:xfrm>
        </p:spPr>
        <p:txBody>
          <a:bodyPr>
            <a:normAutofit/>
          </a:bodyPr>
          <a:lstStyle/>
          <a:p>
            <a:pPr marL="514350" indent="-514350">
              <a:buFont typeface="+mj-lt"/>
              <a:buAutoNum type="arabicPeriod"/>
            </a:pPr>
            <a:r>
              <a:rPr lang="en-US" sz="3300" dirty="0"/>
              <a:t>Take a next step personally</a:t>
            </a:r>
            <a:br>
              <a:rPr lang="en-US" sz="3300" dirty="0"/>
            </a:br>
            <a:r>
              <a:rPr lang="en-US" sz="3300" dirty="0"/>
              <a:t>toward emotional health.</a:t>
            </a:r>
            <a:br>
              <a:rPr lang="en-US" sz="3300" dirty="0"/>
            </a:br>
            <a:endParaRPr lang="en-US" sz="2000" dirty="0"/>
          </a:p>
          <a:p>
            <a:pPr marL="514350" indent="-514350">
              <a:buFont typeface="+mj-lt"/>
              <a:buAutoNum type="arabicPeriod"/>
            </a:pPr>
            <a:r>
              <a:rPr lang="en-US" sz="3300" dirty="0"/>
              <a:t>Help “our kids” grow into</a:t>
            </a:r>
            <a:br>
              <a:rPr lang="en-US" sz="3300" dirty="0"/>
            </a:br>
            <a:r>
              <a:rPr lang="en-US" sz="3300" dirty="0"/>
              <a:t>emotional maturity.</a:t>
            </a:r>
            <a:br>
              <a:rPr lang="en-US" sz="3300" dirty="0"/>
            </a:br>
            <a:endParaRPr lang="en-US" sz="2000" dirty="0"/>
          </a:p>
          <a:p>
            <a:pPr marL="514350" indent="-514350">
              <a:buFont typeface="+mj-lt"/>
              <a:buAutoNum type="arabicPeriod"/>
            </a:pPr>
            <a:r>
              <a:rPr lang="en-US" sz="3300" dirty="0"/>
              <a:t>Take a next step toward healthy emotional engage-</a:t>
            </a:r>
            <a:r>
              <a:rPr lang="en-US" sz="3300" dirty="0" err="1"/>
              <a:t>ment</a:t>
            </a:r>
            <a:r>
              <a:rPr lang="en-US" sz="3300" dirty="0"/>
              <a:t> in this church body.</a:t>
            </a:r>
          </a:p>
        </p:txBody>
      </p:sp>
    </p:spTree>
    <p:extLst>
      <p:ext uri="{BB962C8B-B14F-4D97-AF65-F5344CB8AC3E}">
        <p14:creationId xmlns:p14="http://schemas.microsoft.com/office/powerpoint/2010/main" val="158554586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A0161C0-10C3-43F5-B639-C927E7D039B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9108431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2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327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37548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There’s a table that You’ve prepared for me</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in the presence of my enemies</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It’s Your body and Your blood</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You shed for me:</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This is how I fight my battles</a:t>
            </a: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23944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276998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And I believe You’ve overcome </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And I will lift my song of praise</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for all You’ve done!</a:t>
            </a: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5494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32624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lvl="0" algn="ctr" defTabSz="914400" fontAlgn="base">
              <a:spcBef>
                <a:spcPct val="0"/>
              </a:spcBef>
              <a:spcAft>
                <a:spcPct val="0"/>
              </a:spcAft>
              <a:defRPr/>
            </a:pPr>
            <a:r>
              <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This is how.</a:t>
            </a: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02817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37548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In the valley I know that You’re with me</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And surely Your goodness</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and Your mercy fall on me</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So my weapons are praise and thanksgiving</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73556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276998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And I believe You’ve overcome </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And I will lift my song of praise</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for all You’ve done!</a:t>
            </a: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48701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32624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lvl="0" algn="ctr" defTabSz="914400" fontAlgn="base">
              <a:spcBef>
                <a:spcPct val="0"/>
              </a:spcBef>
              <a:spcAft>
                <a:spcPct val="0"/>
              </a:spcAft>
              <a:defRPr/>
            </a:pPr>
            <a:r>
              <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This is how.</a:t>
            </a: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77580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xmlns=""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TALLGRASS PRAYER</a:t>
            </a:r>
          </a:p>
        </p:txBody>
      </p:sp>
      <p:sp>
        <p:nvSpPr>
          <p:cNvPr id="6" name="TextBox 5">
            <a:extLst>
              <a:ext uri="{FF2B5EF4-FFF2-40B4-BE49-F238E27FC236}">
                <a16:creationId xmlns:a16="http://schemas.microsoft.com/office/drawing/2014/main" xmlns="" id="{B1B2A4F8-235C-4F42-95C4-082A1A826916}"/>
              </a:ext>
            </a:extLst>
          </p:cNvPr>
          <p:cNvSpPr txBox="1"/>
          <p:nvPr/>
        </p:nvSpPr>
        <p:spPr>
          <a:xfrm>
            <a:off x="376428" y="1413926"/>
            <a:ext cx="8272649" cy="33239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Come join fellow </a:t>
            </a:r>
            <a:r>
              <a:rPr kumimoji="0" lang="en-US" sz="4000" b="1" i="0" u="none" strike="noStrike" kern="1200" cap="none" spc="0" normalizeH="0" baseline="0" noProof="0" dirty="0" err="1">
                <a:ln>
                  <a:noFill/>
                </a:ln>
                <a:solidFill>
                  <a:srgbClr val="305696"/>
                </a:solidFill>
                <a:effectLst/>
                <a:uLnTx/>
                <a:uFillTx/>
                <a:latin typeface="Calibri" panose="020F0502020204030204"/>
                <a:ea typeface="+mn-ea"/>
                <a:cs typeface="+mn-cs"/>
              </a:rPr>
              <a:t>Tallgrassians</a:t>
            </a: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 to pray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for God’s work within and out from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our church. Come and go as needed.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BD869CE5-C3E1-45C2-8D4C-306F17E745FE}"/>
              </a:ext>
            </a:extLst>
          </p:cNvPr>
          <p:cNvSpPr/>
          <p:nvPr/>
        </p:nvSpPr>
        <p:spPr>
          <a:xfrm>
            <a:off x="212922" y="4652960"/>
            <a:ext cx="7674931" cy="21082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305696"/>
                </a:solidFill>
                <a:effectLst/>
                <a:uLnTx/>
                <a:uFillTx/>
                <a:latin typeface="Calibri" panose="020F0502020204030204"/>
                <a:ea typeface="+mn-ea"/>
                <a:cs typeface="+mn-cs"/>
              </a:rPr>
              <a:t>AFTER PARTY </a:t>
            </a:r>
            <a:r>
              <a:rPr kumimoji="0" lang="en-US" sz="5500" b="1" i="0" u="none" strike="noStrike" kern="1200" cap="none" spc="0" normalizeH="0" baseline="0" noProof="0" dirty="0">
                <a:ln>
                  <a:noFill/>
                </a:ln>
                <a:solidFill>
                  <a:srgbClr val="305696"/>
                </a:solidFill>
                <a:effectLst/>
                <a:uLnTx/>
                <a:uFillTx/>
                <a:latin typeface="Calibri" panose="020F0502020204030204"/>
                <a:ea typeface="+mn-ea"/>
                <a:cs typeface="+mn-cs"/>
                <a:sym typeface="Wingdings" panose="05000000000000000000" pitchFamily="2" charset="2"/>
              </a:rPr>
              <a:t> TODAY</a:t>
            </a:r>
            <a:endParaRPr kumimoji="0" lang="en-US" sz="5500" b="1" i="0" u="none" strike="noStrike" kern="1200" cap="none" spc="0" normalizeH="0" baseline="0" noProof="0" dirty="0">
              <a:ln>
                <a:noFill/>
              </a:ln>
              <a:solidFill>
                <a:srgbClr val="30569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t>at Long’s Park (17</a:t>
            </a:r>
            <a:r>
              <a:rPr kumimoji="0" lang="en-US" sz="2800" b="1" i="0" u="none" strike="noStrike" kern="1200" cap="none" spc="0" normalizeH="0" baseline="30000" noProof="0" dirty="0">
                <a:ln>
                  <a:noFill/>
                </a:ln>
                <a:solidFill>
                  <a:srgbClr val="2E5797"/>
                </a:solidFill>
                <a:effectLst/>
                <a:uLnTx/>
                <a:uFillTx/>
                <a:latin typeface="Calibri" panose="020F0502020204030204"/>
                <a:ea typeface="+mn-ea"/>
                <a:cs typeface="+mn-cs"/>
              </a:rPr>
              <a:t>th</a:t>
            </a:r>
            <a: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t> &amp; Yuma) after the CG (6pm)</a:t>
            </a:r>
            <a:b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b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Bring your own dinner. </a:t>
            </a:r>
            <a:b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More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deets</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 online at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tallgrass.church</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/events</a:t>
            </a:r>
          </a:p>
        </p:txBody>
      </p:sp>
      <p:pic>
        <p:nvPicPr>
          <p:cNvPr id="5" name="Picture 4">
            <a:extLst>
              <a:ext uri="{FF2B5EF4-FFF2-40B4-BE49-F238E27FC236}">
                <a16:creationId xmlns:a16="http://schemas.microsoft.com/office/drawing/2014/main" xmlns="" id="{ECA447A0-6172-42B6-954C-3A54BD5F9F1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900"/>
                    </a14:imgEffect>
                    <a14:imgEffect>
                      <a14:saturation sat="109000"/>
                    </a14:imgEffect>
                    <a14:imgEffect>
                      <a14:brightnessContrast bright="11000"/>
                    </a14:imgEffect>
                  </a14:imgLayer>
                </a14:imgProps>
              </a:ext>
              <a:ext uri="{28A0092B-C50C-407E-A947-70E740481C1C}">
                <a14:useLocalDpi xmlns:a14="http://schemas.microsoft.com/office/drawing/2010/main" val="0"/>
              </a:ext>
            </a:extLst>
          </a:blip>
          <a:srcRect/>
          <a:stretch/>
        </p:blipFill>
        <p:spPr>
          <a:xfrm>
            <a:off x="0" y="-640280"/>
            <a:ext cx="9144000" cy="5143500"/>
          </a:xfrm>
          <a:prstGeom prst="rect">
            <a:avLst/>
          </a:prstGeom>
        </p:spPr>
      </p:pic>
    </p:spTree>
    <p:extLst>
      <p:ext uri="{BB962C8B-B14F-4D97-AF65-F5344CB8AC3E}">
        <p14:creationId xmlns:p14="http://schemas.microsoft.com/office/powerpoint/2010/main" val="371550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53997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It may look like I'm surrounded</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But I'm surrounded by You</a:t>
            </a: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r>
              <a:rPr lang="en-US" sz="2000" i="1" dirty="0">
                <a:solidFill>
                  <a:srgbClr val="000000"/>
                </a:solidFill>
                <a:latin typeface="Cooper Hewitt" pitchFamily="50" charset="0"/>
                <a:ea typeface="Cooper Hewitt" pitchFamily="50" charset="0"/>
              </a:rPr>
              <a:t>2 King 6:15-17</a:t>
            </a: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10519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32624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lvl="0" algn="ctr" defTabSz="914400" fontAlgn="base">
              <a:spcBef>
                <a:spcPct val="0"/>
              </a:spcBef>
              <a:spcAft>
                <a:spcPct val="0"/>
              </a:spcAft>
              <a:defRPr/>
            </a:pPr>
            <a:r>
              <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This is how.</a:t>
            </a: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06572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53997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It may look like I'm surrounded</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But I'm surrounded by You</a:t>
            </a: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r>
              <a:rPr lang="en-US" sz="2000" i="1" dirty="0">
                <a:solidFill>
                  <a:srgbClr val="000000"/>
                </a:solidFill>
                <a:latin typeface="Cooper Hewitt" pitchFamily="50" charset="0"/>
                <a:ea typeface="Cooper Hewitt" pitchFamily="50" charset="0"/>
              </a:rPr>
              <a:t>2 King 6:15-17</a:t>
            </a: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49864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32624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This is how I fight my battles!</a:t>
            </a:r>
          </a:p>
          <a:p>
            <a:pPr lvl="0" algn="ctr" defTabSz="914400" fontAlgn="base">
              <a:spcBef>
                <a:spcPct val="0"/>
              </a:spcBef>
              <a:spcAft>
                <a:spcPct val="0"/>
              </a:spcAft>
              <a:defRPr/>
            </a:pPr>
            <a:r>
              <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This is how.</a:t>
            </a: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42713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53997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It may look like I'm surrounded</a:t>
            </a:r>
          </a:p>
          <a:p>
            <a:pPr lvl="0" algn="ctr" defTabSz="914400" fontAlgn="base">
              <a:spcBef>
                <a:spcPct val="0"/>
              </a:spcBef>
              <a:spcAft>
                <a:spcPct val="0"/>
              </a:spcAft>
              <a:defRPr/>
            </a:pPr>
            <a:r>
              <a:rPr lang="en-US" sz="3200" dirty="0">
                <a:solidFill>
                  <a:srgbClr val="000000"/>
                </a:solidFill>
                <a:latin typeface="Cooper Hewitt" pitchFamily="50" charset="0"/>
                <a:ea typeface="Cooper Hewitt" pitchFamily="50" charset="0"/>
              </a:rPr>
              <a:t>But I'm surrounded by You</a:t>
            </a: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lvl="0" algn="ctr" defTabSz="914400" fontAlgn="base">
              <a:spcBef>
                <a:spcPct val="0"/>
              </a:spcBef>
              <a:spcAft>
                <a:spcPct val="0"/>
              </a:spcAft>
              <a:defRPr/>
            </a:pP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lvl="0" algn="ctr" defTabSz="914400" fontAlgn="base">
              <a:spcBef>
                <a:spcPct val="0"/>
              </a:spcBef>
              <a:spcAft>
                <a:spcPct val="0"/>
              </a:spcAft>
              <a:defRPr/>
            </a:pPr>
            <a:endParaRPr lang="en-US" sz="3200"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r>
              <a:rPr lang="en-US" sz="2000" i="1" dirty="0">
                <a:solidFill>
                  <a:srgbClr val="000000"/>
                </a:solidFill>
                <a:latin typeface="Cooper Hewitt" pitchFamily="50" charset="0"/>
                <a:ea typeface="Cooper Hewitt" pitchFamily="50" charset="0"/>
              </a:rPr>
              <a:t>2 King 6:15-17</a:t>
            </a:r>
            <a:endParaRPr kumimoji="0" lang="en-US" sz="32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C8780E"/>
              </a:solidFill>
              <a:effectLst/>
              <a:uLnTx/>
              <a:uFillTx/>
              <a:latin typeface="Calibri" panose="020F0502020204030204"/>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892552"/>
          </a:xfrm>
          <a:prstGeom prst="rect">
            <a:avLst/>
          </a:prstGeom>
          <a:noFill/>
        </p:spPr>
        <p:txBody>
          <a:bodyPr wrap="square" rtlCol="0">
            <a:spAutoFit/>
          </a:bodyPr>
          <a:lstStyle/>
          <a:p>
            <a:pPr lvl="0" algn="ctr" defTabSz="914400" fontAlgn="base">
              <a:spcBef>
                <a:spcPct val="0"/>
              </a:spcBef>
              <a:spcAft>
                <a:spcPct val="0"/>
              </a:spcAft>
              <a:defRPr/>
            </a:pPr>
            <a:r>
              <a:rPr lang="en-US" sz="5200" spc="-300" dirty="0">
                <a:solidFill>
                  <a:srgbClr val="C8780E"/>
                </a:solidFill>
                <a:ea typeface="Cooper Hewitt" pitchFamily="50" charset="0"/>
              </a:rPr>
              <a:t>SURROUNDED (FIGHT MY BATTLES)</a:t>
            </a: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8949" y="6296125"/>
            <a:ext cx="37026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05696"/>
                </a:solidFill>
                <a:effectLst/>
                <a:uLnTx/>
                <a:uFillTx/>
                <a:latin typeface="Calibri" panose="020F0502020204030204"/>
                <a:ea typeface="+mn-ea"/>
                <a:cs typeface="+mn-cs"/>
              </a:rPr>
              <a:t>tallgrass.church</a:t>
            </a:r>
            <a:endParaRPr kumimoji="0" lang="en-US" sz="2200" b="0" i="0" u="none" strike="noStrike" kern="1200" cap="none" spc="0" normalizeH="0" baseline="0" noProof="0" dirty="0">
              <a:ln>
                <a:noFill/>
              </a:ln>
              <a:solidFill>
                <a:srgbClr val="30569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9923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A0161C0-10C3-43F5-B639-C927E7D039B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65664302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45F7F414-C07F-4A75-BF3F-7DB05D95AA22}"/>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a:ext>
            </a:extLst>
          </a:blip>
          <a:stretch>
            <a:fillRect/>
          </a:stretch>
        </p:blipFill>
        <p:spPr>
          <a:xfrm>
            <a:off x="0" y="0"/>
            <a:ext cx="9144000" cy="6858000"/>
          </a:xfrm>
        </p:spPr>
      </p:pic>
      <p:sp>
        <p:nvSpPr>
          <p:cNvPr id="8" name="Rectangle 7">
            <a:extLst>
              <a:ext uri="{FF2B5EF4-FFF2-40B4-BE49-F238E27FC236}">
                <a16:creationId xmlns:a16="http://schemas.microsoft.com/office/drawing/2014/main" xmlns="" id="{9BF58BB6-A44A-4493-8C86-137099123351}"/>
              </a:ext>
            </a:extLst>
          </p:cNvPr>
          <p:cNvSpPr/>
          <p:nvPr/>
        </p:nvSpPr>
        <p:spPr>
          <a:xfrm rot="20717433">
            <a:off x="226443" y="1200261"/>
            <a:ext cx="6858000" cy="1400383"/>
          </a:xfrm>
          <a:prstGeom prst="rect">
            <a:avLst/>
          </a:prstGeom>
        </p:spPr>
        <p:txBody>
          <a:bodyPr wrap="square">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70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THE LORD’S </a:t>
            </a:r>
            <a:br>
              <a:rPr kumimoji="0" lang="en-US" sz="70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br>
            <a:r>
              <a:rPr kumimoji="0" lang="en-US" sz="70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SUPPER</a:t>
            </a:r>
          </a:p>
        </p:txBody>
      </p:sp>
    </p:spTree>
    <p:extLst>
      <p:ext uri="{BB962C8B-B14F-4D97-AF65-F5344CB8AC3E}">
        <p14:creationId xmlns:p14="http://schemas.microsoft.com/office/powerpoint/2010/main" val="385629082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A0161C0-10C3-43F5-B639-C927E7D039B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572563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2231380"/>
          </a:xfrm>
          <a:prstGeom prst="rect">
            <a:avLst/>
          </a:prstGeom>
          <a:noFill/>
        </p:spPr>
        <p:txBody>
          <a:bodyPr wrap="square" rtlCol="0">
            <a:spAutoFit/>
          </a:bodyPr>
          <a:lstStyle/>
          <a:p>
            <a:pPr algn="ctr" defTabSz="914400" fontAlgn="base">
              <a:spcBef>
                <a:spcPct val="0"/>
              </a:spcBef>
              <a:spcAft>
                <a:spcPct val="0"/>
              </a:spcAft>
            </a:pPr>
            <a:r>
              <a:rPr lang="en-US" sz="5400" spc="-300" dirty="0">
                <a:solidFill>
                  <a:srgbClr val="C8780E"/>
                </a:solidFill>
                <a:ea typeface="Cooper Hewitt" pitchFamily="50" charset="0"/>
              </a:rPr>
              <a:t>WHAT A FRIEND WE HAVE IN JESUS</a:t>
            </a: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
            </a:r>
            <a:br>
              <a:rPr lang="en-US" sz="3100" dirty="0">
                <a:solidFill>
                  <a:prstClr val="black"/>
                </a:solidFill>
                <a:latin typeface="Cooper Hewitt" pitchFamily="50" charset="0"/>
                <a:ea typeface="Cooper Hewitt" pitchFamily="50" charset="0"/>
              </a:rPr>
            </a:br>
            <a:endParaRPr lang="en-US" sz="3100"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449A0FAA-53F8-4AFA-A441-6D39BB3FAC72}"/>
              </a:ext>
            </a:extLst>
          </p:cNvPr>
          <p:cNvSpPr txBox="1"/>
          <p:nvPr/>
        </p:nvSpPr>
        <p:spPr>
          <a:xfrm>
            <a:off x="7287125" y="6194068"/>
            <a:ext cx="1733168" cy="292388"/>
          </a:xfrm>
          <a:prstGeom prst="rect">
            <a:avLst/>
          </a:prstGeom>
          <a:noFill/>
        </p:spPr>
        <p:txBody>
          <a:bodyPr wrap="none" rtlCol="0">
            <a:spAutoFit/>
          </a:bodyPr>
          <a:lstStyle/>
          <a:p>
            <a:pPr algn="r"/>
            <a:r>
              <a:rPr lang="en-US" sz="1300" dirty="0">
                <a:solidFill>
                  <a:prstClr val="black">
                    <a:lumMod val="50000"/>
                    <a:lumOff val="50000"/>
                  </a:prstClr>
                </a:solidFill>
              </a:rPr>
              <a:t>Hymn | Joseph Scriven</a:t>
            </a:r>
          </a:p>
        </p:txBody>
      </p:sp>
      <p:sp>
        <p:nvSpPr>
          <p:cNvPr id="6" name="Title 5">
            <a:extLst>
              <a:ext uri="{FF2B5EF4-FFF2-40B4-BE49-F238E27FC236}">
                <a16:creationId xmlns:a16="http://schemas.microsoft.com/office/drawing/2014/main" xmlns="" id="{5881FB26-8545-4ABB-AAB5-81879622AA1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xmlns="" id="{391E56B1-A5FA-4063-9B07-851E217E0EC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1372493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7017306"/>
          </a:xfrm>
          <a:prstGeom prst="rect">
            <a:avLst/>
          </a:prstGeom>
          <a:noFill/>
        </p:spPr>
        <p:txBody>
          <a:bodyPr wrap="square" rtlCol="0">
            <a:spAutoFit/>
          </a:bodyPr>
          <a:lstStyle/>
          <a:p>
            <a:pPr algn="ctr" defTabSz="914400" fontAlgn="base">
              <a:spcBef>
                <a:spcPct val="0"/>
              </a:spcBef>
              <a:spcAft>
                <a:spcPct val="0"/>
              </a:spcAft>
            </a:pPr>
            <a:endParaRPr lang="en-US" sz="5600" dirty="0">
              <a:solidFill>
                <a:srgbClr val="C8780E"/>
              </a:solidFill>
              <a:ea typeface="Cooper Hewitt" pitchFamily="50" charset="0"/>
            </a:endParaRP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What a friend we have in Jesus,</a:t>
            </a:r>
          </a:p>
          <a:p>
            <a:pPr algn="ctr"/>
            <a:r>
              <a:rPr lang="en-US" sz="3100" dirty="0">
                <a:solidFill>
                  <a:prstClr val="black"/>
                </a:solidFill>
                <a:latin typeface="Cooper Hewitt" pitchFamily="50" charset="0"/>
                <a:ea typeface="Cooper Hewitt" pitchFamily="50" charset="0"/>
              </a:rPr>
              <a:t>All our sins and griefs to bear!</a:t>
            </a:r>
          </a:p>
          <a:p>
            <a:pPr algn="ctr"/>
            <a:r>
              <a:rPr lang="en-US" sz="3100" dirty="0">
                <a:solidFill>
                  <a:prstClr val="black"/>
                </a:solidFill>
                <a:latin typeface="Cooper Hewitt" pitchFamily="50" charset="0"/>
                <a:ea typeface="Cooper Hewitt" pitchFamily="50" charset="0"/>
              </a:rPr>
              <a:t>What a privilege to carry</a:t>
            </a:r>
          </a:p>
          <a:p>
            <a:pPr algn="ctr"/>
            <a:r>
              <a:rPr lang="en-US" sz="3100" dirty="0">
                <a:solidFill>
                  <a:prstClr val="black"/>
                </a:solidFill>
                <a:latin typeface="Cooper Hewitt" pitchFamily="50" charset="0"/>
                <a:ea typeface="Cooper Hewitt" pitchFamily="50" charset="0"/>
              </a:rPr>
              <a:t>Everything to God in prayer!</a:t>
            </a:r>
          </a:p>
          <a:p>
            <a:pPr algn="ctr"/>
            <a:endParaRPr lang="en-US" sz="2000" dirty="0">
              <a:solidFill>
                <a:prstClr val="black"/>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Oh, what peace we often forfeit,</a:t>
            </a:r>
          </a:p>
          <a:p>
            <a:pPr algn="ctr"/>
            <a:r>
              <a:rPr lang="en-US" sz="3100" dirty="0">
                <a:solidFill>
                  <a:prstClr val="black"/>
                </a:solidFill>
                <a:latin typeface="Cooper Hewitt" pitchFamily="50" charset="0"/>
                <a:ea typeface="Cooper Hewitt" pitchFamily="50" charset="0"/>
              </a:rPr>
              <a:t>Oh, what needless pain we bear,</a:t>
            </a:r>
          </a:p>
          <a:p>
            <a:pPr algn="ctr"/>
            <a:r>
              <a:rPr lang="en-US" sz="3100" dirty="0">
                <a:solidFill>
                  <a:prstClr val="black"/>
                </a:solidFill>
                <a:latin typeface="Cooper Hewitt" pitchFamily="50" charset="0"/>
                <a:ea typeface="Cooper Hewitt" pitchFamily="50" charset="0"/>
              </a:rPr>
              <a:t>All because we do not carry</a:t>
            </a:r>
          </a:p>
          <a:p>
            <a:pPr algn="ctr"/>
            <a:r>
              <a:rPr lang="en-US" sz="3100" dirty="0">
                <a:solidFill>
                  <a:prstClr val="black"/>
                </a:solidFill>
                <a:latin typeface="Cooper Hewitt" pitchFamily="50" charset="0"/>
                <a:ea typeface="Cooper Hewitt" pitchFamily="50" charset="0"/>
              </a:rPr>
              <a:t>Everything to God in prayer!</a:t>
            </a:r>
          </a:p>
          <a:p>
            <a:pPr algn="ctr"/>
            <a:endParaRPr lang="en-US" sz="3100" dirty="0">
              <a:solidFill>
                <a:prstClr val="black"/>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
            </a:r>
            <a:br>
              <a:rPr lang="en-US" sz="3100" dirty="0">
                <a:solidFill>
                  <a:prstClr val="black"/>
                </a:solidFill>
                <a:latin typeface="Cooper Hewitt" pitchFamily="50" charset="0"/>
                <a:ea typeface="Cooper Hewitt" pitchFamily="50" charset="0"/>
              </a:rPr>
            </a:br>
            <a:endParaRPr lang="en-US" sz="3100"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pPr>
            <a:r>
              <a:rPr lang="en-US" sz="5400" spc="-300" dirty="0">
                <a:solidFill>
                  <a:srgbClr val="C8780E"/>
                </a:solidFill>
                <a:ea typeface="Cooper Hewitt" pitchFamily="50" charset="0"/>
              </a:rPr>
              <a:t>WHAT A FRIEND WE HAVE IN JESUS</a:t>
            </a: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449A0FAA-53F8-4AFA-A441-6D39BB3FAC72}"/>
              </a:ext>
            </a:extLst>
          </p:cNvPr>
          <p:cNvSpPr txBox="1"/>
          <p:nvPr/>
        </p:nvSpPr>
        <p:spPr>
          <a:xfrm>
            <a:off x="7287125" y="6194068"/>
            <a:ext cx="1733168" cy="292388"/>
          </a:xfrm>
          <a:prstGeom prst="rect">
            <a:avLst/>
          </a:prstGeom>
          <a:noFill/>
        </p:spPr>
        <p:txBody>
          <a:bodyPr wrap="none" rtlCol="0">
            <a:spAutoFit/>
          </a:bodyPr>
          <a:lstStyle/>
          <a:p>
            <a:pPr algn="r"/>
            <a:r>
              <a:rPr lang="en-US" sz="1300" dirty="0">
                <a:solidFill>
                  <a:prstClr val="black">
                    <a:lumMod val="50000"/>
                    <a:lumOff val="50000"/>
                  </a:prstClr>
                </a:solidFill>
              </a:rPr>
              <a:t>Hymn | Joseph Scriven</a:t>
            </a:r>
          </a:p>
        </p:txBody>
      </p:sp>
      <p:sp>
        <p:nvSpPr>
          <p:cNvPr id="7" name="Title 6">
            <a:extLst>
              <a:ext uri="{FF2B5EF4-FFF2-40B4-BE49-F238E27FC236}">
                <a16:creationId xmlns:a16="http://schemas.microsoft.com/office/drawing/2014/main" xmlns="" id="{2E463D4F-B98F-47DE-9A7F-CF99D650A633}"/>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xmlns="" id="{8A153FC3-0D97-4ADB-AD43-07B0A98FE69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9602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xmlns=""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MINGLE QUESTION</a:t>
            </a:r>
          </a:p>
        </p:txBody>
      </p:sp>
      <p:sp>
        <p:nvSpPr>
          <p:cNvPr id="3" name="Content Placeholder 2">
            <a:extLst>
              <a:ext uri="{FF2B5EF4-FFF2-40B4-BE49-F238E27FC236}">
                <a16:creationId xmlns:a16="http://schemas.microsoft.com/office/drawing/2014/main" xmlns="" id="{C1E173B8-5F6A-4A4A-9D45-33AA5148EAA2}"/>
              </a:ext>
            </a:extLst>
          </p:cNvPr>
          <p:cNvSpPr>
            <a:spLocks noGrp="1"/>
          </p:cNvSpPr>
          <p:nvPr>
            <p:ph idx="1"/>
          </p:nvPr>
        </p:nvSpPr>
        <p:spPr>
          <a:xfrm>
            <a:off x="367288" y="2047674"/>
            <a:ext cx="8409424" cy="4970042"/>
          </a:xfrm>
        </p:spPr>
        <p:txBody>
          <a:bodyPr>
            <a:noAutofit/>
          </a:bodyPr>
          <a:lstStyle/>
          <a:p>
            <a:pPr marL="0" indent="0" algn="ctr">
              <a:buNone/>
            </a:pPr>
            <a:r>
              <a:rPr lang="en-US" sz="6600" dirty="0">
                <a:solidFill>
                  <a:srgbClr val="2E5797"/>
                </a:solidFill>
              </a:rPr>
              <a:t>Do you tend to be a stuffer or a venter with your emotions?</a:t>
            </a:r>
            <a:endParaRPr lang="en-US" sz="6600" dirty="0">
              <a:solidFill>
                <a:srgbClr val="2E5596"/>
              </a:solidFill>
            </a:endParaRPr>
          </a:p>
          <a:p>
            <a:pPr marL="0" lvl="0" indent="0" algn="ctr" defTabSz="457200">
              <a:lnSpc>
                <a:spcPct val="100000"/>
              </a:lnSpc>
              <a:spcBef>
                <a:spcPts val="0"/>
              </a:spcBef>
              <a:buNone/>
              <a:defRPr/>
            </a:pPr>
            <a:endParaRPr lang="en-US" sz="6600" dirty="0">
              <a:solidFill>
                <a:srgbClr val="2E5596"/>
              </a:solidFill>
            </a:endParaRPr>
          </a:p>
        </p:txBody>
      </p:sp>
    </p:spTree>
    <p:extLst>
      <p:ext uri="{BB962C8B-B14F-4D97-AF65-F5344CB8AC3E}">
        <p14:creationId xmlns:p14="http://schemas.microsoft.com/office/powerpoint/2010/main" val="25234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7017306"/>
          </a:xfrm>
          <a:prstGeom prst="rect">
            <a:avLst/>
          </a:prstGeom>
          <a:noFill/>
        </p:spPr>
        <p:txBody>
          <a:bodyPr wrap="square" rtlCol="0">
            <a:spAutoFit/>
          </a:bodyPr>
          <a:lstStyle/>
          <a:p>
            <a:pPr algn="ctr" defTabSz="914400" fontAlgn="base">
              <a:spcBef>
                <a:spcPct val="0"/>
              </a:spcBef>
              <a:spcAft>
                <a:spcPct val="0"/>
              </a:spcAft>
            </a:pPr>
            <a:endParaRPr lang="en-US" sz="5600" dirty="0">
              <a:solidFill>
                <a:srgbClr val="C8780E"/>
              </a:solidFill>
              <a:ea typeface="Cooper Hewitt" pitchFamily="50" charset="0"/>
            </a:endParaRP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Have we trials and temptations?</a:t>
            </a:r>
          </a:p>
          <a:p>
            <a:pPr algn="ctr"/>
            <a:r>
              <a:rPr lang="en-US" sz="3100" dirty="0">
                <a:solidFill>
                  <a:prstClr val="black"/>
                </a:solidFill>
                <a:latin typeface="Cooper Hewitt" pitchFamily="50" charset="0"/>
                <a:ea typeface="Cooper Hewitt" pitchFamily="50" charset="0"/>
              </a:rPr>
              <a:t>Is there trouble anywhere?</a:t>
            </a:r>
          </a:p>
          <a:p>
            <a:pPr algn="ctr"/>
            <a:r>
              <a:rPr lang="en-US" sz="3100" dirty="0">
                <a:solidFill>
                  <a:prstClr val="black"/>
                </a:solidFill>
                <a:latin typeface="Cooper Hewitt" pitchFamily="50" charset="0"/>
                <a:ea typeface="Cooper Hewitt" pitchFamily="50" charset="0"/>
              </a:rPr>
              <a:t>We should never be discouraged—</a:t>
            </a:r>
          </a:p>
          <a:p>
            <a:pPr algn="ctr"/>
            <a:r>
              <a:rPr lang="en-US" sz="3100" dirty="0">
                <a:solidFill>
                  <a:prstClr val="black"/>
                </a:solidFill>
                <a:latin typeface="Cooper Hewitt" pitchFamily="50" charset="0"/>
                <a:ea typeface="Cooper Hewitt" pitchFamily="50" charset="0"/>
              </a:rPr>
              <a:t>Take it to the Lord in prayer.</a:t>
            </a:r>
          </a:p>
          <a:p>
            <a:pPr algn="ctr"/>
            <a:endParaRPr lang="en-US" sz="2000" dirty="0">
              <a:solidFill>
                <a:prstClr val="black"/>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Can we find a friend so faithful,</a:t>
            </a:r>
          </a:p>
          <a:p>
            <a:pPr algn="ctr"/>
            <a:r>
              <a:rPr lang="en-US" sz="3100" dirty="0">
                <a:solidFill>
                  <a:prstClr val="black"/>
                </a:solidFill>
                <a:latin typeface="Cooper Hewitt" pitchFamily="50" charset="0"/>
                <a:ea typeface="Cooper Hewitt" pitchFamily="50" charset="0"/>
              </a:rPr>
              <a:t>Who will all our sorrows share?</a:t>
            </a:r>
          </a:p>
          <a:p>
            <a:pPr algn="ctr"/>
            <a:r>
              <a:rPr lang="en-US" sz="3100" dirty="0">
                <a:solidFill>
                  <a:prstClr val="black"/>
                </a:solidFill>
                <a:latin typeface="Cooper Hewitt" pitchFamily="50" charset="0"/>
                <a:ea typeface="Cooper Hewitt" pitchFamily="50" charset="0"/>
              </a:rPr>
              <a:t>Jesus knows our every weakness;</a:t>
            </a:r>
          </a:p>
          <a:p>
            <a:pPr algn="ctr"/>
            <a:r>
              <a:rPr lang="en-US" sz="3100" dirty="0">
                <a:solidFill>
                  <a:prstClr val="black"/>
                </a:solidFill>
                <a:latin typeface="Cooper Hewitt" pitchFamily="50" charset="0"/>
                <a:ea typeface="Cooper Hewitt" pitchFamily="50" charset="0"/>
              </a:rPr>
              <a:t>Take it to the Lord in prayer.</a:t>
            </a:r>
          </a:p>
          <a:p>
            <a:pPr algn="ctr"/>
            <a:endParaRPr lang="en-US" sz="3100" dirty="0">
              <a:solidFill>
                <a:prstClr val="black"/>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
            </a:r>
            <a:br>
              <a:rPr lang="en-US" sz="3100" dirty="0">
                <a:solidFill>
                  <a:prstClr val="black"/>
                </a:solidFill>
                <a:latin typeface="Cooper Hewitt" pitchFamily="50" charset="0"/>
                <a:ea typeface="Cooper Hewitt" pitchFamily="50" charset="0"/>
              </a:rPr>
            </a:br>
            <a:endParaRPr lang="en-US" sz="3100"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pPr>
            <a:r>
              <a:rPr lang="en-US" sz="5400" spc="-300" dirty="0">
                <a:solidFill>
                  <a:srgbClr val="C8780E"/>
                </a:solidFill>
                <a:ea typeface="Cooper Hewitt" pitchFamily="50" charset="0"/>
              </a:rPr>
              <a:t>WHAT A FRIEND WE HAVE IN JESUS</a:t>
            </a: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449A0FAA-53F8-4AFA-A441-6D39BB3FAC72}"/>
              </a:ext>
            </a:extLst>
          </p:cNvPr>
          <p:cNvSpPr txBox="1"/>
          <p:nvPr/>
        </p:nvSpPr>
        <p:spPr>
          <a:xfrm>
            <a:off x="7287125" y="6194068"/>
            <a:ext cx="1733168" cy="292388"/>
          </a:xfrm>
          <a:prstGeom prst="rect">
            <a:avLst/>
          </a:prstGeom>
          <a:noFill/>
        </p:spPr>
        <p:txBody>
          <a:bodyPr wrap="none" rtlCol="0">
            <a:spAutoFit/>
          </a:bodyPr>
          <a:lstStyle/>
          <a:p>
            <a:pPr algn="r"/>
            <a:r>
              <a:rPr lang="en-US" sz="1300" dirty="0">
                <a:solidFill>
                  <a:prstClr val="black">
                    <a:lumMod val="50000"/>
                    <a:lumOff val="50000"/>
                  </a:prstClr>
                </a:solidFill>
              </a:rPr>
              <a:t>Hymn | Joseph Scriven</a:t>
            </a:r>
          </a:p>
        </p:txBody>
      </p:sp>
      <p:sp>
        <p:nvSpPr>
          <p:cNvPr id="7" name="Title 6">
            <a:extLst>
              <a:ext uri="{FF2B5EF4-FFF2-40B4-BE49-F238E27FC236}">
                <a16:creationId xmlns:a16="http://schemas.microsoft.com/office/drawing/2014/main" xmlns="" id="{6472145C-394E-4D4A-9854-D9A24EA05453}"/>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xmlns="" id="{0F78CC5B-69B8-4B33-AFED-C55145F6E80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752241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7017306"/>
          </a:xfrm>
          <a:prstGeom prst="rect">
            <a:avLst/>
          </a:prstGeom>
          <a:noFill/>
        </p:spPr>
        <p:txBody>
          <a:bodyPr wrap="square" rtlCol="0">
            <a:spAutoFit/>
          </a:bodyPr>
          <a:lstStyle/>
          <a:p>
            <a:pPr algn="ctr" defTabSz="914400" fontAlgn="base">
              <a:spcBef>
                <a:spcPct val="0"/>
              </a:spcBef>
              <a:spcAft>
                <a:spcPct val="0"/>
              </a:spcAft>
            </a:pPr>
            <a:endParaRPr lang="en-US" sz="5600" dirty="0">
              <a:solidFill>
                <a:srgbClr val="C8780E"/>
              </a:solidFill>
              <a:ea typeface="Cooper Hewitt" pitchFamily="50" charset="0"/>
            </a:endParaRP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Are we weak and heavy-laden,</a:t>
            </a:r>
          </a:p>
          <a:p>
            <a:pPr algn="ctr"/>
            <a:r>
              <a:rPr lang="en-US" sz="3100" dirty="0">
                <a:solidFill>
                  <a:prstClr val="black"/>
                </a:solidFill>
                <a:latin typeface="Cooper Hewitt" pitchFamily="50" charset="0"/>
                <a:ea typeface="Cooper Hewitt" pitchFamily="50" charset="0"/>
              </a:rPr>
              <a:t>Cumbered with a load of care?</a:t>
            </a:r>
          </a:p>
          <a:p>
            <a:pPr algn="ctr"/>
            <a:r>
              <a:rPr lang="en-US" sz="3100" dirty="0">
                <a:solidFill>
                  <a:prstClr val="black"/>
                </a:solidFill>
                <a:latin typeface="Cooper Hewitt" pitchFamily="50" charset="0"/>
                <a:ea typeface="Cooper Hewitt" pitchFamily="50" charset="0"/>
              </a:rPr>
              <a:t>Precious Savior, still our refuge—</a:t>
            </a:r>
          </a:p>
          <a:p>
            <a:pPr algn="ctr"/>
            <a:r>
              <a:rPr lang="en-US" sz="3100" dirty="0">
                <a:solidFill>
                  <a:prstClr val="black"/>
                </a:solidFill>
                <a:latin typeface="Cooper Hewitt" pitchFamily="50" charset="0"/>
                <a:ea typeface="Cooper Hewitt" pitchFamily="50" charset="0"/>
              </a:rPr>
              <a:t>Take it to the Lord in prayer.</a:t>
            </a:r>
          </a:p>
          <a:p>
            <a:pPr algn="ctr"/>
            <a:endParaRPr lang="en-US" sz="2000" dirty="0">
              <a:solidFill>
                <a:prstClr val="black"/>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Do thy friends despise, forsake you?</a:t>
            </a:r>
          </a:p>
          <a:p>
            <a:pPr algn="ctr"/>
            <a:r>
              <a:rPr lang="en-US" sz="3100" dirty="0">
                <a:solidFill>
                  <a:prstClr val="black"/>
                </a:solidFill>
                <a:latin typeface="Cooper Hewitt" pitchFamily="50" charset="0"/>
                <a:ea typeface="Cooper Hewitt" pitchFamily="50" charset="0"/>
              </a:rPr>
              <a:t>Take it to the Lord in prayer!</a:t>
            </a:r>
          </a:p>
          <a:p>
            <a:pPr algn="ctr"/>
            <a:r>
              <a:rPr lang="en-US" sz="3100" dirty="0">
                <a:solidFill>
                  <a:prstClr val="black"/>
                </a:solidFill>
                <a:latin typeface="Cooper Hewitt" pitchFamily="50" charset="0"/>
                <a:ea typeface="Cooper Hewitt" pitchFamily="50" charset="0"/>
              </a:rPr>
              <a:t>In His arms He’ll take and shield thee,</a:t>
            </a:r>
          </a:p>
          <a:p>
            <a:pPr algn="ctr"/>
            <a:r>
              <a:rPr lang="en-US" sz="3100" dirty="0">
                <a:solidFill>
                  <a:prstClr val="black"/>
                </a:solidFill>
                <a:latin typeface="Cooper Hewitt" pitchFamily="50" charset="0"/>
                <a:ea typeface="Cooper Hewitt" pitchFamily="50" charset="0"/>
              </a:rPr>
              <a:t>You will find a solace there.</a:t>
            </a:r>
          </a:p>
          <a:p>
            <a:pPr algn="ctr"/>
            <a:endParaRPr lang="en-US" sz="3100" dirty="0">
              <a:solidFill>
                <a:prstClr val="black"/>
              </a:solidFill>
              <a:latin typeface="Cooper Hewitt" pitchFamily="50" charset="0"/>
              <a:ea typeface="Cooper Hewitt" pitchFamily="50" charset="0"/>
            </a:endParaRPr>
          </a:p>
          <a:p>
            <a:pPr algn="ctr"/>
            <a:r>
              <a:rPr lang="en-US" sz="3100" dirty="0">
                <a:solidFill>
                  <a:prstClr val="black"/>
                </a:solidFill>
                <a:latin typeface="Cooper Hewitt" pitchFamily="50" charset="0"/>
                <a:ea typeface="Cooper Hewitt" pitchFamily="50" charset="0"/>
              </a:rPr>
              <a:t/>
            </a:r>
            <a:br>
              <a:rPr lang="en-US" sz="3100" dirty="0">
                <a:solidFill>
                  <a:prstClr val="black"/>
                </a:solidFill>
                <a:latin typeface="Cooper Hewitt" pitchFamily="50" charset="0"/>
                <a:ea typeface="Cooper Hewitt" pitchFamily="50" charset="0"/>
              </a:rPr>
            </a:br>
            <a:endParaRPr lang="en-US" sz="3100"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pPr>
            <a:r>
              <a:rPr lang="en-US" sz="5400" spc="-300" dirty="0">
                <a:solidFill>
                  <a:srgbClr val="C8780E"/>
                </a:solidFill>
                <a:ea typeface="Cooper Hewitt" pitchFamily="50" charset="0"/>
              </a:rPr>
              <a:t>WHAT A FRIEND WE HAVE IN JESUS</a:t>
            </a:r>
          </a:p>
          <a:p>
            <a:pPr algn="ctr" defTabSz="914400" fontAlgn="base">
              <a:spcBef>
                <a:spcPct val="0"/>
              </a:spcBef>
              <a:spcAft>
                <a:spcPct val="0"/>
              </a:spcAft>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449A0FAA-53F8-4AFA-A441-6D39BB3FAC72}"/>
              </a:ext>
            </a:extLst>
          </p:cNvPr>
          <p:cNvSpPr txBox="1"/>
          <p:nvPr/>
        </p:nvSpPr>
        <p:spPr>
          <a:xfrm>
            <a:off x="7287125" y="6194068"/>
            <a:ext cx="1733168" cy="292388"/>
          </a:xfrm>
          <a:prstGeom prst="rect">
            <a:avLst/>
          </a:prstGeom>
          <a:noFill/>
        </p:spPr>
        <p:txBody>
          <a:bodyPr wrap="none" rtlCol="0">
            <a:spAutoFit/>
          </a:bodyPr>
          <a:lstStyle/>
          <a:p>
            <a:pPr algn="r"/>
            <a:r>
              <a:rPr lang="en-US" sz="1300" dirty="0">
                <a:solidFill>
                  <a:prstClr val="black">
                    <a:lumMod val="50000"/>
                    <a:lumOff val="50000"/>
                  </a:prstClr>
                </a:solidFill>
              </a:rPr>
              <a:t>Hymn | Joseph Scriven</a:t>
            </a:r>
          </a:p>
        </p:txBody>
      </p:sp>
      <p:sp>
        <p:nvSpPr>
          <p:cNvPr id="7" name="Title 6">
            <a:extLst>
              <a:ext uri="{FF2B5EF4-FFF2-40B4-BE49-F238E27FC236}">
                <a16:creationId xmlns:a16="http://schemas.microsoft.com/office/drawing/2014/main" xmlns="" id="{F871717B-AE3C-4B4B-AC3E-0BEEFA4AA2AD}"/>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xmlns="" id="{1609AD3F-CCB0-4474-8107-2C20B9FED6C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8220713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A0161C0-10C3-43F5-B639-C927E7D039B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1160303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1785104"/>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60663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23220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joy, joy, joy, joy down in my heart</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joy, joy, joy, joy down in my heart</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Down in my heart to stay.</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32540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23220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0684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6217087"/>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peace that passes understanding</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peace that passes understanding</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 to stay.</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66658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23220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12235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6217087"/>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love of Jesus</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love of Jesus</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 to stay.</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67726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23220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4676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1804744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23220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joy, joy, joy, joy down in my heart</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(Where?)</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joy, joy, joy, joy down in my heart</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Down in my heart to stay.</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37516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685B526-DDFA-4223-ACB6-48DEAF44BA7F}"/>
              </a:ext>
            </a:extLst>
          </p:cNvPr>
          <p:cNvSpPr txBox="1"/>
          <p:nvPr/>
        </p:nvSpPr>
        <p:spPr>
          <a:xfrm>
            <a:off x="0" y="747117"/>
            <a:ext cx="9144000" cy="523220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Down in my heart</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And I’m so happy</a:t>
            </a:r>
            <a:br>
              <a:rPr lang="en-US" sz="3200" dirty="0">
                <a:solidFill>
                  <a:srgbClr val="000000"/>
                </a:solidFill>
                <a:latin typeface="Cooper Hewitt" pitchFamily="50" charset="0"/>
                <a:ea typeface="Cooper Hewitt" pitchFamily="50" charset="0"/>
              </a:rPr>
            </a:br>
            <a:r>
              <a:rPr lang="en-US" sz="3200" dirty="0">
                <a:solidFill>
                  <a:srgbClr val="000000"/>
                </a:solidFill>
                <a:latin typeface="Cooper Hewitt" pitchFamily="50" charset="0"/>
                <a:ea typeface="Cooper Hewitt" pitchFamily="50" charset="0"/>
              </a:rPr>
              <a:t>So very happy</a:t>
            </a:r>
          </a:p>
          <a:p>
            <a:pPr algn="ctr" defTabSz="914400" fontAlgn="base">
              <a:spcBef>
                <a:spcPct val="0"/>
              </a:spcBef>
              <a:spcAft>
                <a:spcPct val="0"/>
              </a:spcAft>
            </a:pPr>
            <a:r>
              <a:rPr lang="en-US" sz="3200" dirty="0">
                <a:solidFill>
                  <a:srgbClr val="000000"/>
                </a:solidFill>
                <a:latin typeface="Cooper Hewitt" pitchFamily="50" charset="0"/>
                <a:ea typeface="Cooper Hewitt" pitchFamily="50" charset="0"/>
              </a:rPr>
              <a:t>I’ve got the love of Jesus in my heart</a:t>
            </a:r>
          </a:p>
          <a:p>
            <a:pPr algn="ctr" defTabSz="914400" fontAlgn="base">
              <a:spcBef>
                <a:spcPct val="0"/>
              </a:spcBef>
              <a:spcAft>
                <a:spcPct val="0"/>
              </a:spcAft>
            </a:pPr>
            <a:endParaRPr lang="en-US" sz="3200" dirty="0">
              <a:solidFill>
                <a:srgbClr val="000000"/>
              </a:solidFill>
              <a:latin typeface="Cooper Hewitt" pitchFamily="50" charset="0"/>
              <a:ea typeface="Cooper Hewitt" pitchFamily="50" charset="0"/>
            </a:endParaRPr>
          </a:p>
        </p:txBody>
      </p:sp>
      <p:sp>
        <p:nvSpPr>
          <p:cNvPr id="5" name="TextBox 4">
            <a:extLst>
              <a:ext uri="{FF2B5EF4-FFF2-40B4-BE49-F238E27FC236}">
                <a16:creationId xmlns:a16="http://schemas.microsoft.com/office/drawing/2014/main" xmlns="" id="{8685B526-DDFA-4223-ACB6-48DEAF44BA7F}"/>
              </a:ext>
            </a:extLst>
          </p:cNvPr>
          <p:cNvSpPr txBox="1"/>
          <p:nvPr/>
        </p:nvSpPr>
        <p:spPr>
          <a:xfrm>
            <a:off x="0" y="747117"/>
            <a:ext cx="9144000" cy="1292662"/>
          </a:xfrm>
          <a:prstGeom prst="rect">
            <a:avLst/>
          </a:prstGeom>
          <a:noFill/>
        </p:spPr>
        <p:txBody>
          <a:bodyPr wrap="square" rtlCol="0">
            <a:spAutoFit/>
          </a:bodyPr>
          <a:lstStyle/>
          <a:p>
            <a:pPr algn="ctr" defTabSz="914400" fontAlgn="base">
              <a:spcBef>
                <a:spcPct val="0"/>
              </a:spcBef>
              <a:spcAft>
                <a:spcPct val="0"/>
              </a:spcAft>
              <a:defRPr/>
            </a:pPr>
            <a:endParaRPr lang="en-US" sz="5600" dirty="0">
              <a:solidFill>
                <a:srgbClr val="C8780E"/>
              </a:solidFill>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sp>
        <p:nvSpPr>
          <p:cNvPr id="2" name="TextBox 1">
            <a:extLst>
              <a:ext uri="{FF2B5EF4-FFF2-40B4-BE49-F238E27FC236}">
                <a16:creationId xmlns:a16="http://schemas.microsoft.com/office/drawing/2014/main" xmlns="" id="{C6E8DED8-AC2F-4A9C-99AC-E2C3FE489FA6}"/>
              </a:ext>
            </a:extLst>
          </p:cNvPr>
          <p:cNvSpPr txBox="1"/>
          <p:nvPr/>
        </p:nvSpPr>
        <p:spPr>
          <a:xfrm>
            <a:off x="0" y="747117"/>
            <a:ext cx="9144000" cy="1092607"/>
          </a:xfrm>
          <a:prstGeom prst="rect">
            <a:avLst/>
          </a:prstGeom>
          <a:noFill/>
        </p:spPr>
        <p:txBody>
          <a:bodyPr wrap="square" rtlCol="0">
            <a:spAutoFit/>
          </a:bodyPr>
          <a:lstStyle/>
          <a:p>
            <a:pPr algn="ctr" defTabSz="914400" fontAlgn="base">
              <a:spcBef>
                <a:spcPct val="0"/>
              </a:spcBef>
              <a:spcAft>
                <a:spcPct val="0"/>
              </a:spcAft>
              <a:defRPr/>
            </a:pPr>
            <a:r>
              <a:rPr lang="en-US" sz="5400" spc="-300" dirty="0">
                <a:solidFill>
                  <a:srgbClr val="C8780E"/>
                </a:solidFill>
                <a:ea typeface="Cooper Hewitt" pitchFamily="50" charset="0"/>
              </a:rPr>
              <a:t>I’VE GOT THE JOY</a:t>
            </a:r>
          </a:p>
          <a:p>
            <a:pPr algn="ctr" defTabSz="914400" fontAlgn="base">
              <a:spcBef>
                <a:spcPct val="0"/>
              </a:spcBef>
              <a:spcAft>
                <a:spcPct val="0"/>
              </a:spcAft>
              <a:defRPr/>
            </a:pPr>
            <a:endParaRPr lang="en-US" sz="1100" b="1" dirty="0">
              <a:solidFill>
                <a:srgbClr val="000000"/>
              </a:solidFill>
              <a:latin typeface="Cooper Hewitt" pitchFamily="50" charset="0"/>
              <a:ea typeface="Cooper Hewitt" pitchFamily="50" charset="0"/>
            </a:endParaRPr>
          </a:p>
        </p:txBody>
      </p:sp>
      <p:cxnSp>
        <p:nvCxnSpPr>
          <p:cNvPr id="10" name="Straight Connector 9">
            <a:extLst>
              <a:ext uri="{FF2B5EF4-FFF2-40B4-BE49-F238E27FC236}">
                <a16:creationId xmlns:a16="http://schemas.microsoft.com/office/drawing/2014/main" xmlns="" id="{FB52CFEB-2AED-4C66-A79E-DF82161588A7}"/>
              </a:ext>
            </a:extLst>
          </p:cNvPr>
          <p:cNvCxnSpPr>
            <a:cxnSpLocks/>
          </p:cNvCxnSpPr>
          <p:nvPr/>
        </p:nvCxnSpPr>
        <p:spPr>
          <a:xfrm>
            <a:off x="123161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13823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28B9715-41B0-49D5-8896-4B6F82DBA001}"/>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xmlns="" id="{A97FB799-9F46-4D3D-AA9F-DDBE58A2509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96968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745305" y="602590"/>
            <a:ext cx="8776535" cy="1053474"/>
          </a:xfrm>
        </p:spPr>
        <p:txBody>
          <a:bodyPr/>
          <a:lstStyle/>
          <a:p>
            <a:r>
              <a:rPr lang="en-US" sz="4800" dirty="0"/>
              <a:t>THE BENEDICTION</a:t>
            </a:r>
          </a:p>
        </p:txBody>
      </p:sp>
      <p:sp>
        <p:nvSpPr>
          <p:cNvPr id="3" name="Content Placeholder 2">
            <a:extLst>
              <a:ext uri="{FF2B5EF4-FFF2-40B4-BE49-F238E27FC236}">
                <a16:creationId xmlns:a16="http://schemas.microsoft.com/office/drawing/2014/main" xmlns="" id="{89B143C5-1AF7-4395-B054-D2213F50E19D}"/>
              </a:ext>
            </a:extLst>
          </p:cNvPr>
          <p:cNvSpPr>
            <a:spLocks noGrp="1"/>
          </p:cNvSpPr>
          <p:nvPr>
            <p:ph idx="1"/>
          </p:nvPr>
        </p:nvSpPr>
        <p:spPr>
          <a:xfrm>
            <a:off x="0" y="1787486"/>
            <a:ext cx="7717535" cy="5625250"/>
          </a:xfrm>
        </p:spPr>
        <p:txBody>
          <a:bodyPr>
            <a:normAutofit/>
          </a:bodyPr>
          <a:lstStyle/>
          <a:p>
            <a:pPr marL="0" indent="0">
              <a:buNone/>
            </a:pPr>
            <a:endParaRPr lang="en-US" dirty="0"/>
          </a:p>
          <a:p>
            <a:endParaRPr lang="en-US" dirty="0"/>
          </a:p>
        </p:txBody>
      </p:sp>
    </p:spTree>
    <p:extLst>
      <p:ext uri="{BB962C8B-B14F-4D97-AF65-F5344CB8AC3E}">
        <p14:creationId xmlns:p14="http://schemas.microsoft.com/office/powerpoint/2010/main" val="189729958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745305" y="602590"/>
            <a:ext cx="8776535" cy="1053474"/>
          </a:xfrm>
        </p:spPr>
        <p:txBody>
          <a:bodyPr/>
          <a:lstStyle/>
          <a:p>
            <a:r>
              <a:rPr lang="en-US" sz="4800" dirty="0"/>
              <a:t>THE BENEDICTION</a:t>
            </a:r>
          </a:p>
        </p:txBody>
      </p:sp>
      <p:sp>
        <p:nvSpPr>
          <p:cNvPr id="3" name="Content Placeholder 2">
            <a:extLst>
              <a:ext uri="{FF2B5EF4-FFF2-40B4-BE49-F238E27FC236}">
                <a16:creationId xmlns:a16="http://schemas.microsoft.com/office/drawing/2014/main" xmlns="" id="{89B143C5-1AF7-4395-B054-D2213F50E19D}"/>
              </a:ext>
            </a:extLst>
          </p:cNvPr>
          <p:cNvSpPr>
            <a:spLocks noGrp="1"/>
          </p:cNvSpPr>
          <p:nvPr>
            <p:ph idx="1"/>
          </p:nvPr>
        </p:nvSpPr>
        <p:spPr>
          <a:xfrm>
            <a:off x="0" y="1787486"/>
            <a:ext cx="7717535" cy="5625250"/>
          </a:xfrm>
        </p:spPr>
        <p:txBody>
          <a:bodyPr>
            <a:normAutofit/>
          </a:bodyPr>
          <a:lstStyle/>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My friends may you grow in grace</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And in the knowledge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Of our Lord and Savior.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My friends may you grow in grace</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And in the knowledge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Of Jesus Christ.</a:t>
            </a:r>
          </a:p>
          <a:p>
            <a:pPr marL="0" indent="0">
              <a:buNone/>
            </a:pPr>
            <a:endParaRPr lang="en-US" dirty="0"/>
          </a:p>
          <a:p>
            <a:endParaRPr lang="en-US" dirty="0"/>
          </a:p>
        </p:txBody>
      </p:sp>
    </p:spTree>
    <p:extLst>
      <p:ext uri="{BB962C8B-B14F-4D97-AF65-F5344CB8AC3E}">
        <p14:creationId xmlns:p14="http://schemas.microsoft.com/office/powerpoint/2010/main" val="94372295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745305" y="602590"/>
            <a:ext cx="8776535" cy="1053474"/>
          </a:xfrm>
        </p:spPr>
        <p:txBody>
          <a:bodyPr/>
          <a:lstStyle/>
          <a:p>
            <a:r>
              <a:rPr lang="en-US" sz="4800" dirty="0"/>
              <a:t>THE BENEDICTION</a:t>
            </a:r>
          </a:p>
        </p:txBody>
      </p:sp>
      <p:sp>
        <p:nvSpPr>
          <p:cNvPr id="3" name="Content Placeholder 2">
            <a:extLst>
              <a:ext uri="{FF2B5EF4-FFF2-40B4-BE49-F238E27FC236}">
                <a16:creationId xmlns:a16="http://schemas.microsoft.com/office/drawing/2014/main" xmlns="" id="{89B143C5-1AF7-4395-B054-D2213F50E19D}"/>
              </a:ext>
            </a:extLst>
          </p:cNvPr>
          <p:cNvSpPr>
            <a:spLocks noGrp="1"/>
          </p:cNvSpPr>
          <p:nvPr>
            <p:ph idx="1"/>
          </p:nvPr>
        </p:nvSpPr>
        <p:spPr>
          <a:xfrm>
            <a:off x="0" y="1787486"/>
            <a:ext cx="7717535" cy="5625250"/>
          </a:xfrm>
        </p:spPr>
        <p:txBody>
          <a:bodyPr>
            <a:normAutofit/>
          </a:bodyPr>
          <a:lstStyle/>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To God be the glory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Now and forever,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Now and forever amen.</a:t>
            </a:r>
          </a:p>
          <a:p>
            <a:pPr marL="0" lvl="0" indent="0" algn="ctr" fontAlgn="base">
              <a:lnSpc>
                <a:spcPct val="100000"/>
              </a:lnSpc>
              <a:spcBef>
                <a:spcPct val="0"/>
              </a:spcBef>
              <a:spcAft>
                <a:spcPct val="0"/>
              </a:spcAft>
              <a:buNone/>
              <a:defRPr/>
            </a:pPr>
            <a:r>
              <a:rPr lang="en-US" sz="3600" i="1" dirty="0">
                <a:solidFill>
                  <a:srgbClr val="000000"/>
                </a:solidFill>
                <a:latin typeface="Cooper Hewitt" pitchFamily="50" charset="0"/>
                <a:ea typeface="Cooper Hewitt" pitchFamily="50" charset="0"/>
              </a:rPr>
              <a:t>(repeat)</a:t>
            </a:r>
          </a:p>
          <a:p>
            <a:pPr marL="0" indent="0">
              <a:buNone/>
            </a:pPr>
            <a:endParaRPr lang="en-US" dirty="0"/>
          </a:p>
          <a:p>
            <a:endParaRPr lang="en-US" dirty="0"/>
          </a:p>
        </p:txBody>
      </p:sp>
    </p:spTree>
    <p:extLst>
      <p:ext uri="{BB962C8B-B14F-4D97-AF65-F5344CB8AC3E}">
        <p14:creationId xmlns:p14="http://schemas.microsoft.com/office/powerpoint/2010/main" val="233382368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745305" y="602590"/>
            <a:ext cx="8776535" cy="1053474"/>
          </a:xfrm>
        </p:spPr>
        <p:txBody>
          <a:bodyPr/>
          <a:lstStyle/>
          <a:p>
            <a:r>
              <a:rPr lang="en-US" sz="4800" dirty="0"/>
              <a:t>THE BENEDICTION</a:t>
            </a:r>
          </a:p>
        </p:txBody>
      </p:sp>
      <p:sp>
        <p:nvSpPr>
          <p:cNvPr id="3" name="Content Placeholder 2">
            <a:extLst>
              <a:ext uri="{FF2B5EF4-FFF2-40B4-BE49-F238E27FC236}">
                <a16:creationId xmlns:a16="http://schemas.microsoft.com/office/drawing/2014/main" xmlns="" id="{89B143C5-1AF7-4395-B054-D2213F50E19D}"/>
              </a:ext>
            </a:extLst>
          </p:cNvPr>
          <p:cNvSpPr>
            <a:spLocks noGrp="1"/>
          </p:cNvSpPr>
          <p:nvPr>
            <p:ph idx="1"/>
          </p:nvPr>
        </p:nvSpPr>
        <p:spPr>
          <a:xfrm>
            <a:off x="0" y="1787486"/>
            <a:ext cx="7717535" cy="5625250"/>
          </a:xfrm>
        </p:spPr>
        <p:txBody>
          <a:bodyPr>
            <a:normAutofit/>
          </a:bodyPr>
          <a:lstStyle/>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I pray tonight if we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Learned from one another,</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May we glorify Him.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And if the Lord should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Bring us back together,</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May we be in his arms till then.</a:t>
            </a:r>
          </a:p>
          <a:p>
            <a:pPr marL="0" indent="0">
              <a:buNone/>
            </a:pPr>
            <a:endParaRPr lang="en-US" dirty="0"/>
          </a:p>
          <a:p>
            <a:endParaRPr lang="en-US" dirty="0"/>
          </a:p>
        </p:txBody>
      </p:sp>
    </p:spTree>
    <p:extLst>
      <p:ext uri="{BB962C8B-B14F-4D97-AF65-F5344CB8AC3E}">
        <p14:creationId xmlns:p14="http://schemas.microsoft.com/office/powerpoint/2010/main" val="177713673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1CD5E-A6A4-41E4-9946-41F9F3184B8C}"/>
              </a:ext>
            </a:extLst>
          </p:cNvPr>
          <p:cNvSpPr>
            <a:spLocks noGrp="1"/>
          </p:cNvSpPr>
          <p:nvPr>
            <p:ph type="title"/>
          </p:nvPr>
        </p:nvSpPr>
        <p:spPr>
          <a:xfrm>
            <a:off x="745305" y="602590"/>
            <a:ext cx="8776535" cy="1053474"/>
          </a:xfrm>
        </p:spPr>
        <p:txBody>
          <a:bodyPr/>
          <a:lstStyle/>
          <a:p>
            <a:r>
              <a:rPr lang="en-US" sz="4800" dirty="0"/>
              <a:t>THE BENEDICTION</a:t>
            </a:r>
          </a:p>
        </p:txBody>
      </p:sp>
      <p:sp>
        <p:nvSpPr>
          <p:cNvPr id="3" name="Content Placeholder 2">
            <a:extLst>
              <a:ext uri="{FF2B5EF4-FFF2-40B4-BE49-F238E27FC236}">
                <a16:creationId xmlns:a16="http://schemas.microsoft.com/office/drawing/2014/main" xmlns="" id="{89B143C5-1AF7-4395-B054-D2213F50E19D}"/>
              </a:ext>
            </a:extLst>
          </p:cNvPr>
          <p:cNvSpPr>
            <a:spLocks noGrp="1"/>
          </p:cNvSpPr>
          <p:nvPr>
            <p:ph idx="1"/>
          </p:nvPr>
        </p:nvSpPr>
        <p:spPr>
          <a:xfrm>
            <a:off x="0" y="1787486"/>
            <a:ext cx="7717535" cy="5625250"/>
          </a:xfrm>
        </p:spPr>
        <p:txBody>
          <a:bodyPr>
            <a:normAutofit/>
          </a:bodyPr>
          <a:lstStyle/>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My friends may you grow in grace</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And in the knowledge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Of our Lord and Savior.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My friends may you grow in grace</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And in the knowledge </a:t>
            </a:r>
          </a:p>
          <a:p>
            <a:pPr marL="0" lvl="0" indent="0" algn="ctr" fontAlgn="base">
              <a:lnSpc>
                <a:spcPct val="100000"/>
              </a:lnSpc>
              <a:spcBef>
                <a:spcPct val="0"/>
              </a:spcBef>
              <a:spcAft>
                <a:spcPct val="0"/>
              </a:spcAft>
              <a:buNone/>
              <a:defRPr/>
            </a:pPr>
            <a:r>
              <a:rPr lang="en-US" sz="3600" dirty="0">
                <a:solidFill>
                  <a:srgbClr val="000000"/>
                </a:solidFill>
                <a:latin typeface="Cooper Hewitt" pitchFamily="50" charset="0"/>
                <a:ea typeface="Cooper Hewitt" pitchFamily="50" charset="0"/>
              </a:rPr>
              <a:t>Of Jesus Christ.</a:t>
            </a:r>
          </a:p>
          <a:p>
            <a:pPr marL="0" indent="0">
              <a:buNone/>
            </a:pPr>
            <a:endParaRPr lang="en-US" dirty="0"/>
          </a:p>
          <a:p>
            <a:endParaRPr lang="en-US" dirty="0"/>
          </a:p>
        </p:txBody>
      </p:sp>
    </p:spTree>
    <p:extLst>
      <p:ext uri="{BB962C8B-B14F-4D97-AF65-F5344CB8AC3E}">
        <p14:creationId xmlns:p14="http://schemas.microsoft.com/office/powerpoint/2010/main" val="362530828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A0161C0-10C3-43F5-B639-C927E7D039B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1955194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xmlns="" id="{0D388341-9587-457F-B5D9-A64889AC23D3}"/>
              </a:ext>
            </a:extLst>
          </p:cNvPr>
          <p:cNvSpPr/>
          <p:nvPr/>
        </p:nvSpPr>
        <p:spPr>
          <a:xfrm rot="10800000" flipH="1">
            <a:off x="0" y="926349"/>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1033BE2E-325A-4A66-B2ED-9D6F5BFDE651}"/>
              </a:ext>
            </a:extLst>
          </p:cNvPr>
          <p:cNvSpPr/>
          <p:nvPr/>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3EAD048-720E-47CE-9A43-658E55AE02A5}"/>
              </a:ext>
            </a:extLst>
          </p:cNvPr>
          <p:cNvSpPr>
            <a:spLocks noGrp="1"/>
          </p:cNvSpPr>
          <p:nvPr>
            <p:ph type="title"/>
          </p:nvPr>
        </p:nvSpPr>
        <p:spPr>
          <a:xfrm>
            <a:off x="282009" y="142860"/>
            <a:ext cx="8776535" cy="926816"/>
          </a:xfrm>
        </p:spPr>
        <p:txBody>
          <a:bodyPr>
            <a:noAutofit/>
          </a:bodyPr>
          <a:lstStyle/>
          <a:p>
            <a:r>
              <a:rPr lang="en-US" sz="5500" dirty="0">
                <a:solidFill>
                  <a:schemeClr val="bg1"/>
                </a:solidFill>
              </a:rPr>
              <a:t>TALLGRASS PRAYER</a:t>
            </a:r>
          </a:p>
        </p:txBody>
      </p:sp>
      <p:sp>
        <p:nvSpPr>
          <p:cNvPr id="6" name="TextBox 5">
            <a:extLst>
              <a:ext uri="{FF2B5EF4-FFF2-40B4-BE49-F238E27FC236}">
                <a16:creationId xmlns:a16="http://schemas.microsoft.com/office/drawing/2014/main" xmlns="" id="{B1B2A4F8-235C-4F42-95C4-082A1A826916}"/>
              </a:ext>
            </a:extLst>
          </p:cNvPr>
          <p:cNvSpPr txBox="1"/>
          <p:nvPr/>
        </p:nvSpPr>
        <p:spPr>
          <a:xfrm>
            <a:off x="376428" y="1413926"/>
            <a:ext cx="8272649" cy="33239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Come join fellow </a:t>
            </a:r>
            <a:r>
              <a:rPr kumimoji="0" lang="en-US" sz="4000" b="1" i="0" u="none" strike="noStrike" kern="1200" cap="none" spc="0" normalizeH="0" baseline="0" noProof="0" dirty="0" err="1">
                <a:ln>
                  <a:noFill/>
                </a:ln>
                <a:solidFill>
                  <a:srgbClr val="305696"/>
                </a:solidFill>
                <a:effectLst/>
                <a:uLnTx/>
                <a:uFillTx/>
                <a:latin typeface="Calibri" panose="020F0502020204030204"/>
                <a:ea typeface="+mn-ea"/>
                <a:cs typeface="+mn-cs"/>
              </a:rPr>
              <a:t>Tallgrassians</a:t>
            </a:r>
            <a:r>
              <a:rPr kumimoji="0" lang="en-US" sz="4000" b="1" i="0" u="none" strike="noStrike" kern="1200" cap="none" spc="0" normalizeH="0" baseline="0" noProof="0" dirty="0">
                <a:ln>
                  <a:noFill/>
                </a:ln>
                <a:solidFill>
                  <a:srgbClr val="305696"/>
                </a:solidFill>
                <a:effectLst/>
                <a:uLnTx/>
                <a:uFillTx/>
                <a:latin typeface="Calibri" panose="020F0502020204030204"/>
                <a:ea typeface="+mn-ea"/>
                <a:cs typeface="+mn-cs"/>
              </a:rPr>
              <a:t> to pray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for God’s work within and out from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our church. Come and go as needed.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BD869CE5-C3E1-45C2-8D4C-306F17E745FE}"/>
              </a:ext>
            </a:extLst>
          </p:cNvPr>
          <p:cNvSpPr/>
          <p:nvPr/>
        </p:nvSpPr>
        <p:spPr>
          <a:xfrm>
            <a:off x="212922" y="4652960"/>
            <a:ext cx="7674931" cy="21082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305696"/>
                </a:solidFill>
                <a:effectLst/>
                <a:uLnTx/>
                <a:uFillTx/>
                <a:latin typeface="Calibri" panose="020F0502020204030204"/>
                <a:ea typeface="+mn-ea"/>
                <a:cs typeface="+mn-cs"/>
              </a:rPr>
              <a:t>AFTER PARTY </a:t>
            </a:r>
            <a:r>
              <a:rPr kumimoji="0" lang="en-US" sz="5500" b="1" i="0" u="none" strike="noStrike" kern="1200" cap="none" spc="0" normalizeH="0" baseline="0" noProof="0" dirty="0">
                <a:ln>
                  <a:noFill/>
                </a:ln>
                <a:solidFill>
                  <a:srgbClr val="305696"/>
                </a:solidFill>
                <a:effectLst/>
                <a:uLnTx/>
                <a:uFillTx/>
                <a:latin typeface="Calibri" panose="020F0502020204030204"/>
                <a:ea typeface="+mn-ea"/>
                <a:cs typeface="+mn-cs"/>
                <a:sym typeface="Wingdings" panose="05000000000000000000" pitchFamily="2" charset="2"/>
              </a:rPr>
              <a:t> TODAY</a:t>
            </a:r>
            <a:endParaRPr kumimoji="0" lang="en-US" sz="5500" b="1" i="0" u="none" strike="noStrike" kern="1200" cap="none" spc="0" normalizeH="0" baseline="0" noProof="0" dirty="0">
              <a:ln>
                <a:noFill/>
              </a:ln>
              <a:solidFill>
                <a:srgbClr val="305696"/>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t>at Long’s Park (17</a:t>
            </a:r>
            <a:r>
              <a:rPr kumimoji="0" lang="en-US" sz="2800" b="1" i="0" u="none" strike="noStrike" kern="1200" cap="none" spc="0" normalizeH="0" baseline="30000" noProof="0" dirty="0">
                <a:ln>
                  <a:noFill/>
                </a:ln>
                <a:solidFill>
                  <a:srgbClr val="2E5797"/>
                </a:solidFill>
                <a:effectLst/>
                <a:uLnTx/>
                <a:uFillTx/>
                <a:latin typeface="Calibri" panose="020F0502020204030204"/>
                <a:ea typeface="+mn-ea"/>
                <a:cs typeface="+mn-cs"/>
              </a:rPr>
              <a:t>th</a:t>
            </a:r>
            <a: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t> &amp; Yuma) after the CG (6pm)</a:t>
            </a:r>
            <a:br>
              <a:rPr kumimoji="0" lang="en-US" sz="2800" b="1" i="0" u="none" strike="noStrike" kern="1200" cap="none" spc="0" normalizeH="0" baseline="0" noProof="0" dirty="0">
                <a:ln>
                  <a:noFill/>
                </a:ln>
                <a:solidFill>
                  <a:srgbClr val="2E5797"/>
                </a:solidFill>
                <a:effectLst/>
                <a:uLnTx/>
                <a:uFillTx/>
                <a:latin typeface="Calibri" panose="020F0502020204030204"/>
                <a:ea typeface="+mn-ea"/>
                <a:cs typeface="+mn-cs"/>
              </a:rPr>
            </a:b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Bring your own dinner. </a:t>
            </a:r>
            <a:b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More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deets</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 online at </a:t>
            </a:r>
            <a:r>
              <a:rPr kumimoji="0" lang="en-US" sz="2300" b="0" i="1" u="none" strike="noStrike" kern="1200" cap="none" spc="0" normalizeH="0" baseline="0" noProof="0" dirty="0" err="1">
                <a:ln>
                  <a:noFill/>
                </a:ln>
                <a:solidFill>
                  <a:prstClr val="black"/>
                </a:solidFill>
                <a:effectLst/>
                <a:uLnTx/>
                <a:uFillTx/>
                <a:latin typeface="Calibri" panose="020F0502020204030204"/>
                <a:ea typeface="+mn-ea"/>
                <a:cs typeface="+mn-cs"/>
              </a:rPr>
              <a:t>tallgrass.church</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/events</a:t>
            </a:r>
          </a:p>
        </p:txBody>
      </p:sp>
      <p:pic>
        <p:nvPicPr>
          <p:cNvPr id="5" name="Picture 4">
            <a:extLst>
              <a:ext uri="{FF2B5EF4-FFF2-40B4-BE49-F238E27FC236}">
                <a16:creationId xmlns:a16="http://schemas.microsoft.com/office/drawing/2014/main" xmlns="" id="{ECA447A0-6172-42B6-954C-3A54BD5F9F1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900"/>
                    </a14:imgEffect>
                    <a14:imgEffect>
                      <a14:saturation sat="109000"/>
                    </a14:imgEffect>
                    <a14:imgEffect>
                      <a14:brightnessContrast bright="11000"/>
                    </a14:imgEffect>
                  </a14:imgLayer>
                </a14:imgProps>
              </a:ext>
              <a:ext uri="{28A0092B-C50C-407E-A947-70E740481C1C}">
                <a14:useLocalDpi xmlns:a14="http://schemas.microsoft.com/office/drawing/2010/main" val="0"/>
              </a:ext>
            </a:extLst>
          </a:blip>
          <a:srcRect/>
          <a:stretch/>
        </p:blipFill>
        <p:spPr>
          <a:xfrm>
            <a:off x="0" y="-640280"/>
            <a:ext cx="9144000" cy="5143500"/>
          </a:xfrm>
          <a:prstGeom prst="rect">
            <a:avLst/>
          </a:prstGeom>
        </p:spPr>
      </p:pic>
    </p:spTree>
    <p:extLst>
      <p:ext uri="{BB962C8B-B14F-4D97-AF65-F5344CB8AC3E}">
        <p14:creationId xmlns:p14="http://schemas.microsoft.com/office/powerpoint/2010/main" val="28151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pic>
        <p:nvPicPr>
          <p:cNvPr id="1026" name="Picture 2">
            <a:extLst>
              <a:ext uri="{FF2B5EF4-FFF2-40B4-BE49-F238E27FC236}">
                <a16:creationId xmlns:a16="http://schemas.microsoft.com/office/drawing/2014/main" xmlns="" id="{BD1CAA1C-EAD6-4F4F-B39B-39E683BFF4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76" y="2847975"/>
            <a:ext cx="9144000" cy="4010025"/>
          </a:xfrm>
          <a:prstGeom prst="rect">
            <a:avLst/>
          </a:prstGeom>
          <a:solidFill>
            <a:schemeClr val="bg1">
              <a:alpha val="78000"/>
            </a:schemeClr>
          </a:solidFill>
        </p:spPr>
      </p:pic>
    </p:spTree>
    <p:extLst>
      <p:ext uri="{BB962C8B-B14F-4D97-AF65-F5344CB8AC3E}">
        <p14:creationId xmlns:p14="http://schemas.microsoft.com/office/powerpoint/2010/main" val="13912373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45F7F414-C07F-4A75-BF3F-7DB05D95AA22}"/>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a:ext>
            </a:extLst>
          </a:blip>
          <a:stretch>
            <a:fillRect/>
          </a:stretch>
        </p:blipFill>
        <p:spPr>
          <a:xfrm>
            <a:off x="0" y="0"/>
            <a:ext cx="9144000" cy="6858000"/>
          </a:xfrm>
        </p:spPr>
      </p:pic>
      <p:sp>
        <p:nvSpPr>
          <p:cNvPr id="8" name="Rectangle 7">
            <a:extLst>
              <a:ext uri="{FF2B5EF4-FFF2-40B4-BE49-F238E27FC236}">
                <a16:creationId xmlns:a16="http://schemas.microsoft.com/office/drawing/2014/main" xmlns="" id="{9BF58BB6-A44A-4493-8C86-137099123351}"/>
              </a:ext>
            </a:extLst>
          </p:cNvPr>
          <p:cNvSpPr/>
          <p:nvPr/>
        </p:nvSpPr>
        <p:spPr>
          <a:xfrm rot="20717433">
            <a:off x="43557" y="782261"/>
            <a:ext cx="6858000" cy="1400383"/>
          </a:xfrm>
          <a:prstGeom prst="rect">
            <a:avLst/>
          </a:prstGeom>
        </p:spPr>
        <p:txBody>
          <a:bodyPr wrap="square">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84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RELATING</a:t>
            </a:r>
            <a:r>
              <a:rPr kumimoji="0" lang="en-US" sz="72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
            </a:r>
            <a:br>
              <a:rPr kumimoji="0" lang="en-US" sz="7200" b="1"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br>
            <a:r>
              <a:rPr kumimoji="0" lang="en-US" sz="4800" b="0" i="0" u="none" strike="noStrike" kern="1200" cap="none" spc="-300" normalizeH="0" baseline="0" noProof="0" dirty="0">
                <a:ln>
                  <a:noFill/>
                </a:ln>
                <a:solidFill>
                  <a:srgbClr val="F8BB4E"/>
                </a:solidFill>
                <a:effectLst/>
                <a:uLnTx/>
                <a:uFillTx/>
                <a:latin typeface="Ubuntu" panose="020B0504030602030204" pitchFamily="34" charset="0"/>
                <a:ea typeface="+mn-ea"/>
                <a:cs typeface="+mn-cs"/>
              </a:rPr>
              <a:t>TO OUR EMOTIONS</a:t>
            </a:r>
          </a:p>
        </p:txBody>
      </p:sp>
    </p:spTree>
    <p:extLst>
      <p:ext uri="{BB962C8B-B14F-4D97-AF65-F5344CB8AC3E}">
        <p14:creationId xmlns:p14="http://schemas.microsoft.com/office/powerpoint/2010/main" val="41585762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B798E-57C2-4C15-978F-C12B36916A1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pic>
        <p:nvPicPr>
          <p:cNvPr id="4" name="Picture 3" descr="A picture containing yellow, photo, building&#10;&#10;Description automatically generated">
            <a:extLst>
              <a:ext uri="{FF2B5EF4-FFF2-40B4-BE49-F238E27FC236}">
                <a16:creationId xmlns:a16="http://schemas.microsoft.com/office/drawing/2014/main" xmlns="" id="{2DA13269-BDE7-4AF7-8093-C82356C74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70" y="381798"/>
            <a:ext cx="8877673" cy="11536351"/>
          </a:xfrm>
          <a:prstGeom prst="rect">
            <a:avLst/>
          </a:prstGeom>
        </p:spPr>
      </p:pic>
      <p:sp>
        <p:nvSpPr>
          <p:cNvPr id="5" name="Rectangle 4">
            <a:extLst>
              <a:ext uri="{FF2B5EF4-FFF2-40B4-BE49-F238E27FC236}">
                <a16:creationId xmlns:a16="http://schemas.microsoft.com/office/drawing/2014/main" xmlns="" id="{4A0FA17E-A314-4FC2-BA2B-A88AED0FC4EB}"/>
              </a:ext>
            </a:extLst>
          </p:cNvPr>
          <p:cNvSpPr/>
          <p:nvPr/>
        </p:nvSpPr>
        <p:spPr>
          <a:xfrm>
            <a:off x="659171" y="3918277"/>
            <a:ext cx="7992461" cy="352216"/>
          </a:xfrm>
          <a:prstGeom prst="rect">
            <a:avLst/>
          </a:prstGeom>
          <a:solidFill>
            <a:srgbClr val="FCF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7472FAC6-0D65-4CBE-B1C9-B90BF6536A3D}"/>
              </a:ext>
            </a:extLst>
          </p:cNvPr>
          <p:cNvSpPr/>
          <p:nvPr/>
        </p:nvSpPr>
        <p:spPr>
          <a:xfrm>
            <a:off x="542611" y="6269088"/>
            <a:ext cx="8249698" cy="2022410"/>
          </a:xfrm>
          <a:prstGeom prst="rect">
            <a:avLst/>
          </a:prstGeom>
          <a:solidFill>
            <a:srgbClr val="FCF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410989"/>
      </p:ext>
    </p:extLst>
  </p:cSld>
  <p:clrMapOvr>
    <a:masterClrMapping/>
  </p:clrMapOvr>
  <p:transition>
    <p:fade/>
  </p:transition>
</p:sld>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6409</TotalTime>
  <Words>1090</Words>
  <Application>Microsoft Office PowerPoint</Application>
  <PresentationFormat>On-screen Show (4:3)</PresentationFormat>
  <Paragraphs>412</Paragraphs>
  <Slides>69</Slides>
  <Notes>3</Notes>
  <HiddenSlides>0</HiddenSlides>
  <MMClips>0</MMClips>
  <ScaleCrop>false</ScaleCrop>
  <HeadingPairs>
    <vt:vector size="4" baseType="variant">
      <vt:variant>
        <vt:lpstr>Theme</vt:lpstr>
      </vt:variant>
      <vt:variant>
        <vt:i4>4</vt:i4>
      </vt:variant>
      <vt:variant>
        <vt:lpstr>Slide Titles</vt:lpstr>
      </vt:variant>
      <vt:variant>
        <vt:i4>69</vt:i4>
      </vt:variant>
    </vt:vector>
  </HeadingPairs>
  <TitlesOfParts>
    <vt:vector size="73" baseType="lpstr">
      <vt:lpstr>7_Office Theme</vt:lpstr>
      <vt:lpstr>9_Office Theme</vt:lpstr>
      <vt:lpstr>1_Default Design</vt:lpstr>
      <vt:lpstr>10_Office Theme</vt:lpstr>
      <vt:lpstr>PowerPoint Presentation</vt:lpstr>
      <vt:lpstr>KIDS PLAN TODAY</vt:lpstr>
      <vt:lpstr>TALLGRASS PRAYER</vt:lpstr>
      <vt:lpstr>TALLGRASS PRAYER</vt:lpstr>
      <vt:lpstr>MINGLE QUESTION</vt:lpstr>
      <vt:lpstr>PowerPoint Presentation</vt:lpstr>
      <vt:lpstr>PowerPoint Presentation</vt:lpstr>
      <vt:lpstr>PowerPoint Presentation</vt:lpstr>
      <vt:lpstr>PowerPoint Presentation</vt:lpstr>
      <vt:lpstr>PowerPoint Presentation</vt:lpstr>
      <vt:lpstr>PowerPoint Presentation</vt:lpstr>
      <vt:lpstr>JESUS’ EMOTIONS</vt:lpstr>
      <vt:lpstr>HOW SHOULD WE           RELATE TO OUR                   EMOTIONS?</vt:lpstr>
      <vt:lpstr>HOW SHOULD WE           RELATE TO OUR                   EMOTIONS…       PERSONALLY?</vt:lpstr>
      <vt:lpstr>PERSONALLY</vt:lpstr>
      <vt:lpstr>PERSONALLY</vt:lpstr>
      <vt:lpstr>PERSONALLY</vt:lpstr>
      <vt:lpstr>PERSONALLY</vt:lpstr>
      <vt:lpstr>PERSONALLY</vt:lpstr>
      <vt:lpstr>PERSONALLY</vt:lpstr>
      <vt:lpstr>PERSONALLY</vt:lpstr>
      <vt:lpstr>PERSONALLY</vt:lpstr>
      <vt:lpstr>PERSONALLY</vt:lpstr>
      <vt:lpstr>DEFINE, DISCOVER, DECIDE</vt:lpstr>
      <vt:lpstr>DEFINE, DISCOVER, DECIDE</vt:lpstr>
      <vt:lpstr>HOW SHOULD WE           RELATE TO OUR                   EMOTIONS…    IN COMMUNITY?</vt:lpstr>
      <vt:lpstr>READ THESE BOOKS!</vt:lpstr>
      <vt:lpstr>NEXT STEPS</vt:lpstr>
      <vt:lpstr>NEXT STEPS</vt:lpstr>
      <vt:lpstr>NEXT STEPS</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BENEDICTION</vt:lpstr>
      <vt:lpstr>THE BENEDICTION</vt:lpstr>
      <vt:lpstr>THE BENEDICTION</vt:lpstr>
      <vt:lpstr>THE BENEDICTION</vt:lpstr>
      <vt:lpstr>THE BENEDICTION</vt:lpstr>
      <vt:lpstr>PowerPoint Presentation</vt:lpstr>
      <vt:lpstr>TALLGRASS PRAYER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Tallgrass</cp:lastModifiedBy>
  <cp:revision>53</cp:revision>
  <dcterms:created xsi:type="dcterms:W3CDTF">2019-08-11T16:22:28Z</dcterms:created>
  <dcterms:modified xsi:type="dcterms:W3CDTF">2019-09-29T18:06:23Z</dcterms:modified>
</cp:coreProperties>
</file>