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  <p:sldMasterId id="2147483783" r:id="rId2"/>
  </p:sldMasterIdLst>
  <p:notesMasterIdLst>
    <p:notesMasterId r:id="rId96"/>
  </p:notesMasterIdLst>
  <p:handoutMasterIdLst>
    <p:handoutMasterId r:id="rId97"/>
  </p:handoutMasterIdLst>
  <p:sldIdLst>
    <p:sldId id="2394" r:id="rId3"/>
    <p:sldId id="2901" r:id="rId4"/>
    <p:sldId id="2921" r:id="rId5"/>
    <p:sldId id="2634" r:id="rId6"/>
    <p:sldId id="2902" r:id="rId7"/>
    <p:sldId id="2904" r:id="rId8"/>
    <p:sldId id="2440" r:id="rId9"/>
    <p:sldId id="2446" r:id="rId10"/>
    <p:sldId id="2639" r:id="rId11"/>
    <p:sldId id="2637" r:id="rId12"/>
    <p:sldId id="2832" r:id="rId13"/>
    <p:sldId id="2929" r:id="rId14"/>
    <p:sldId id="2953" r:id="rId15"/>
    <p:sldId id="2928" r:id="rId16"/>
    <p:sldId id="2907" r:id="rId17"/>
    <p:sldId id="2944" r:id="rId18"/>
    <p:sldId id="2937" r:id="rId19"/>
    <p:sldId id="2939" r:id="rId20"/>
    <p:sldId id="2940" r:id="rId21"/>
    <p:sldId id="2941" r:id="rId22"/>
    <p:sldId id="2942" r:id="rId23"/>
    <p:sldId id="2945" r:id="rId24"/>
    <p:sldId id="2947" r:id="rId25"/>
    <p:sldId id="2949" r:id="rId26"/>
    <p:sldId id="2946" r:id="rId27"/>
    <p:sldId id="2943" r:id="rId28"/>
    <p:sldId id="2948" r:id="rId29"/>
    <p:sldId id="2908" r:id="rId30"/>
    <p:sldId id="2950" r:id="rId31"/>
    <p:sldId id="2951" r:id="rId32"/>
    <p:sldId id="2954" r:id="rId33"/>
    <p:sldId id="2962" r:id="rId34"/>
    <p:sldId id="2923" r:id="rId35"/>
    <p:sldId id="2924" r:id="rId36"/>
    <p:sldId id="2926" r:id="rId37"/>
    <p:sldId id="2927" r:id="rId38"/>
    <p:sldId id="2925" r:id="rId39"/>
    <p:sldId id="2955" r:id="rId40"/>
    <p:sldId id="2956" r:id="rId41"/>
    <p:sldId id="2909" r:id="rId42"/>
    <p:sldId id="2910" r:id="rId43"/>
    <p:sldId id="2911" r:id="rId44"/>
    <p:sldId id="2912" r:id="rId45"/>
    <p:sldId id="2913" r:id="rId46"/>
    <p:sldId id="2914" r:id="rId47"/>
    <p:sldId id="2918" r:id="rId48"/>
    <p:sldId id="2917" r:id="rId49"/>
    <p:sldId id="2919" r:id="rId50"/>
    <p:sldId id="2957" r:id="rId51"/>
    <p:sldId id="2958" r:id="rId52"/>
    <p:sldId id="2959" r:id="rId53"/>
    <p:sldId id="2960" r:id="rId54"/>
    <p:sldId id="2829" r:id="rId55"/>
    <p:sldId id="2961" r:id="rId56"/>
    <p:sldId id="2757" r:id="rId57"/>
    <p:sldId id="2707" r:id="rId58"/>
    <p:sldId id="2442" r:id="rId59"/>
    <p:sldId id="2922" r:id="rId60"/>
    <p:sldId id="2705" r:id="rId61"/>
    <p:sldId id="2931" r:id="rId62"/>
    <p:sldId id="2932" r:id="rId63"/>
    <p:sldId id="2933" r:id="rId64"/>
    <p:sldId id="2934" r:id="rId65"/>
    <p:sldId id="2935" r:id="rId66"/>
    <p:sldId id="2725" r:id="rId67"/>
    <p:sldId id="2817" r:id="rId68"/>
    <p:sldId id="2930" r:id="rId69"/>
    <p:sldId id="2819" r:id="rId70"/>
    <p:sldId id="2820" r:id="rId71"/>
    <p:sldId id="2936" r:id="rId72"/>
    <p:sldId id="2818" r:id="rId73"/>
    <p:sldId id="2853" r:id="rId74"/>
    <p:sldId id="2854" r:id="rId75"/>
    <p:sldId id="2855" r:id="rId76"/>
    <p:sldId id="2856" r:id="rId77"/>
    <p:sldId id="2858" r:id="rId78"/>
    <p:sldId id="2859" r:id="rId79"/>
    <p:sldId id="2860" r:id="rId80"/>
    <p:sldId id="2857" r:id="rId81"/>
    <p:sldId id="2680" r:id="rId82"/>
    <p:sldId id="2726" r:id="rId83"/>
    <p:sldId id="2727" r:id="rId84"/>
    <p:sldId id="2728" r:id="rId85"/>
    <p:sldId id="2729" r:id="rId86"/>
    <p:sldId id="2730" r:id="rId87"/>
    <p:sldId id="2900" r:id="rId88"/>
    <p:sldId id="2520" r:id="rId89"/>
    <p:sldId id="2675" r:id="rId90"/>
    <p:sldId id="2522" r:id="rId91"/>
    <p:sldId id="2524" r:id="rId92"/>
    <p:sldId id="2525" r:id="rId93"/>
    <p:sldId id="2739" r:id="rId94"/>
    <p:sldId id="2664" r:id="rId95"/>
  </p:sldIdLst>
  <p:sldSz cx="9144000" cy="6858000" type="screen4x3"/>
  <p:notesSz cx="9296400" cy="688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W HOPE COMMUNITY CHURCH" initials="NHC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797"/>
    <a:srgbClr val="000000"/>
    <a:srgbClr val="FEE300"/>
    <a:srgbClr val="FEDD78"/>
    <a:srgbClr val="FFDE75"/>
    <a:srgbClr val="0087C7"/>
    <a:srgbClr val="00A0AE"/>
    <a:srgbClr val="060803"/>
    <a:srgbClr val="A99163"/>
    <a:srgbClr val="D4E0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39" autoAdjust="0"/>
  </p:normalViewPr>
  <p:slideViewPr>
    <p:cSldViewPr snapToGrid="0">
      <p:cViewPr varScale="1">
        <p:scale>
          <a:sx n="86" d="100"/>
          <a:sy n="86" d="100"/>
        </p:scale>
        <p:origin x="138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765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2045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commentAuthors" Target="commentAuthors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768828-9BCA-4E8F-9F10-7CC5F45A05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7B6E8D-9EFF-40F0-B3AE-A2540DB241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9C4E5-1BA7-4E68-B7BA-97B278EE4202}" type="datetimeFigureOut">
              <a:rPr lang="en-US" smtClean="0"/>
              <a:pPr/>
              <a:t>8/4/2019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1F28B-09FC-4CC8-A10E-ABB05A8E11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37325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62348-1DE3-4CAF-BAE4-1FB6D77902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738" y="6537325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F7341-F00C-4691-B79E-71BC14371E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7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99ACD25-4F95-4891-9E0D-90A6CEC2F40C}" type="datetimeFigureOut">
              <a:rPr lang="en-US" smtClean="0"/>
              <a:pPr/>
              <a:t>8/4/2019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515938"/>
            <a:ext cx="3441700" cy="2581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494D3BFB-D1C6-48C8-A46B-B7D0457C5E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4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D3BFB-D1C6-48C8-A46B-B7D0457C5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88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2104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9083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794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8853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09" y="151486"/>
            <a:ext cx="8776535" cy="1053474"/>
          </a:xfrm>
        </p:spPr>
        <p:txBody>
          <a:bodyPr/>
          <a:lstStyle>
            <a:lvl1pPr>
              <a:defRPr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D6C723-33FE-499B-8D76-3195849EA7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125" y="5287681"/>
            <a:ext cx="1384420" cy="149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2449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9037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2987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4284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8164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2407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15027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09" y="151486"/>
            <a:ext cx="8776535" cy="1053474"/>
          </a:xfrm>
        </p:spPr>
        <p:txBody>
          <a:bodyPr>
            <a:noAutofit/>
          </a:bodyPr>
          <a:lstStyle>
            <a:lvl1pPr>
              <a:defRPr sz="5500"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479273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8035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8554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6448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5160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89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6843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134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64000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0562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328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0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4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2407-F046-4880-952C-79B2E8FF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8CDB7-B217-438D-9B6C-41A9FCA8820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2C89C-41F9-4C96-8CB5-95E3A2014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92" y="224286"/>
            <a:ext cx="8169215" cy="612691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3934CA-1E89-493B-B3F5-3892F2B5884C}"/>
              </a:ext>
            </a:extLst>
          </p:cNvPr>
          <p:cNvSpPr txBox="1"/>
          <p:nvPr/>
        </p:nvSpPr>
        <p:spPr>
          <a:xfrm rot="21001323">
            <a:off x="3398676" y="2830257"/>
            <a:ext cx="3156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311420050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43557" y="782261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RELATING</a:t>
            </a:r>
            <a:br>
              <a:rPr kumimoji="0" lang="en-US" sz="72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7500" b="0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TO WORK</a:t>
            </a:r>
          </a:p>
        </p:txBody>
      </p:sp>
    </p:spTree>
    <p:extLst>
      <p:ext uri="{BB962C8B-B14F-4D97-AF65-F5344CB8AC3E}">
        <p14:creationId xmlns:p14="http://schemas.microsoft.com/office/powerpoint/2010/main" val="415857621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Relating to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baseline="30000" dirty="0"/>
              <a:t>3:22 </a:t>
            </a:r>
            <a:r>
              <a:rPr lang="en-US" sz="2600" dirty="0"/>
              <a:t>Bondservants, obey in everything those who </a:t>
            </a:r>
            <a:br>
              <a:rPr lang="en-US" sz="2600" dirty="0"/>
            </a:br>
            <a:r>
              <a:rPr lang="en-US" sz="2600" dirty="0"/>
              <a:t>are your earthly masters, not by way of eye-service, </a:t>
            </a:r>
            <a:br>
              <a:rPr lang="en-US" sz="2600" dirty="0"/>
            </a:br>
            <a:r>
              <a:rPr lang="en-US" sz="2600" dirty="0"/>
              <a:t>as people-pleasers, but with sincerity of heart, fearing </a:t>
            </a:r>
            <a:br>
              <a:rPr lang="en-US" sz="2600" dirty="0"/>
            </a:br>
            <a:r>
              <a:rPr lang="en-US" sz="2600" dirty="0"/>
              <a:t>the Lord. </a:t>
            </a:r>
            <a:r>
              <a:rPr lang="en-US" sz="2600" b="1" baseline="30000" dirty="0"/>
              <a:t>23 </a:t>
            </a:r>
            <a:r>
              <a:rPr lang="en-US" sz="2600" dirty="0"/>
              <a:t>Whatever you do, work heartily, as for the Lord </a:t>
            </a:r>
            <a:br>
              <a:rPr lang="en-US" sz="2600" dirty="0"/>
            </a:br>
            <a:r>
              <a:rPr lang="en-US" sz="2600" dirty="0"/>
              <a:t>and not for men, </a:t>
            </a:r>
            <a:r>
              <a:rPr lang="en-US" sz="2600" b="1" baseline="30000" dirty="0"/>
              <a:t>24 </a:t>
            </a:r>
            <a:r>
              <a:rPr lang="en-US" sz="2600" dirty="0"/>
              <a:t>knowing that from the Lord you will </a:t>
            </a:r>
            <a:br>
              <a:rPr lang="en-US" sz="2600" dirty="0"/>
            </a:br>
            <a:r>
              <a:rPr lang="en-US" sz="2600" dirty="0"/>
              <a:t>receive the inheritance as your reward. You are serving </a:t>
            </a:r>
            <a:br>
              <a:rPr lang="en-US" sz="2600" dirty="0"/>
            </a:br>
            <a:r>
              <a:rPr lang="en-US" sz="2600" dirty="0"/>
              <a:t>the Lord Christ. </a:t>
            </a:r>
            <a:r>
              <a:rPr lang="en-US" sz="2600" b="1" baseline="30000" dirty="0"/>
              <a:t>25 </a:t>
            </a:r>
            <a:r>
              <a:rPr lang="en-US" sz="2600" dirty="0"/>
              <a:t>For the wrongdoer will be paid back </a:t>
            </a:r>
            <a:br>
              <a:rPr lang="en-US" sz="2600" dirty="0"/>
            </a:br>
            <a:r>
              <a:rPr lang="en-US" sz="2600" dirty="0"/>
              <a:t>for the wrong he has done, and there is no partiality. </a:t>
            </a:r>
            <a:r>
              <a:rPr lang="en-US" sz="2600" b="1" baseline="30000" dirty="0"/>
              <a:t>4:1 </a:t>
            </a:r>
            <a:r>
              <a:rPr lang="en-US" sz="2600" dirty="0"/>
              <a:t>Masters, treat your bondservants justly and fairly, </a:t>
            </a:r>
            <a:br>
              <a:rPr lang="en-US" sz="2600" dirty="0"/>
            </a:br>
            <a:r>
              <a:rPr lang="en-US" sz="2600" dirty="0"/>
              <a:t>knowing that you also have a Master in heaven.</a:t>
            </a:r>
          </a:p>
          <a:p>
            <a:pPr marL="0" indent="0">
              <a:buNone/>
            </a:pPr>
            <a:br>
              <a:rPr lang="en-US" sz="2600" dirty="0"/>
            </a:br>
            <a:r>
              <a:rPr lang="en-US" sz="2600" dirty="0"/>
              <a:t>					</a:t>
            </a:r>
            <a:r>
              <a:rPr lang="en-US" sz="2600" i="1" dirty="0"/>
              <a:t>Colossians 3:22-4:1</a:t>
            </a:r>
            <a:endParaRPr lang="en-US" sz="2600" dirty="0"/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31726403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Relating to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baseline="30000" dirty="0"/>
              <a:t>3:22 </a:t>
            </a:r>
            <a:r>
              <a:rPr lang="en-US" sz="2600" dirty="0"/>
              <a:t>Bondservants, obey in everything those who </a:t>
            </a:r>
            <a:br>
              <a:rPr lang="en-US" sz="2600" dirty="0"/>
            </a:br>
            <a:r>
              <a:rPr lang="en-US" sz="2600" dirty="0"/>
              <a:t>are your earthly masters, not by way of eye-service, </a:t>
            </a:r>
            <a:br>
              <a:rPr lang="en-US" sz="2600" dirty="0"/>
            </a:br>
            <a:r>
              <a:rPr lang="en-US" sz="2600" dirty="0"/>
              <a:t>as people-pleasers, but with sincerity of heart, fearing </a:t>
            </a:r>
            <a:br>
              <a:rPr lang="en-US" sz="2600" dirty="0"/>
            </a:br>
            <a:r>
              <a:rPr lang="en-US" sz="2600" dirty="0"/>
              <a:t>the Lord. </a:t>
            </a:r>
            <a:r>
              <a:rPr lang="en-US" sz="2600" b="1" baseline="30000" dirty="0"/>
              <a:t>23 </a:t>
            </a:r>
            <a:r>
              <a:rPr lang="en-US" sz="2600" dirty="0"/>
              <a:t>Whatever you do, </a:t>
            </a:r>
            <a:r>
              <a:rPr lang="en-US" sz="3600" b="1" i="1" dirty="0"/>
              <a:t>work</a:t>
            </a:r>
            <a:r>
              <a:rPr lang="en-US" sz="2600" dirty="0"/>
              <a:t> heartily, as for the Lord </a:t>
            </a:r>
            <a:br>
              <a:rPr lang="en-US" sz="2600" dirty="0"/>
            </a:br>
            <a:r>
              <a:rPr lang="en-US" sz="2600" dirty="0"/>
              <a:t>and not for men, </a:t>
            </a:r>
            <a:r>
              <a:rPr lang="en-US" sz="2600" b="1" baseline="30000" dirty="0"/>
              <a:t>24 </a:t>
            </a:r>
            <a:r>
              <a:rPr lang="en-US" sz="2600" dirty="0"/>
              <a:t>knowing that from the Lord you will </a:t>
            </a:r>
            <a:br>
              <a:rPr lang="en-US" sz="2600" dirty="0"/>
            </a:br>
            <a:r>
              <a:rPr lang="en-US" sz="2600" dirty="0"/>
              <a:t>receive the inheritance as your reward. You are serving </a:t>
            </a:r>
            <a:br>
              <a:rPr lang="en-US" sz="2600" dirty="0"/>
            </a:br>
            <a:r>
              <a:rPr lang="en-US" sz="2600" dirty="0"/>
              <a:t>the Lord Christ. </a:t>
            </a:r>
            <a:r>
              <a:rPr lang="en-US" sz="2600" b="1" baseline="30000" dirty="0"/>
              <a:t>25 </a:t>
            </a:r>
            <a:r>
              <a:rPr lang="en-US" sz="2600" dirty="0"/>
              <a:t>For the wrongdoer will be paid back </a:t>
            </a:r>
            <a:br>
              <a:rPr lang="en-US" sz="2600" dirty="0"/>
            </a:br>
            <a:r>
              <a:rPr lang="en-US" sz="2600" dirty="0"/>
              <a:t>for the wrong he has done, and there is no partiality. </a:t>
            </a:r>
            <a:r>
              <a:rPr lang="en-US" sz="2600" b="1" baseline="30000" dirty="0"/>
              <a:t>4:1 </a:t>
            </a:r>
            <a:r>
              <a:rPr lang="en-US" sz="2600" dirty="0"/>
              <a:t>Masters, treat your bondservants justly and fairly, </a:t>
            </a:r>
            <a:br>
              <a:rPr lang="en-US" sz="2600" dirty="0"/>
            </a:br>
            <a:r>
              <a:rPr lang="en-US" sz="2600" dirty="0"/>
              <a:t>knowing that you also have a Master in heaven.</a:t>
            </a:r>
          </a:p>
          <a:p>
            <a:pPr marL="0" indent="0">
              <a:buNone/>
            </a:pPr>
            <a:br>
              <a:rPr lang="en-US" sz="2600" dirty="0"/>
            </a:br>
            <a:r>
              <a:rPr lang="en-US" sz="2600" dirty="0"/>
              <a:t>					</a:t>
            </a:r>
            <a:r>
              <a:rPr lang="en-US" sz="2600" i="1" dirty="0"/>
              <a:t>Colossians 3:22-4:1</a:t>
            </a:r>
            <a:endParaRPr lang="en-US" sz="2600" dirty="0"/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6574F14F-DFA0-4A5B-AB7E-8017EAAC044D}"/>
              </a:ext>
            </a:extLst>
          </p:cNvPr>
          <p:cNvSpPr/>
          <p:nvPr/>
        </p:nvSpPr>
        <p:spPr>
          <a:xfrm>
            <a:off x="282009" y="4817097"/>
            <a:ext cx="8579982" cy="1780693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The </a:t>
            </a:r>
            <a:r>
              <a:rPr lang="en-US" sz="2800" cap="small" dirty="0"/>
              <a:t>Lord</a:t>
            </a:r>
            <a:r>
              <a:rPr lang="en-US" sz="2800" dirty="0"/>
              <a:t> God took the man and put him in the garden of Eden to </a:t>
            </a:r>
            <a:r>
              <a:rPr lang="en-US" sz="3600" b="1" i="1" dirty="0"/>
              <a:t>work</a:t>
            </a:r>
            <a:r>
              <a:rPr lang="en-US" sz="2800" dirty="0"/>
              <a:t> it and keep it. </a:t>
            </a:r>
            <a:br>
              <a:rPr lang="en-US" sz="2800" dirty="0"/>
            </a:br>
            <a:r>
              <a:rPr lang="en-US" sz="2800" i="1" dirty="0"/>
              <a:t>Genesis 2:15</a:t>
            </a:r>
            <a:endParaRPr lang="en-US" sz="2800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49468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Relating to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baseline="30000" dirty="0"/>
              <a:t>3:22 </a:t>
            </a:r>
            <a:r>
              <a:rPr lang="en-US" sz="2600" dirty="0"/>
              <a:t>Bondservants, obey in everything those who </a:t>
            </a:r>
            <a:br>
              <a:rPr lang="en-US" sz="2600" dirty="0"/>
            </a:br>
            <a:r>
              <a:rPr lang="en-US" sz="2600" dirty="0"/>
              <a:t>are your earthly masters, not by way of eye-service, </a:t>
            </a:r>
            <a:br>
              <a:rPr lang="en-US" sz="2600" dirty="0"/>
            </a:br>
            <a:r>
              <a:rPr lang="en-US" sz="2600" dirty="0"/>
              <a:t>as people-pleasers, but with sincerity of heart, fearing </a:t>
            </a:r>
            <a:br>
              <a:rPr lang="en-US" sz="2600" dirty="0"/>
            </a:br>
            <a:r>
              <a:rPr lang="en-US" sz="2600" dirty="0"/>
              <a:t>the Lord. </a:t>
            </a:r>
            <a:r>
              <a:rPr lang="en-US" sz="2600" b="1" baseline="30000" dirty="0"/>
              <a:t>23 </a:t>
            </a:r>
            <a:r>
              <a:rPr lang="en-US" sz="2600" dirty="0"/>
              <a:t>Whatever you do, </a:t>
            </a:r>
            <a:r>
              <a:rPr lang="en-US" sz="3600" b="1" i="1" dirty="0"/>
              <a:t>work</a:t>
            </a:r>
            <a:r>
              <a:rPr lang="en-US" sz="2600" dirty="0"/>
              <a:t> heartily, as for the Lord </a:t>
            </a:r>
            <a:br>
              <a:rPr lang="en-US" sz="2600" dirty="0"/>
            </a:br>
            <a:r>
              <a:rPr lang="en-US" sz="2600" dirty="0"/>
              <a:t>and not for men, </a:t>
            </a:r>
            <a:r>
              <a:rPr lang="en-US" sz="2600" b="1" baseline="30000" dirty="0"/>
              <a:t>24 </a:t>
            </a:r>
            <a:r>
              <a:rPr lang="en-US" sz="2600" dirty="0"/>
              <a:t>knowing that from the Lord you will </a:t>
            </a:r>
            <a:br>
              <a:rPr lang="en-US" sz="2600" dirty="0"/>
            </a:br>
            <a:r>
              <a:rPr lang="en-US" sz="2600" dirty="0"/>
              <a:t>receive the inheritance as your reward. You are serving </a:t>
            </a:r>
            <a:br>
              <a:rPr lang="en-US" sz="2600" dirty="0"/>
            </a:br>
            <a:r>
              <a:rPr lang="en-US" sz="2600" dirty="0"/>
              <a:t>the Lord Christ. </a:t>
            </a:r>
            <a:r>
              <a:rPr lang="en-US" sz="2600" b="1" baseline="30000" dirty="0"/>
              <a:t>25 </a:t>
            </a:r>
            <a:r>
              <a:rPr lang="en-US" sz="2600" dirty="0"/>
              <a:t>For the wrongdoer will be paid back </a:t>
            </a:r>
            <a:br>
              <a:rPr lang="en-US" sz="2600" dirty="0"/>
            </a:br>
            <a:r>
              <a:rPr lang="en-US" sz="2600" dirty="0"/>
              <a:t>for the wrong he has done, and there is no partiality. </a:t>
            </a:r>
            <a:r>
              <a:rPr lang="en-US" sz="2600" b="1" baseline="30000" dirty="0"/>
              <a:t>4:1 </a:t>
            </a:r>
            <a:r>
              <a:rPr lang="en-US" sz="2600" dirty="0"/>
              <a:t>Masters, treat your bondservants justly and fairly, </a:t>
            </a:r>
            <a:br>
              <a:rPr lang="en-US" sz="2600" dirty="0"/>
            </a:br>
            <a:r>
              <a:rPr lang="en-US" sz="2600" dirty="0"/>
              <a:t>knowing that you also have a Master in heaven.</a:t>
            </a:r>
          </a:p>
          <a:p>
            <a:pPr marL="0" indent="0">
              <a:buNone/>
            </a:pPr>
            <a:br>
              <a:rPr lang="en-US" sz="2600" dirty="0"/>
            </a:br>
            <a:r>
              <a:rPr lang="en-US" sz="2600" dirty="0"/>
              <a:t>					</a:t>
            </a:r>
            <a:r>
              <a:rPr lang="en-US" sz="2600" i="1" dirty="0"/>
              <a:t>Colossians 3:22-4:1</a:t>
            </a:r>
            <a:endParaRPr lang="en-US" sz="2600" dirty="0"/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6574F14F-DFA0-4A5B-AB7E-8017EAAC044D}"/>
              </a:ext>
            </a:extLst>
          </p:cNvPr>
          <p:cNvSpPr/>
          <p:nvPr/>
        </p:nvSpPr>
        <p:spPr>
          <a:xfrm>
            <a:off x="85456" y="3728621"/>
            <a:ext cx="8973087" cy="2869170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baseline="30000" dirty="0"/>
              <a:t>17b </a:t>
            </a:r>
            <a:r>
              <a:rPr lang="en-US" sz="2600" dirty="0"/>
              <a:t>…cursed is the ground because of you; </a:t>
            </a:r>
            <a:br>
              <a:rPr lang="en-US" sz="2600" dirty="0"/>
            </a:br>
            <a:r>
              <a:rPr lang="en-US" sz="2600" dirty="0"/>
              <a:t>in pain you shall eat of it all the days of your life; </a:t>
            </a:r>
            <a:br>
              <a:rPr lang="en-US" sz="2600" dirty="0"/>
            </a:br>
            <a:r>
              <a:rPr lang="en-US" sz="2600" b="1" baseline="30000" dirty="0"/>
              <a:t>18 </a:t>
            </a:r>
            <a:r>
              <a:rPr lang="en-US" sz="2600" dirty="0"/>
              <a:t>thorns and thistles it shall bring forth for you; </a:t>
            </a:r>
            <a:br>
              <a:rPr lang="en-US" sz="2600" dirty="0"/>
            </a:br>
            <a:r>
              <a:rPr lang="en-US" sz="2600" dirty="0"/>
              <a:t>and you shall eat the plants of the field. </a:t>
            </a:r>
            <a:r>
              <a:rPr lang="en-US" sz="2600" b="1" baseline="30000" dirty="0"/>
              <a:t>19a </a:t>
            </a:r>
            <a:r>
              <a:rPr lang="en-US" sz="2600" dirty="0"/>
              <a:t>By the sweat of your face you shall eat bread…</a:t>
            </a:r>
            <a:br>
              <a:rPr lang="en-US" sz="2600" dirty="0"/>
            </a:br>
            <a:r>
              <a:rPr lang="en-US" sz="2600" i="1" dirty="0"/>
              <a:t>Genesis 3:17b-19a</a:t>
            </a:r>
            <a:endParaRPr lang="en-US" sz="2600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89739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Relating to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baseline="30000" dirty="0"/>
              <a:t>3:22 </a:t>
            </a:r>
            <a:r>
              <a:rPr lang="en-US" sz="2600" dirty="0"/>
              <a:t>Bondservants, obey in everything those who </a:t>
            </a:r>
            <a:br>
              <a:rPr lang="en-US" sz="2600" dirty="0"/>
            </a:br>
            <a:r>
              <a:rPr lang="en-US" sz="2600" dirty="0"/>
              <a:t>are your earthly masters, not by way of eye-service, </a:t>
            </a:r>
            <a:br>
              <a:rPr lang="en-US" sz="2600" dirty="0"/>
            </a:br>
            <a:r>
              <a:rPr lang="en-US" sz="2600" dirty="0"/>
              <a:t>as people-pleasers, but with sincerity of heart, fearing </a:t>
            </a:r>
            <a:br>
              <a:rPr lang="en-US" sz="2600" dirty="0"/>
            </a:br>
            <a:r>
              <a:rPr lang="en-US" sz="2600" dirty="0"/>
              <a:t>the Lord. </a:t>
            </a:r>
            <a:r>
              <a:rPr lang="en-US" sz="2600" b="1" baseline="30000" dirty="0"/>
              <a:t>23 </a:t>
            </a:r>
            <a:r>
              <a:rPr lang="en-US" sz="2600" dirty="0"/>
              <a:t>Whatever you do, work heartily, as for the Lord </a:t>
            </a:r>
            <a:br>
              <a:rPr lang="en-US" sz="2600" dirty="0"/>
            </a:br>
            <a:r>
              <a:rPr lang="en-US" sz="2600" dirty="0"/>
              <a:t>and not for men, </a:t>
            </a:r>
            <a:r>
              <a:rPr lang="en-US" sz="2600" b="1" baseline="30000" dirty="0"/>
              <a:t>24 </a:t>
            </a:r>
            <a:r>
              <a:rPr lang="en-US" sz="2600" dirty="0"/>
              <a:t>knowing that from the Lord you will </a:t>
            </a:r>
            <a:br>
              <a:rPr lang="en-US" sz="2600" dirty="0"/>
            </a:br>
            <a:r>
              <a:rPr lang="en-US" sz="2600" dirty="0"/>
              <a:t>receive the inheritance as your reward. You are serving </a:t>
            </a:r>
            <a:br>
              <a:rPr lang="en-US" sz="2600" dirty="0"/>
            </a:br>
            <a:r>
              <a:rPr lang="en-US" sz="2600" dirty="0"/>
              <a:t>the Lord Christ. </a:t>
            </a:r>
            <a:r>
              <a:rPr lang="en-US" sz="2600" b="1" baseline="30000" dirty="0"/>
              <a:t>25 </a:t>
            </a:r>
            <a:r>
              <a:rPr lang="en-US" sz="2600" dirty="0"/>
              <a:t>For the wrongdoer will be paid back </a:t>
            </a:r>
            <a:br>
              <a:rPr lang="en-US" sz="2600" dirty="0"/>
            </a:br>
            <a:r>
              <a:rPr lang="en-US" sz="2600" dirty="0"/>
              <a:t>for the wrong he has done, and there is no partiality. </a:t>
            </a:r>
            <a:r>
              <a:rPr lang="en-US" sz="2600" b="1" baseline="30000" dirty="0"/>
              <a:t>4:1 </a:t>
            </a:r>
            <a:r>
              <a:rPr lang="en-US" sz="2600" dirty="0"/>
              <a:t>Masters, treat your bondservants justly and fairly, </a:t>
            </a:r>
            <a:br>
              <a:rPr lang="en-US" sz="2600" dirty="0"/>
            </a:br>
            <a:r>
              <a:rPr lang="en-US" sz="2600" dirty="0"/>
              <a:t>knowing that you also have a Master in heaven.</a:t>
            </a:r>
          </a:p>
          <a:p>
            <a:pPr marL="0" indent="0">
              <a:buNone/>
            </a:pPr>
            <a:br>
              <a:rPr lang="en-US" sz="2600" dirty="0"/>
            </a:br>
            <a:r>
              <a:rPr lang="en-US" sz="2600" dirty="0"/>
              <a:t>					</a:t>
            </a:r>
            <a:r>
              <a:rPr lang="en-US" sz="2600" i="1" dirty="0"/>
              <a:t>Colossians 3:22-4:1</a:t>
            </a:r>
            <a:endParaRPr lang="en-US" sz="2600" dirty="0"/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96467540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Relating to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baseline="30000" dirty="0"/>
              <a:t>3:22 </a:t>
            </a:r>
            <a:r>
              <a:rPr lang="en-US" sz="2600" dirty="0"/>
              <a:t>Bondservants, obey in everything those who </a:t>
            </a:r>
            <a:br>
              <a:rPr lang="en-US" sz="2600" dirty="0"/>
            </a:br>
            <a:r>
              <a:rPr lang="en-US" sz="2600" dirty="0"/>
              <a:t>are your earthly masters, not by way of eye-service, </a:t>
            </a:r>
            <a:br>
              <a:rPr lang="en-US" sz="2600" dirty="0"/>
            </a:br>
            <a:r>
              <a:rPr lang="en-US" sz="2600" dirty="0"/>
              <a:t>as people-pleasers, but with sincerity of heart, fearing </a:t>
            </a:r>
            <a:br>
              <a:rPr lang="en-US" sz="2600" dirty="0"/>
            </a:br>
            <a:r>
              <a:rPr lang="en-US" sz="2600" dirty="0"/>
              <a:t>the Lord. </a:t>
            </a:r>
            <a:r>
              <a:rPr lang="en-US" sz="2600" b="1" baseline="30000" dirty="0"/>
              <a:t>23 </a:t>
            </a:r>
            <a:r>
              <a:rPr lang="en-US" sz="2600" dirty="0"/>
              <a:t>Whatever you do, work heartily, as for the Lord </a:t>
            </a:r>
            <a:br>
              <a:rPr lang="en-US" sz="2600" dirty="0"/>
            </a:br>
            <a:r>
              <a:rPr lang="en-US" sz="2600" dirty="0"/>
              <a:t>and not for men, </a:t>
            </a:r>
            <a:r>
              <a:rPr lang="en-US" sz="2600" b="1" baseline="30000" dirty="0"/>
              <a:t>24 </a:t>
            </a:r>
            <a:r>
              <a:rPr lang="en-US" sz="2600" dirty="0"/>
              <a:t>knowing that from the Lord you will </a:t>
            </a:r>
            <a:br>
              <a:rPr lang="en-US" sz="2600" dirty="0"/>
            </a:br>
            <a:r>
              <a:rPr lang="en-US" sz="2600" dirty="0"/>
              <a:t>receive the inheritance as your reward. You are serving </a:t>
            </a:r>
            <a:br>
              <a:rPr lang="en-US" sz="2600" dirty="0"/>
            </a:br>
            <a:r>
              <a:rPr lang="en-US" sz="2600" dirty="0"/>
              <a:t>the Lord Christ. </a:t>
            </a:r>
            <a:r>
              <a:rPr lang="en-US" sz="2600" b="1" baseline="30000" dirty="0"/>
              <a:t>25 </a:t>
            </a:r>
            <a:r>
              <a:rPr lang="en-US" sz="2600" dirty="0"/>
              <a:t>For the wrongdoer will be paid back </a:t>
            </a:r>
            <a:br>
              <a:rPr lang="en-US" sz="2600" dirty="0"/>
            </a:br>
            <a:r>
              <a:rPr lang="en-US" sz="2600" dirty="0"/>
              <a:t>for the wrong he has done, and there is no partiality. </a:t>
            </a:r>
            <a:r>
              <a:rPr lang="en-US" sz="2600" b="1" baseline="30000" dirty="0"/>
              <a:t>4:1 </a:t>
            </a:r>
            <a:r>
              <a:rPr lang="en-US" sz="2600" dirty="0"/>
              <a:t>Masters, treat your bondservants justly and fairly, </a:t>
            </a:r>
            <a:br>
              <a:rPr lang="en-US" sz="2600" dirty="0"/>
            </a:br>
            <a:r>
              <a:rPr lang="en-US" sz="2600" dirty="0"/>
              <a:t>knowing that you also have a Master in heaven.</a:t>
            </a:r>
          </a:p>
          <a:p>
            <a:pPr marL="0" indent="0">
              <a:buNone/>
            </a:pPr>
            <a:br>
              <a:rPr lang="en-US" sz="2600" dirty="0"/>
            </a:br>
            <a:r>
              <a:rPr lang="en-US" sz="2600" dirty="0"/>
              <a:t>					</a:t>
            </a:r>
            <a:r>
              <a:rPr lang="en-US" sz="2600" i="1" dirty="0"/>
              <a:t>Colossians 3:22-4:1</a:t>
            </a:r>
            <a:endParaRPr lang="en-US" sz="2600" dirty="0"/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0D2679D1-EB06-4627-BD2F-FC1ED6CDF663}"/>
              </a:ext>
            </a:extLst>
          </p:cNvPr>
          <p:cNvSpPr/>
          <p:nvPr/>
        </p:nvSpPr>
        <p:spPr>
          <a:xfrm>
            <a:off x="85456" y="4666270"/>
            <a:ext cx="8973088" cy="2064471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+mj-lt"/>
              <a:buAutoNum type="arabicPeriod"/>
            </a:pPr>
            <a:r>
              <a:rPr lang="en-US" sz="2900" i="1" dirty="0"/>
              <a:t>Who</a:t>
            </a:r>
            <a:r>
              <a:rPr lang="en-US" sz="2900" dirty="0"/>
              <a:t> do we work for?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900" i="1" dirty="0"/>
              <a:t>How</a:t>
            </a:r>
            <a:r>
              <a:rPr lang="en-US" sz="2900" dirty="0"/>
              <a:t> should we work?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900" i="1" dirty="0"/>
              <a:t>Why</a:t>
            </a:r>
            <a:r>
              <a:rPr lang="en-US" sz="2900" dirty="0"/>
              <a:t> should we work this way?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900" i="1" dirty="0"/>
              <a:t>Where</a:t>
            </a:r>
            <a:r>
              <a:rPr lang="en-US" sz="2900" dirty="0"/>
              <a:t> do we get energy to work this way?</a:t>
            </a:r>
          </a:p>
        </p:txBody>
      </p:sp>
    </p:spTree>
    <p:extLst>
      <p:ext uri="{BB962C8B-B14F-4D97-AF65-F5344CB8AC3E}">
        <p14:creationId xmlns:p14="http://schemas.microsoft.com/office/powerpoint/2010/main" val="196018662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Relating to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baseline="30000" dirty="0"/>
              <a:t>3:22 </a:t>
            </a:r>
            <a:r>
              <a:rPr lang="en-US" sz="2600" dirty="0"/>
              <a:t>Bondservants, obey in everything those who </a:t>
            </a:r>
            <a:br>
              <a:rPr lang="en-US" sz="2600" dirty="0"/>
            </a:br>
            <a:r>
              <a:rPr lang="en-US" sz="2600" dirty="0"/>
              <a:t>are your earthly masters, not by way of eye-service, </a:t>
            </a:r>
            <a:br>
              <a:rPr lang="en-US" sz="2600" dirty="0"/>
            </a:br>
            <a:r>
              <a:rPr lang="en-US" sz="2600" dirty="0"/>
              <a:t>as people-pleasers, but with sincerity of heart, fearing </a:t>
            </a:r>
            <a:br>
              <a:rPr lang="en-US" sz="2600" dirty="0"/>
            </a:br>
            <a:r>
              <a:rPr lang="en-US" sz="2600" dirty="0"/>
              <a:t>the Lord. </a:t>
            </a:r>
            <a:r>
              <a:rPr lang="en-US" sz="2600" b="1" baseline="30000" dirty="0"/>
              <a:t>23 </a:t>
            </a:r>
            <a:r>
              <a:rPr lang="en-US" sz="2600" dirty="0"/>
              <a:t>Whatever you do, work heartily, as for the Lord </a:t>
            </a:r>
            <a:br>
              <a:rPr lang="en-US" sz="2600" dirty="0"/>
            </a:br>
            <a:r>
              <a:rPr lang="en-US" sz="2600" dirty="0"/>
              <a:t>and not for men, </a:t>
            </a:r>
            <a:r>
              <a:rPr lang="en-US" sz="2600" b="1" baseline="30000" dirty="0"/>
              <a:t>24 </a:t>
            </a:r>
            <a:r>
              <a:rPr lang="en-US" sz="2600" dirty="0"/>
              <a:t>knowing that from the Lord you will </a:t>
            </a:r>
            <a:br>
              <a:rPr lang="en-US" sz="2600" dirty="0"/>
            </a:br>
            <a:r>
              <a:rPr lang="en-US" sz="2600" dirty="0"/>
              <a:t>receive the inheritance as your reward. You are serving </a:t>
            </a:r>
            <a:br>
              <a:rPr lang="en-US" sz="2600" dirty="0"/>
            </a:br>
            <a:r>
              <a:rPr lang="en-US" sz="2600" dirty="0"/>
              <a:t>the Lord Christ. </a:t>
            </a:r>
            <a:r>
              <a:rPr lang="en-US" sz="2600" b="1" baseline="30000" dirty="0"/>
              <a:t>25 </a:t>
            </a:r>
            <a:r>
              <a:rPr lang="en-US" sz="2600" dirty="0"/>
              <a:t>For the wrongdoer will be paid back </a:t>
            </a:r>
            <a:br>
              <a:rPr lang="en-US" sz="2600" dirty="0"/>
            </a:br>
            <a:r>
              <a:rPr lang="en-US" sz="2600" dirty="0"/>
              <a:t>for the wrong he has done, and there is no partiality. </a:t>
            </a:r>
            <a:r>
              <a:rPr lang="en-US" sz="2600" b="1" baseline="30000" dirty="0"/>
              <a:t>4:1 </a:t>
            </a:r>
            <a:r>
              <a:rPr lang="en-US" sz="2600" dirty="0"/>
              <a:t>Masters, treat your bondservants justly and fairly, </a:t>
            </a:r>
            <a:br>
              <a:rPr lang="en-US" sz="2600" dirty="0"/>
            </a:br>
            <a:r>
              <a:rPr lang="en-US" sz="2600" dirty="0"/>
              <a:t>knowing that you also have a Master in heaven.</a:t>
            </a:r>
          </a:p>
          <a:p>
            <a:pPr marL="0" indent="0">
              <a:buNone/>
            </a:pPr>
            <a:br>
              <a:rPr lang="en-US" sz="2600" dirty="0"/>
            </a:br>
            <a:r>
              <a:rPr lang="en-US" sz="2600" dirty="0"/>
              <a:t>					</a:t>
            </a:r>
            <a:r>
              <a:rPr lang="en-US" sz="2600" i="1" dirty="0"/>
              <a:t>Colossians 3:22-4:1</a:t>
            </a:r>
            <a:endParaRPr lang="en-US" sz="2600" dirty="0"/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0D2679D1-EB06-4627-BD2F-FC1ED6CDF663}"/>
              </a:ext>
            </a:extLst>
          </p:cNvPr>
          <p:cNvSpPr/>
          <p:nvPr/>
        </p:nvSpPr>
        <p:spPr>
          <a:xfrm>
            <a:off x="85456" y="4666270"/>
            <a:ext cx="8973088" cy="2064471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/>
              <a:t>Who do </a:t>
            </a:r>
            <a:r>
              <a:rPr lang="en-US" sz="6000" i="1" dirty="0"/>
              <a:t>we </a:t>
            </a:r>
            <a:r>
              <a:rPr lang="en-US" sz="6000" dirty="0"/>
              <a:t>work for?</a:t>
            </a:r>
          </a:p>
        </p:txBody>
      </p:sp>
    </p:spTree>
    <p:extLst>
      <p:ext uri="{BB962C8B-B14F-4D97-AF65-F5344CB8AC3E}">
        <p14:creationId xmlns:p14="http://schemas.microsoft.com/office/powerpoint/2010/main" val="27955223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CEFF74F-6B12-4E9A-AE44-73142F90B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11" y="2362126"/>
            <a:ext cx="3396858" cy="3396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Who do </a:t>
            </a:r>
            <a:r>
              <a:rPr lang="en-US" sz="4800" i="1" dirty="0"/>
              <a:t>we</a:t>
            </a:r>
            <a:r>
              <a:rPr lang="en-US" sz="4800" dirty="0"/>
              <a:t> work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B01717D-9213-4C05-B761-0E75A2290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65" y="1321087"/>
            <a:ext cx="3751743" cy="1780891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E652735F-6454-4B50-95CD-55DE5726D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79" y="3199734"/>
            <a:ext cx="2500670" cy="3436324"/>
          </a:xfrm>
          <a:prstGeom prst="rect">
            <a:avLst/>
          </a:prstGeom>
        </p:spPr>
      </p:pic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5050AEB0-F56D-4E69-AE7A-21A2920FD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4" y="5207308"/>
            <a:ext cx="3209925" cy="1428750"/>
          </a:xfrm>
          <a:prstGeom prst="rect">
            <a:avLst/>
          </a:prstGeom>
        </p:spPr>
      </p:pic>
      <p:pic>
        <p:nvPicPr>
          <p:cNvPr id="26" name="Picture 25" descr="A picture containing tableware&#10;&#10;Description automatically generated">
            <a:extLst>
              <a:ext uri="{FF2B5EF4-FFF2-40B4-BE49-F238E27FC236}">
                <a16:creationId xmlns:a16="http://schemas.microsoft.com/office/drawing/2014/main" id="{2410AC3F-8331-4962-8797-4D4694C249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599" y="1816257"/>
            <a:ext cx="3522062" cy="105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1654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5C654DD-2013-4965-8CD8-2A86E09C7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32" y="931577"/>
            <a:ext cx="3941127" cy="14995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5871CC-42AB-4C50-A559-8ABA78E36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09" y="4135556"/>
            <a:ext cx="4289991" cy="1299013"/>
          </a:xfrm>
          <a:prstGeom prst="rect">
            <a:avLst/>
          </a:prstGeom>
        </p:spPr>
      </p:pic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1D9D8611-2658-4432-B79C-CF88140F5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76" y="3486208"/>
            <a:ext cx="2978529" cy="1948361"/>
          </a:xfrm>
          <a:prstGeom prst="rect">
            <a:avLst/>
          </a:prstGeom>
        </p:spPr>
      </p:pic>
      <p:pic>
        <p:nvPicPr>
          <p:cNvPr id="17" name="Picture 16" descr="A black sign with white text&#10;&#10;Description automatically generated">
            <a:extLst>
              <a:ext uri="{FF2B5EF4-FFF2-40B4-BE49-F238E27FC236}">
                <a16:creationId xmlns:a16="http://schemas.microsoft.com/office/drawing/2014/main" id="{07FE67E2-AE3E-4F3A-AF23-4840872F5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09" y="5640850"/>
            <a:ext cx="6336508" cy="977778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2C7BA468-6C53-4F32-8501-560A1792C3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865" y="1001375"/>
            <a:ext cx="2143125" cy="2143125"/>
          </a:xfrm>
          <a:prstGeom prst="rect">
            <a:avLst/>
          </a:prstGeom>
        </p:spPr>
      </p:pic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8BD670AC-5278-4350-BFF2-72BDB47A96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09" y="2211320"/>
            <a:ext cx="4191716" cy="206442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DA9F6637-51B2-4AB1-9514-8B6064B2D1B0}"/>
              </a:ext>
            </a:extLst>
          </p:cNvPr>
          <p:cNvSpPr txBox="1">
            <a:spLocks/>
          </p:cNvSpPr>
          <p:nvPr/>
        </p:nvSpPr>
        <p:spPr>
          <a:xfrm>
            <a:off x="282009" y="10082"/>
            <a:ext cx="8776535" cy="1053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 baseline="0">
                <a:solidFill>
                  <a:srgbClr val="2E5797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4800"/>
              <a:t>Who do </a:t>
            </a:r>
            <a:r>
              <a:rPr lang="en-US" sz="4800" i="1"/>
              <a:t>we</a:t>
            </a:r>
            <a:r>
              <a:rPr lang="en-US" sz="4800"/>
              <a:t> work for?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9118706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A0C19982-757E-4E34-BB92-AFC259174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66" y="4021584"/>
            <a:ext cx="3896864" cy="1760805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0720428-72DB-4FB0-89CA-3E0744674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74" y="1117390"/>
            <a:ext cx="4043131" cy="913600"/>
          </a:xfrm>
          <a:prstGeom prst="rect">
            <a:avLst/>
          </a:prstGeom>
        </p:spPr>
      </p:pic>
      <p:pic>
        <p:nvPicPr>
          <p:cNvPr id="12" name="Picture 1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2CB4BD8B-472B-4DBB-8B37-E1772C13F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446044"/>
            <a:ext cx="3282316" cy="2309778"/>
          </a:xfrm>
          <a:prstGeom prst="rect">
            <a:avLst/>
          </a:prstGeom>
        </p:spPr>
      </p:pic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9C2B8BB6-A226-4C5F-9FFA-45B28AFE9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39" y="1117390"/>
            <a:ext cx="1483663" cy="3038848"/>
          </a:xfrm>
          <a:prstGeom prst="rect">
            <a:avLst/>
          </a:prstGeom>
        </p:spPr>
      </p:pic>
      <p:pic>
        <p:nvPicPr>
          <p:cNvPr id="21" name="Picture 2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51A2AC5C-96D5-447F-80E2-3797C94D25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15" y="5379868"/>
            <a:ext cx="4022299" cy="1143008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052BD206-2E8A-4E42-BCD2-73A6A2F80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538" y="2209991"/>
            <a:ext cx="2089926" cy="2073725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78DD4356-3BA5-40DD-BD91-9C612AD68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Who do </a:t>
            </a:r>
            <a:r>
              <a:rPr lang="en-US" sz="4800" i="1" dirty="0"/>
              <a:t>we</a:t>
            </a:r>
            <a:r>
              <a:rPr lang="en-US" sz="4800" dirty="0"/>
              <a:t> work for?</a:t>
            </a:r>
          </a:p>
        </p:txBody>
      </p:sp>
    </p:spTree>
    <p:extLst>
      <p:ext uri="{BB962C8B-B14F-4D97-AF65-F5344CB8AC3E}">
        <p14:creationId xmlns:p14="http://schemas.microsoft.com/office/powerpoint/2010/main" val="405202666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, person, bench, ground&#10;&#10;Description automatically generated">
            <a:extLst>
              <a:ext uri="{FF2B5EF4-FFF2-40B4-BE49-F238E27FC236}">
                <a16:creationId xmlns:a16="http://schemas.microsoft.com/office/drawing/2014/main" id="{9ED2AA20-6DC7-4410-9B0B-E3C044E5D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901"/>
            <a:ext cx="9144000" cy="6096000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AB94D74-A5FA-4219-9BCF-66D7A481D502}"/>
              </a:ext>
            </a:extLst>
          </p:cNvPr>
          <p:cNvSpPr/>
          <p:nvPr/>
        </p:nvSpPr>
        <p:spPr>
          <a:xfrm rot="10800000" flipH="1">
            <a:off x="0" y="886987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19066D-D3CB-436F-B7AA-1E1D98B60BB7}"/>
              </a:ext>
            </a:extLst>
          </p:cNvPr>
          <p:cNvSpPr/>
          <p:nvPr/>
        </p:nvSpPr>
        <p:spPr>
          <a:xfrm>
            <a:off x="1" y="-10297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1534A1C-A783-4085-AB0C-B9994C1A11A7}"/>
              </a:ext>
            </a:extLst>
          </p:cNvPr>
          <p:cNvSpPr txBox="1">
            <a:spLocks/>
          </p:cNvSpPr>
          <p:nvPr/>
        </p:nvSpPr>
        <p:spPr>
          <a:xfrm>
            <a:off x="282008" y="129089"/>
            <a:ext cx="8861992" cy="9268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WOMEN’S </a:t>
            </a:r>
            <a:r>
              <a:rPr kumimoji="0" lang="en-US" sz="550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MINISTRY</a:t>
            </a:r>
            <a:endParaRPr kumimoji="0" lang="en-US" sz="5000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 panose="020B050403060203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B556E25-259D-4554-91FC-D3FF8652050E}"/>
              </a:ext>
            </a:extLst>
          </p:cNvPr>
          <p:cNvSpPr txBox="1">
            <a:spLocks/>
          </p:cNvSpPr>
          <p:nvPr/>
        </p:nvSpPr>
        <p:spPr>
          <a:xfrm>
            <a:off x="-1" y="5335586"/>
            <a:ext cx="9144000" cy="1677972"/>
          </a:xfrm>
          <a:prstGeom prst="rect">
            <a:avLst/>
          </a:prstGeom>
          <a:solidFill>
            <a:srgbClr val="2E5797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Interested in serving as the </a:t>
            </a:r>
            <a:br>
              <a:rPr lang="en-US" dirty="0">
                <a:solidFill>
                  <a:prstClr val="white"/>
                </a:solidFill>
                <a:latin typeface="Calibri"/>
              </a:rPr>
            </a:br>
            <a:r>
              <a:rPr lang="en-US" dirty="0">
                <a:solidFill>
                  <a:prstClr val="white"/>
                </a:solidFill>
                <a:latin typeface="Calibri"/>
              </a:rPr>
              <a:t>Tallgrass Women’s Ministry Point Person?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br>
              <a:rPr lang="en-US" sz="3200" dirty="0">
                <a:solidFill>
                  <a:prstClr val="white"/>
                </a:solidFill>
                <a:latin typeface="Calibri"/>
              </a:rPr>
            </a:br>
            <a:r>
              <a:rPr lang="en-US" sz="2400" dirty="0">
                <a:solidFill>
                  <a:prstClr val="white"/>
                </a:solidFill>
                <a:latin typeface="Calibri"/>
              </a:rPr>
              <a:t>Contact Ben Deaver at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bendeaver@tallgrass.church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.</a:t>
            </a:r>
            <a:endParaRPr kumimoji="0" lang="en-US" sz="240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105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C573BE2D-D395-4DB9-ADAE-CD87751F0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11" y="4059612"/>
            <a:ext cx="3836812" cy="3836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C48018-D645-4BD2-9CF7-60F6DFFBA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10" y="1063556"/>
            <a:ext cx="3073750" cy="1844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8D88D7-2576-4200-B6E3-311285BF2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896" y="1046951"/>
            <a:ext cx="3223463" cy="1934078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D17DD91-FB39-4513-B598-5A70969081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265" y="1257811"/>
            <a:ext cx="2000250" cy="2457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E1DAAA-AE6F-4793-9DDD-DC4DC6B973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07" y="2442732"/>
            <a:ext cx="3835153" cy="13400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5A8790-1402-4874-A992-6CDD808227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178" y="3710871"/>
            <a:ext cx="3018398" cy="18110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7D2F43-CB69-4B86-85DD-8A8054F042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6" y="3161761"/>
            <a:ext cx="2000250" cy="19973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F627615-2DA9-426A-8978-B68ECE40CA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13" y="3715374"/>
            <a:ext cx="3232979" cy="1934078"/>
          </a:xfrm>
          <a:prstGeom prst="rect">
            <a:avLst/>
          </a:prstGeom>
        </p:spPr>
      </p:pic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7AF492C5-3A6B-471A-AA55-3889DFB053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483" y="5145654"/>
            <a:ext cx="1680399" cy="1657351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8FC18F7C-9A4B-4BEA-A64A-A2E0C6948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Who do </a:t>
            </a:r>
            <a:r>
              <a:rPr lang="en-US" sz="4800" i="1" dirty="0"/>
              <a:t>we</a:t>
            </a:r>
            <a:r>
              <a:rPr lang="en-US" sz="4800" dirty="0"/>
              <a:t> work for?</a:t>
            </a:r>
          </a:p>
        </p:txBody>
      </p:sp>
    </p:spTree>
    <p:extLst>
      <p:ext uri="{BB962C8B-B14F-4D97-AF65-F5344CB8AC3E}">
        <p14:creationId xmlns:p14="http://schemas.microsoft.com/office/powerpoint/2010/main" val="231430665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65C9E2A-D192-4D52-87B1-94D10E06A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Who do </a:t>
            </a:r>
            <a:r>
              <a:rPr lang="en-US" sz="4800" i="1" dirty="0"/>
              <a:t>we</a:t>
            </a:r>
            <a:r>
              <a:rPr lang="en-US" sz="4800" dirty="0"/>
              <a:t> work for?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A7DF5F-9CCE-4C4D-B59A-B1F0539A0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775" y="1178966"/>
            <a:ext cx="3781888" cy="17077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E05124-C47F-47B0-8885-16CA38CA4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70" y="1378560"/>
            <a:ext cx="3288092" cy="2050439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25EE15E8-DAFC-4E2F-9282-FC1EB4E41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70" y="4104183"/>
            <a:ext cx="3191152" cy="23482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411A46-CACA-491A-8602-97E1D5741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868" y="4104183"/>
            <a:ext cx="3557832" cy="170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8979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D3DC0DA-9672-4028-B807-BCF7FE0F8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09" y="1674258"/>
            <a:ext cx="3997028" cy="39970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65C9E2A-D192-4D52-87B1-94D10E06A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Who do </a:t>
            </a:r>
            <a:r>
              <a:rPr lang="en-US" sz="4800" i="1" dirty="0"/>
              <a:t>we</a:t>
            </a:r>
            <a:r>
              <a:rPr lang="en-US" sz="4800" dirty="0"/>
              <a:t> work for?</a:t>
            </a: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139F79EB-25A9-4613-892F-2B59793D9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37" y="2665836"/>
            <a:ext cx="3475452" cy="2438004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D2D94EA6-A08F-4847-92D8-0A3362457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81" y="1310747"/>
            <a:ext cx="5154320" cy="1302994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D4693743-2B9F-4904-884F-23F097F81A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1" y="4409914"/>
            <a:ext cx="6291892" cy="243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8524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65C9E2A-D192-4D52-87B1-94D10E06A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Who do </a:t>
            </a:r>
            <a:r>
              <a:rPr lang="en-US" sz="4800" i="1" dirty="0"/>
              <a:t>we</a:t>
            </a:r>
            <a:r>
              <a:rPr lang="en-US" sz="4800" dirty="0"/>
              <a:t> work for?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0BF18A-BB74-465C-88C2-6728EE646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3" y="1921600"/>
            <a:ext cx="7304371" cy="786089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7FD71494-0DAD-44F4-8097-3BC184A31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3" y="3091936"/>
            <a:ext cx="5974672" cy="31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4342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EB516E7-DC75-495F-89F6-2500365B9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9709" y="3568146"/>
            <a:ext cx="5424257" cy="30511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65C9E2A-D192-4D52-87B1-94D10E06A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Who do </a:t>
            </a:r>
            <a:r>
              <a:rPr lang="en-US" sz="4800" i="1" dirty="0"/>
              <a:t>we</a:t>
            </a:r>
            <a:r>
              <a:rPr lang="en-US" sz="4800" dirty="0"/>
              <a:t> work for?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B509EA-1CFB-4505-A073-B33EBDE7A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37" y="981479"/>
            <a:ext cx="5227716" cy="2447521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3F9EBA98-25F8-40F8-971E-6CD1C5B2B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02" y="4119239"/>
            <a:ext cx="4939130" cy="14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2841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65C9E2A-D192-4D52-87B1-94D10E06A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Who do </a:t>
            </a:r>
            <a:r>
              <a:rPr lang="en-US" sz="4800" i="1" dirty="0"/>
              <a:t>we</a:t>
            </a:r>
            <a:r>
              <a:rPr lang="en-US" sz="4800" dirty="0"/>
              <a:t> work for?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F5C868A7-BB5B-42CB-A3C3-462B7B024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8" y="1063555"/>
            <a:ext cx="3535389" cy="3535389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65BDD3EB-57B5-4BE5-AC09-96D8A217F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72" y="4840850"/>
            <a:ext cx="6356411" cy="1546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7D628E-60C7-4D81-A26B-CA783F30F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108" y="1570305"/>
            <a:ext cx="3222594" cy="236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0665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65C9E2A-D192-4D52-87B1-94D10E06A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Who do </a:t>
            </a:r>
            <a:r>
              <a:rPr lang="en-US" sz="4800" i="1" dirty="0"/>
              <a:t>we</a:t>
            </a:r>
            <a:r>
              <a:rPr lang="en-US" sz="4800" dirty="0"/>
              <a:t> work for?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FFB015-7349-492D-9A39-F5ABA79D0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929" y="1058774"/>
            <a:ext cx="2437036" cy="3635245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A11DEA4-BEFA-4A85-8744-A626662FE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17" y="1063556"/>
            <a:ext cx="2663301" cy="35556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98074D-24EB-45D9-BA88-648E0DA2B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09" y="4462709"/>
            <a:ext cx="6625890" cy="256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1531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92605-5C7B-477F-A864-E8BF0CE7E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58" y="4024675"/>
            <a:ext cx="4716348" cy="234070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65C9E2A-D192-4D52-87B1-94D10E06A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Who do </a:t>
            </a:r>
            <a:r>
              <a:rPr lang="en-US" sz="4800" i="1" dirty="0"/>
              <a:t>we</a:t>
            </a:r>
            <a:r>
              <a:rPr lang="en-US" sz="4800" dirty="0"/>
              <a:t> work for?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CEB14B-3132-4319-9054-09B96A47B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9" y="1304924"/>
            <a:ext cx="4576855" cy="2162564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EC335BCC-805A-4431-BDF7-D5E864371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08" y="3467488"/>
            <a:ext cx="3577701" cy="292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949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i="1" dirty="0"/>
              <a:t>Who </a:t>
            </a:r>
            <a:r>
              <a:rPr lang="en-US" sz="4800" dirty="0"/>
              <a:t>do we work for?</a:t>
            </a:r>
            <a:endParaRPr lang="en-US" sz="48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baseline="30000" dirty="0"/>
              <a:t>3:22 </a:t>
            </a:r>
            <a:r>
              <a:rPr lang="en-US" sz="2600" dirty="0"/>
              <a:t>Bondservants, obey in everything those who </a:t>
            </a:r>
            <a:br>
              <a:rPr lang="en-US" sz="2600" dirty="0"/>
            </a:br>
            <a:r>
              <a:rPr lang="en-US" sz="2600" dirty="0"/>
              <a:t>are your earthly masters, not by way of eye-service, </a:t>
            </a:r>
            <a:br>
              <a:rPr lang="en-US" sz="2600" dirty="0"/>
            </a:br>
            <a:r>
              <a:rPr lang="en-US" sz="2600" dirty="0"/>
              <a:t>as people-pleasers, but with sincerity of heart, fearing </a:t>
            </a:r>
            <a:br>
              <a:rPr lang="en-US" sz="2600" dirty="0"/>
            </a:br>
            <a:r>
              <a:rPr lang="en-US" sz="2600" dirty="0"/>
              <a:t>the Lord. </a:t>
            </a:r>
            <a:r>
              <a:rPr lang="en-US" sz="2600" b="1" baseline="30000" dirty="0"/>
              <a:t>23 </a:t>
            </a:r>
            <a:r>
              <a:rPr lang="en-US" sz="2600" dirty="0"/>
              <a:t>Whatever you do, </a:t>
            </a:r>
            <a:r>
              <a:rPr lang="en-US" b="1" i="1" dirty="0"/>
              <a:t>work heartily, as for the Lord</a:t>
            </a:r>
            <a:r>
              <a:rPr lang="en-US" sz="2600" b="1" i="1" dirty="0"/>
              <a:t> </a:t>
            </a:r>
            <a:br>
              <a:rPr lang="en-US" sz="2600" dirty="0"/>
            </a:br>
            <a:r>
              <a:rPr lang="en-US" sz="2600" dirty="0"/>
              <a:t>and not for men, </a:t>
            </a:r>
            <a:r>
              <a:rPr lang="en-US" sz="2600" b="1" baseline="30000" dirty="0"/>
              <a:t>24 </a:t>
            </a:r>
            <a:r>
              <a:rPr lang="en-US" sz="2600" dirty="0"/>
              <a:t>knowing that from the Lord you will </a:t>
            </a:r>
            <a:br>
              <a:rPr lang="en-US" sz="2600" dirty="0"/>
            </a:br>
            <a:r>
              <a:rPr lang="en-US" sz="2600" dirty="0"/>
              <a:t>receive the inheritance as your reward. </a:t>
            </a:r>
            <a:r>
              <a:rPr lang="en-US" b="1" i="1" dirty="0"/>
              <a:t>You are serving </a:t>
            </a:r>
            <a:br>
              <a:rPr lang="en-US" b="1" i="1" dirty="0"/>
            </a:br>
            <a:r>
              <a:rPr lang="en-US" b="1" i="1" dirty="0"/>
              <a:t>the Lord Christ.</a:t>
            </a:r>
            <a:r>
              <a:rPr lang="en-US" sz="2600" dirty="0"/>
              <a:t> </a:t>
            </a:r>
            <a:r>
              <a:rPr lang="en-US" sz="2600" b="1" baseline="30000" dirty="0"/>
              <a:t>25 </a:t>
            </a:r>
            <a:r>
              <a:rPr lang="en-US" sz="2600" dirty="0"/>
              <a:t>For the wrongdoer will be paid back </a:t>
            </a:r>
            <a:br>
              <a:rPr lang="en-US" sz="2600" dirty="0"/>
            </a:br>
            <a:r>
              <a:rPr lang="en-US" sz="2600" dirty="0"/>
              <a:t>for the wrong he has done, and there is no partiality. </a:t>
            </a:r>
            <a:r>
              <a:rPr lang="en-US" sz="2600" b="1" baseline="30000" dirty="0"/>
              <a:t>4:1 </a:t>
            </a:r>
            <a:r>
              <a:rPr lang="en-US" sz="2600" dirty="0"/>
              <a:t>Masters, treat your bondservants justly and fairly, </a:t>
            </a:r>
            <a:br>
              <a:rPr lang="en-US" sz="2600" dirty="0"/>
            </a:br>
            <a:r>
              <a:rPr lang="en-US" sz="2600" dirty="0"/>
              <a:t>knowing that you also have </a:t>
            </a:r>
            <a:r>
              <a:rPr lang="en-US" b="1" i="1" dirty="0"/>
              <a:t>a Master in heaven</a:t>
            </a:r>
            <a:r>
              <a:rPr lang="en-US" sz="2600" dirty="0"/>
              <a:t>.</a:t>
            </a:r>
          </a:p>
          <a:p>
            <a:pPr marL="0" indent="0">
              <a:buNone/>
            </a:pPr>
            <a:br>
              <a:rPr lang="en-US" sz="2600" dirty="0"/>
            </a:br>
            <a:r>
              <a:rPr lang="en-US" sz="2600" dirty="0"/>
              <a:t>					</a:t>
            </a:r>
            <a:r>
              <a:rPr lang="en-US" sz="2600" i="1" dirty="0"/>
              <a:t>Colossians 3:22-4:1</a:t>
            </a:r>
            <a:endParaRPr lang="en-US" sz="2600" dirty="0"/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DCCFF58A-3743-4EE8-9606-727D449636F6}"/>
              </a:ext>
            </a:extLst>
          </p:cNvPr>
          <p:cNvSpPr/>
          <p:nvPr/>
        </p:nvSpPr>
        <p:spPr>
          <a:xfrm>
            <a:off x="85456" y="5533534"/>
            <a:ext cx="8973088" cy="1197207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500" dirty="0"/>
              <a:t>We work for Jesus.</a:t>
            </a:r>
          </a:p>
        </p:txBody>
      </p:sp>
    </p:spTree>
    <p:extLst>
      <p:ext uri="{BB962C8B-B14F-4D97-AF65-F5344CB8AC3E}">
        <p14:creationId xmlns:p14="http://schemas.microsoft.com/office/powerpoint/2010/main" val="409249448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i="1" dirty="0"/>
              <a:t>Who </a:t>
            </a:r>
            <a:r>
              <a:rPr lang="en-US" sz="4800" dirty="0"/>
              <a:t>do we work for?</a:t>
            </a:r>
            <a:endParaRPr lang="en-US" sz="48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baseline="30000" dirty="0"/>
              <a:t>3:22 </a:t>
            </a:r>
            <a:r>
              <a:rPr lang="en-US" sz="2600" dirty="0"/>
              <a:t>Bondservants, obey in everything those who </a:t>
            </a:r>
            <a:br>
              <a:rPr lang="en-US" sz="2600" dirty="0"/>
            </a:br>
            <a:r>
              <a:rPr lang="en-US" sz="2600" dirty="0"/>
              <a:t>are your earthly masters, not by way of eye-service, </a:t>
            </a:r>
            <a:br>
              <a:rPr lang="en-US" sz="2600" dirty="0"/>
            </a:br>
            <a:r>
              <a:rPr lang="en-US" sz="2600" dirty="0"/>
              <a:t>as people-pleasers, but with sincerity of heart, fearing </a:t>
            </a:r>
            <a:br>
              <a:rPr lang="en-US" sz="2600" dirty="0"/>
            </a:br>
            <a:r>
              <a:rPr lang="en-US" sz="2600" dirty="0"/>
              <a:t>the Lord. </a:t>
            </a:r>
            <a:r>
              <a:rPr lang="en-US" sz="2600" b="1" baseline="30000" dirty="0"/>
              <a:t>23 </a:t>
            </a:r>
            <a:r>
              <a:rPr lang="en-US" sz="2600" dirty="0"/>
              <a:t>Whatever you do, </a:t>
            </a:r>
            <a:r>
              <a:rPr lang="en-US" b="1" i="1" dirty="0"/>
              <a:t>work heartily, as for the Lord</a:t>
            </a:r>
            <a:r>
              <a:rPr lang="en-US" sz="2600" b="1" i="1" dirty="0"/>
              <a:t> </a:t>
            </a:r>
            <a:br>
              <a:rPr lang="en-US" sz="2600" dirty="0"/>
            </a:br>
            <a:r>
              <a:rPr lang="en-US" sz="2600" dirty="0"/>
              <a:t>and not for men, </a:t>
            </a:r>
            <a:r>
              <a:rPr lang="en-US" sz="2600" b="1" baseline="30000" dirty="0"/>
              <a:t>24 </a:t>
            </a:r>
            <a:r>
              <a:rPr lang="en-US" sz="2600" dirty="0"/>
              <a:t>knowing that from the Lord you will </a:t>
            </a:r>
            <a:br>
              <a:rPr lang="en-US" sz="2600" dirty="0"/>
            </a:br>
            <a:r>
              <a:rPr lang="en-US" sz="2600" dirty="0"/>
              <a:t>receive the inheritance as your reward. You are serving </a:t>
            </a:r>
            <a:br>
              <a:rPr lang="en-US" sz="2600" dirty="0"/>
            </a:br>
            <a:r>
              <a:rPr lang="en-US" sz="2600" dirty="0"/>
              <a:t>the Lord Christ. </a:t>
            </a:r>
            <a:r>
              <a:rPr lang="en-US" sz="2600" b="1" baseline="30000" dirty="0"/>
              <a:t>25 </a:t>
            </a:r>
            <a:r>
              <a:rPr lang="en-US" sz="2600" dirty="0"/>
              <a:t>For the wrongdoer will be paid back </a:t>
            </a:r>
            <a:br>
              <a:rPr lang="en-US" sz="2600" dirty="0"/>
            </a:br>
            <a:r>
              <a:rPr lang="en-US" sz="2600" dirty="0"/>
              <a:t>for the wrong he has done, and there is no partiality. </a:t>
            </a:r>
            <a:r>
              <a:rPr lang="en-US" sz="2600" b="1" baseline="30000" dirty="0"/>
              <a:t>4:1 </a:t>
            </a:r>
            <a:r>
              <a:rPr lang="en-US" sz="2600" dirty="0"/>
              <a:t>Masters, treat your bondservants justly and fairly, </a:t>
            </a:r>
            <a:br>
              <a:rPr lang="en-US" sz="2600" dirty="0"/>
            </a:br>
            <a:r>
              <a:rPr lang="en-US" sz="2600" dirty="0"/>
              <a:t>knowing that you also have </a:t>
            </a:r>
            <a:r>
              <a:rPr lang="en-US" b="1" i="1" dirty="0"/>
              <a:t>a Master in heaven</a:t>
            </a:r>
            <a:r>
              <a:rPr lang="en-US" sz="2600" dirty="0"/>
              <a:t>.</a:t>
            </a:r>
          </a:p>
          <a:p>
            <a:pPr marL="0" indent="0">
              <a:buNone/>
            </a:pPr>
            <a:br>
              <a:rPr lang="en-US" sz="2600" dirty="0"/>
            </a:br>
            <a:r>
              <a:rPr lang="en-US" sz="2600" dirty="0"/>
              <a:t>					</a:t>
            </a:r>
            <a:r>
              <a:rPr lang="en-US" sz="2600" i="1" dirty="0"/>
              <a:t>Colossians 3:22-4:1</a:t>
            </a:r>
            <a:endParaRPr lang="en-US" sz="2600" dirty="0"/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DCCFF58A-3743-4EE8-9606-727D449636F6}"/>
              </a:ext>
            </a:extLst>
          </p:cNvPr>
          <p:cNvSpPr/>
          <p:nvPr/>
        </p:nvSpPr>
        <p:spPr>
          <a:xfrm>
            <a:off x="85456" y="5533534"/>
            <a:ext cx="8973088" cy="1197207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500" dirty="0"/>
              <a:t>1. Worship </a:t>
            </a:r>
            <a:r>
              <a:rPr lang="en-US" sz="4500" i="1" dirty="0"/>
              <a:t>Jesus</a:t>
            </a:r>
            <a:r>
              <a:rPr lang="en-US" sz="4500" dirty="0"/>
              <a:t> at work.</a:t>
            </a:r>
          </a:p>
        </p:txBody>
      </p:sp>
    </p:spTree>
    <p:extLst>
      <p:ext uri="{BB962C8B-B14F-4D97-AF65-F5344CB8AC3E}">
        <p14:creationId xmlns:p14="http://schemas.microsoft.com/office/powerpoint/2010/main" val="334485896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02757918-9340-4B76-AE27-EB0DDEFF1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246" y="1074204"/>
            <a:ext cx="10916976" cy="6138909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AB94D74-A5FA-4219-9BCF-66D7A481D502}"/>
              </a:ext>
            </a:extLst>
          </p:cNvPr>
          <p:cNvSpPr/>
          <p:nvPr/>
        </p:nvSpPr>
        <p:spPr>
          <a:xfrm rot="10800000" flipH="1">
            <a:off x="0" y="886987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19066D-D3CB-436F-B7AA-1E1D98B60BB7}"/>
              </a:ext>
            </a:extLst>
          </p:cNvPr>
          <p:cNvSpPr/>
          <p:nvPr/>
        </p:nvSpPr>
        <p:spPr>
          <a:xfrm>
            <a:off x="1" y="-10297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1534A1C-A783-4085-AB0C-B9994C1A11A7}"/>
              </a:ext>
            </a:extLst>
          </p:cNvPr>
          <p:cNvSpPr txBox="1">
            <a:spLocks/>
          </p:cNvSpPr>
          <p:nvPr/>
        </p:nvSpPr>
        <p:spPr>
          <a:xfrm>
            <a:off x="282008" y="129089"/>
            <a:ext cx="8861992" cy="9268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SPROUTS </a:t>
            </a:r>
            <a:r>
              <a:rPr kumimoji="0" lang="en-US" sz="550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VOLUNTEERS</a:t>
            </a:r>
            <a:endParaRPr kumimoji="0" lang="en-US" sz="5000" b="0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 panose="020B05040306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95123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i="1" dirty="0"/>
              <a:t>Who </a:t>
            </a:r>
            <a:r>
              <a:rPr lang="en-US" sz="4800" dirty="0"/>
              <a:t>do we work for?</a:t>
            </a:r>
            <a:endParaRPr lang="en-US" sz="48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600" b="1" dirty="0"/>
              <a:t>Romans 12:1   </a:t>
            </a:r>
            <a:r>
              <a:rPr lang="en-US" sz="2600" dirty="0"/>
              <a:t>I appeal to you therefore, brothers, </a:t>
            </a:r>
            <a:br>
              <a:rPr lang="en-US" sz="2600" dirty="0"/>
            </a:br>
            <a:r>
              <a:rPr lang="en-US" sz="2600" dirty="0"/>
              <a:t>by the mercies of God, to present your bodies as </a:t>
            </a:r>
            <a:br>
              <a:rPr lang="en-US" sz="2600" dirty="0"/>
            </a:br>
            <a:r>
              <a:rPr lang="en-US" sz="2600" dirty="0"/>
              <a:t>a living sacrifice, holy and acceptable to God, </a:t>
            </a:r>
            <a:br>
              <a:rPr lang="en-US" sz="2600" dirty="0"/>
            </a:br>
            <a:r>
              <a:rPr lang="en-US" sz="2600" dirty="0"/>
              <a:t>which is your </a:t>
            </a:r>
            <a:r>
              <a:rPr lang="en-US" b="1" i="1" dirty="0"/>
              <a:t>spiritual worship</a:t>
            </a:r>
            <a:r>
              <a:rPr lang="en-US" sz="2600" dirty="0"/>
              <a:t>.</a:t>
            </a:r>
          </a:p>
          <a:p>
            <a:pPr marL="0" lvl="0" indent="0">
              <a:buNone/>
            </a:pPr>
            <a:r>
              <a:rPr lang="en-US" sz="2600" b="1" dirty="0"/>
              <a:t>1 Corinthians 10:31   </a:t>
            </a:r>
            <a:r>
              <a:rPr lang="en-US" sz="2600" dirty="0"/>
              <a:t>So, whether you eat or drink, </a:t>
            </a:r>
            <a:br>
              <a:rPr lang="en-US" sz="2600" dirty="0"/>
            </a:br>
            <a:r>
              <a:rPr lang="en-US" sz="2600" dirty="0"/>
              <a:t>or whatever you do, </a:t>
            </a:r>
            <a:r>
              <a:rPr lang="en-US" b="1" i="1" dirty="0"/>
              <a:t>do all</a:t>
            </a:r>
            <a:r>
              <a:rPr lang="en-US" sz="2600" dirty="0"/>
              <a:t> to the glory of God.</a:t>
            </a:r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DCCFF58A-3743-4EE8-9606-727D449636F6}"/>
              </a:ext>
            </a:extLst>
          </p:cNvPr>
          <p:cNvSpPr/>
          <p:nvPr/>
        </p:nvSpPr>
        <p:spPr>
          <a:xfrm>
            <a:off x="85456" y="5533534"/>
            <a:ext cx="8973088" cy="1197207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500" dirty="0"/>
              <a:t>1. Worship </a:t>
            </a:r>
            <a:r>
              <a:rPr lang="en-US" sz="4500" i="1" dirty="0"/>
              <a:t>Jesus</a:t>
            </a:r>
            <a:r>
              <a:rPr lang="en-US" sz="4500" dirty="0"/>
              <a:t> at work.</a:t>
            </a:r>
          </a:p>
        </p:txBody>
      </p:sp>
    </p:spTree>
    <p:extLst>
      <p:ext uri="{BB962C8B-B14F-4D97-AF65-F5344CB8AC3E}">
        <p14:creationId xmlns:p14="http://schemas.microsoft.com/office/powerpoint/2010/main" val="245236460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i="1" dirty="0"/>
              <a:t>Who </a:t>
            </a:r>
            <a:r>
              <a:rPr lang="en-US" sz="4800" dirty="0"/>
              <a:t>do we work for?</a:t>
            </a:r>
            <a:endParaRPr lang="en-US" sz="48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600" b="1" dirty="0"/>
              <a:t>Colossians 3:17   </a:t>
            </a:r>
            <a:r>
              <a:rPr lang="en-US" sz="2600" dirty="0"/>
              <a:t>And whatever you do, in word or </a:t>
            </a:r>
            <a:br>
              <a:rPr lang="en-US" sz="2600" dirty="0"/>
            </a:br>
            <a:r>
              <a:rPr lang="en-US" sz="2600" dirty="0"/>
              <a:t>deed, do everything </a:t>
            </a:r>
            <a:r>
              <a:rPr lang="en-US" sz="2600" b="1" i="1" dirty="0"/>
              <a:t>in the name</a:t>
            </a:r>
            <a:r>
              <a:rPr lang="en-US" sz="2600" dirty="0"/>
              <a:t> of the Lord Jesus, </a:t>
            </a:r>
            <a:br>
              <a:rPr lang="en-US" sz="2600" dirty="0"/>
            </a:br>
            <a:r>
              <a:rPr lang="en-US" sz="2600" dirty="0"/>
              <a:t>giving thanks to God the Father through him.</a:t>
            </a:r>
          </a:p>
          <a:p>
            <a:pPr marL="0" lvl="0" indent="0">
              <a:buNone/>
            </a:pPr>
            <a:r>
              <a:rPr lang="en-US" sz="2600" b="1" dirty="0"/>
              <a:t>Colossians 3:17 </a:t>
            </a:r>
            <a:r>
              <a:rPr lang="en-US" sz="2600" b="1" baseline="30000" dirty="0"/>
              <a:t>NLT</a:t>
            </a:r>
            <a:r>
              <a:rPr lang="en-US" sz="2600" b="1" dirty="0"/>
              <a:t>   </a:t>
            </a:r>
            <a:r>
              <a:rPr lang="en-US" sz="2600" dirty="0"/>
              <a:t>And whatever you do or say, </a:t>
            </a:r>
            <a:br>
              <a:rPr lang="en-US" sz="2600" dirty="0"/>
            </a:br>
            <a:r>
              <a:rPr lang="en-US" sz="2600" dirty="0"/>
              <a:t>do it </a:t>
            </a:r>
            <a:r>
              <a:rPr lang="en-US" sz="2600" b="1" i="1" dirty="0"/>
              <a:t>as a representative</a:t>
            </a:r>
            <a:r>
              <a:rPr lang="en-US" sz="2600" dirty="0"/>
              <a:t> of the Lord Jesus, </a:t>
            </a:r>
            <a:br>
              <a:rPr lang="en-US" sz="2600" dirty="0"/>
            </a:br>
            <a:r>
              <a:rPr lang="en-US" sz="2600" dirty="0"/>
              <a:t>giving thanks through him to God the Father.</a:t>
            </a:r>
          </a:p>
          <a:p>
            <a:pPr marL="0" lvl="0" indent="0">
              <a:buNone/>
            </a:pPr>
            <a:endParaRPr lang="en-US" sz="2600" dirty="0"/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See also Exodus 35:10; 1 Chronicles 22:15-16; Proverbs 22:29</a:t>
            </a:r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DCCFF58A-3743-4EE8-9606-727D449636F6}"/>
              </a:ext>
            </a:extLst>
          </p:cNvPr>
          <p:cNvSpPr/>
          <p:nvPr/>
        </p:nvSpPr>
        <p:spPr>
          <a:xfrm>
            <a:off x="85456" y="5533534"/>
            <a:ext cx="8973088" cy="1197207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500" dirty="0"/>
              <a:t>1. Represent </a:t>
            </a:r>
            <a:r>
              <a:rPr lang="en-US" sz="4500" i="1" dirty="0"/>
              <a:t>Jesus</a:t>
            </a:r>
            <a:r>
              <a:rPr lang="en-US" sz="4500" dirty="0"/>
              <a:t> at work.</a:t>
            </a:r>
          </a:p>
        </p:txBody>
      </p:sp>
    </p:spTree>
    <p:extLst>
      <p:ext uri="{BB962C8B-B14F-4D97-AF65-F5344CB8AC3E}">
        <p14:creationId xmlns:p14="http://schemas.microsoft.com/office/powerpoint/2010/main" val="132114392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i="1" dirty="0"/>
              <a:t>Who </a:t>
            </a:r>
            <a:r>
              <a:rPr lang="en-US" sz="4800" dirty="0"/>
              <a:t>do we work for?</a:t>
            </a:r>
            <a:endParaRPr lang="en-US" sz="48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sz="2700" dirty="0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DCCFF58A-3743-4EE8-9606-727D449636F6}"/>
              </a:ext>
            </a:extLst>
          </p:cNvPr>
          <p:cNvSpPr/>
          <p:nvPr/>
        </p:nvSpPr>
        <p:spPr>
          <a:xfrm>
            <a:off x="85456" y="5533534"/>
            <a:ext cx="8973088" cy="1197207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500" dirty="0"/>
              <a:t>1. Represent </a:t>
            </a:r>
            <a:r>
              <a:rPr lang="en-US" sz="4500" i="1" dirty="0"/>
              <a:t>Jesus</a:t>
            </a:r>
            <a:r>
              <a:rPr lang="en-US" sz="4500" dirty="0"/>
              <a:t> at work.</a:t>
            </a: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FDD8718-FF69-4DFC-B479-B1745B0AC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35" y="931578"/>
            <a:ext cx="5942891" cy="44571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4A6DDB-7488-438D-AB2A-D0CF29E7CBB8}"/>
              </a:ext>
            </a:extLst>
          </p:cNvPr>
          <p:cNvSpPr txBox="1"/>
          <p:nvPr/>
        </p:nvSpPr>
        <p:spPr>
          <a:xfrm>
            <a:off x="6493919" y="3676490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Peter Ruby’s workplace Mission Statement</a:t>
            </a:r>
          </a:p>
        </p:txBody>
      </p:sp>
    </p:spTree>
    <p:extLst>
      <p:ext uri="{BB962C8B-B14F-4D97-AF65-F5344CB8AC3E}">
        <p14:creationId xmlns:p14="http://schemas.microsoft.com/office/powerpoint/2010/main" val="283580602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8662C0-AC5B-4319-BFBD-D928BD696DA4}"/>
              </a:ext>
            </a:extLst>
          </p:cNvPr>
          <p:cNvCxnSpPr/>
          <p:nvPr/>
        </p:nvCxnSpPr>
        <p:spPr>
          <a:xfrm>
            <a:off x="-470517" y="3340223"/>
            <a:ext cx="10493406" cy="0"/>
          </a:xfrm>
          <a:prstGeom prst="line">
            <a:avLst/>
          </a:prstGeom>
          <a:ln w="381000">
            <a:solidFill>
              <a:srgbClr val="2E57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EFE99E6-A0DD-4836-88D6-EDDE68BA3FA7}"/>
              </a:ext>
            </a:extLst>
          </p:cNvPr>
          <p:cNvSpPr txBox="1"/>
          <p:nvPr/>
        </p:nvSpPr>
        <p:spPr>
          <a:xfrm>
            <a:off x="2365898" y="958789"/>
            <a:ext cx="48205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Sacred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C76B80-F87A-41DD-94C4-9A2C78870E88}"/>
              </a:ext>
            </a:extLst>
          </p:cNvPr>
          <p:cNvSpPr txBox="1"/>
          <p:nvPr/>
        </p:nvSpPr>
        <p:spPr>
          <a:xfrm>
            <a:off x="2161712" y="3976170"/>
            <a:ext cx="48205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Secular</a:t>
            </a:r>
          </a:p>
        </p:txBody>
      </p:sp>
    </p:spTree>
    <p:extLst>
      <p:ext uri="{BB962C8B-B14F-4D97-AF65-F5344CB8AC3E}">
        <p14:creationId xmlns:p14="http://schemas.microsoft.com/office/powerpoint/2010/main" val="68068158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8662C0-AC5B-4319-BFBD-D928BD696DA4}"/>
              </a:ext>
            </a:extLst>
          </p:cNvPr>
          <p:cNvCxnSpPr/>
          <p:nvPr/>
        </p:nvCxnSpPr>
        <p:spPr>
          <a:xfrm>
            <a:off x="-470517" y="3340223"/>
            <a:ext cx="10493406" cy="0"/>
          </a:xfrm>
          <a:prstGeom prst="line">
            <a:avLst/>
          </a:prstGeom>
          <a:ln w="381000">
            <a:solidFill>
              <a:srgbClr val="2E57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EFE99E6-A0DD-4836-88D6-EDDE68BA3FA7}"/>
              </a:ext>
            </a:extLst>
          </p:cNvPr>
          <p:cNvSpPr txBox="1"/>
          <p:nvPr/>
        </p:nvSpPr>
        <p:spPr>
          <a:xfrm>
            <a:off x="1862090" y="878890"/>
            <a:ext cx="58281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Spiritual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C76B80-F87A-41DD-94C4-9A2C78870E88}"/>
              </a:ext>
            </a:extLst>
          </p:cNvPr>
          <p:cNvSpPr txBox="1"/>
          <p:nvPr/>
        </p:nvSpPr>
        <p:spPr>
          <a:xfrm>
            <a:off x="1946427" y="3967292"/>
            <a:ext cx="56595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2109760519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8662C0-AC5B-4319-BFBD-D928BD696DA4}"/>
              </a:ext>
            </a:extLst>
          </p:cNvPr>
          <p:cNvCxnSpPr/>
          <p:nvPr/>
        </p:nvCxnSpPr>
        <p:spPr>
          <a:xfrm>
            <a:off x="-470517" y="3340223"/>
            <a:ext cx="10493406" cy="0"/>
          </a:xfrm>
          <a:prstGeom prst="line">
            <a:avLst/>
          </a:prstGeom>
          <a:ln w="381000">
            <a:solidFill>
              <a:srgbClr val="2E57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EFE99E6-A0DD-4836-88D6-EDDE68BA3FA7}"/>
              </a:ext>
            </a:extLst>
          </p:cNvPr>
          <p:cNvSpPr txBox="1"/>
          <p:nvPr/>
        </p:nvSpPr>
        <p:spPr>
          <a:xfrm>
            <a:off x="0" y="878890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Heavenly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C76B80-F87A-41DD-94C4-9A2C78870E88}"/>
              </a:ext>
            </a:extLst>
          </p:cNvPr>
          <p:cNvSpPr txBox="1"/>
          <p:nvPr/>
        </p:nvSpPr>
        <p:spPr>
          <a:xfrm>
            <a:off x="1" y="3967292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Earthly</a:t>
            </a:r>
          </a:p>
        </p:txBody>
      </p:sp>
    </p:spTree>
    <p:extLst>
      <p:ext uri="{BB962C8B-B14F-4D97-AF65-F5344CB8AC3E}">
        <p14:creationId xmlns:p14="http://schemas.microsoft.com/office/powerpoint/2010/main" val="3825078581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8662C0-AC5B-4319-BFBD-D928BD696DA4}"/>
              </a:ext>
            </a:extLst>
          </p:cNvPr>
          <p:cNvCxnSpPr/>
          <p:nvPr/>
        </p:nvCxnSpPr>
        <p:spPr>
          <a:xfrm>
            <a:off x="-470517" y="3340223"/>
            <a:ext cx="10493406" cy="0"/>
          </a:xfrm>
          <a:prstGeom prst="line">
            <a:avLst/>
          </a:prstGeom>
          <a:ln w="381000">
            <a:solidFill>
              <a:srgbClr val="2E57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EFE99E6-A0DD-4836-88D6-EDDE68BA3FA7}"/>
              </a:ext>
            </a:extLst>
          </p:cNvPr>
          <p:cNvSpPr txBox="1"/>
          <p:nvPr/>
        </p:nvSpPr>
        <p:spPr>
          <a:xfrm>
            <a:off x="0" y="878890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Church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C76B80-F87A-41DD-94C4-9A2C78870E88}"/>
              </a:ext>
            </a:extLst>
          </p:cNvPr>
          <p:cNvSpPr txBox="1"/>
          <p:nvPr/>
        </p:nvSpPr>
        <p:spPr>
          <a:xfrm>
            <a:off x="1" y="3967292"/>
            <a:ext cx="91440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Outside Church</a:t>
            </a:r>
          </a:p>
        </p:txBody>
      </p:sp>
    </p:spTree>
    <p:extLst>
      <p:ext uri="{BB962C8B-B14F-4D97-AF65-F5344CB8AC3E}">
        <p14:creationId xmlns:p14="http://schemas.microsoft.com/office/powerpoint/2010/main" val="4249072171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8662C0-AC5B-4319-BFBD-D928BD696DA4}"/>
              </a:ext>
            </a:extLst>
          </p:cNvPr>
          <p:cNvCxnSpPr/>
          <p:nvPr/>
        </p:nvCxnSpPr>
        <p:spPr>
          <a:xfrm>
            <a:off x="-470517" y="3340223"/>
            <a:ext cx="10493406" cy="0"/>
          </a:xfrm>
          <a:prstGeom prst="line">
            <a:avLst/>
          </a:prstGeom>
          <a:ln w="381000">
            <a:solidFill>
              <a:srgbClr val="2E57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EFE99E6-A0DD-4836-88D6-EDDE68BA3FA7}"/>
              </a:ext>
            </a:extLst>
          </p:cNvPr>
          <p:cNvSpPr txBox="1"/>
          <p:nvPr/>
        </p:nvSpPr>
        <p:spPr>
          <a:xfrm>
            <a:off x="1862090" y="878890"/>
            <a:ext cx="58281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Sundays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C76B80-F87A-41DD-94C4-9A2C78870E88}"/>
              </a:ext>
            </a:extLst>
          </p:cNvPr>
          <p:cNvSpPr txBox="1"/>
          <p:nvPr/>
        </p:nvSpPr>
        <p:spPr>
          <a:xfrm>
            <a:off x="0" y="4395139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Mondays thru Fridays</a:t>
            </a:r>
          </a:p>
        </p:txBody>
      </p:sp>
    </p:spTree>
    <p:extLst>
      <p:ext uri="{BB962C8B-B14F-4D97-AF65-F5344CB8AC3E}">
        <p14:creationId xmlns:p14="http://schemas.microsoft.com/office/powerpoint/2010/main" val="1135371833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8662C0-AC5B-4319-BFBD-D928BD696DA4}"/>
              </a:ext>
            </a:extLst>
          </p:cNvPr>
          <p:cNvCxnSpPr/>
          <p:nvPr/>
        </p:nvCxnSpPr>
        <p:spPr>
          <a:xfrm>
            <a:off x="-470517" y="3340223"/>
            <a:ext cx="10493406" cy="0"/>
          </a:xfrm>
          <a:prstGeom prst="line">
            <a:avLst/>
          </a:prstGeom>
          <a:ln w="381000">
            <a:solidFill>
              <a:srgbClr val="2E57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EFE99E6-A0DD-4836-88D6-EDDE68BA3FA7}"/>
              </a:ext>
            </a:extLst>
          </p:cNvPr>
          <p:cNvSpPr txBox="1"/>
          <p:nvPr/>
        </p:nvSpPr>
        <p:spPr>
          <a:xfrm>
            <a:off x="1862090" y="878890"/>
            <a:ext cx="58281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Sundays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C76B80-F87A-41DD-94C4-9A2C78870E88}"/>
              </a:ext>
            </a:extLst>
          </p:cNvPr>
          <p:cNvSpPr txBox="1"/>
          <p:nvPr/>
        </p:nvSpPr>
        <p:spPr>
          <a:xfrm>
            <a:off x="0" y="4395139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Mondays thru Fridays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BC6978FE-87A9-4EA6-917E-116C099250CD}"/>
              </a:ext>
            </a:extLst>
          </p:cNvPr>
          <p:cNvSpPr/>
          <p:nvPr/>
        </p:nvSpPr>
        <p:spPr>
          <a:xfrm>
            <a:off x="85456" y="497149"/>
            <a:ext cx="8973087" cy="2123445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Big Idea:</a:t>
            </a:r>
            <a:r>
              <a:rPr lang="en-US" sz="4000" dirty="0"/>
              <a:t> Work like you work for Jesus, because you do! </a:t>
            </a:r>
          </a:p>
        </p:txBody>
      </p:sp>
    </p:spTree>
    <p:extLst>
      <p:ext uri="{BB962C8B-B14F-4D97-AF65-F5344CB8AC3E}">
        <p14:creationId xmlns:p14="http://schemas.microsoft.com/office/powerpoint/2010/main" val="2490324377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8662C0-AC5B-4319-BFBD-D928BD696DA4}"/>
              </a:ext>
            </a:extLst>
          </p:cNvPr>
          <p:cNvCxnSpPr/>
          <p:nvPr/>
        </p:nvCxnSpPr>
        <p:spPr>
          <a:xfrm>
            <a:off x="-470517" y="3340223"/>
            <a:ext cx="10493406" cy="0"/>
          </a:xfrm>
          <a:prstGeom prst="line">
            <a:avLst/>
          </a:prstGeom>
          <a:ln w="381000">
            <a:solidFill>
              <a:srgbClr val="2E57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EFE99E6-A0DD-4836-88D6-EDDE68BA3FA7}"/>
              </a:ext>
            </a:extLst>
          </p:cNvPr>
          <p:cNvSpPr txBox="1"/>
          <p:nvPr/>
        </p:nvSpPr>
        <p:spPr>
          <a:xfrm>
            <a:off x="1862090" y="878890"/>
            <a:ext cx="58281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Sundays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C76B80-F87A-41DD-94C4-9A2C78870E88}"/>
              </a:ext>
            </a:extLst>
          </p:cNvPr>
          <p:cNvSpPr txBox="1"/>
          <p:nvPr/>
        </p:nvSpPr>
        <p:spPr>
          <a:xfrm>
            <a:off x="-221943" y="4395139"/>
            <a:ext cx="962339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500" b="1" dirty="0">
                <a:solidFill>
                  <a:srgbClr val="2E5797"/>
                </a:solidFill>
                <a:latin typeface="Ubuntu" panose="020B0504030602030204" pitchFamily="34" charset="0"/>
              </a:rPr>
              <a:t>Sun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days thru </a:t>
            </a:r>
            <a:r>
              <a:rPr lang="en-US" sz="6500" b="1" dirty="0" err="1">
                <a:solidFill>
                  <a:srgbClr val="2E5797"/>
                </a:solidFill>
                <a:latin typeface="Ubuntu" panose="020B0504030602030204" pitchFamily="34" charset="0"/>
              </a:rPr>
              <a:t>Satur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days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BC6978FE-87A9-4EA6-917E-116C099250CD}"/>
              </a:ext>
            </a:extLst>
          </p:cNvPr>
          <p:cNvSpPr/>
          <p:nvPr/>
        </p:nvSpPr>
        <p:spPr>
          <a:xfrm>
            <a:off x="85456" y="497149"/>
            <a:ext cx="8973087" cy="2123445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Big Idea:</a:t>
            </a:r>
            <a:r>
              <a:rPr lang="en-US" sz="4000" dirty="0"/>
              <a:t> Work like you work for Jesus, because you do! </a:t>
            </a:r>
          </a:p>
        </p:txBody>
      </p:sp>
    </p:spTree>
    <p:extLst>
      <p:ext uri="{BB962C8B-B14F-4D97-AF65-F5344CB8AC3E}">
        <p14:creationId xmlns:p14="http://schemas.microsoft.com/office/powerpoint/2010/main" val="231313983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26349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6038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42860"/>
            <a:ext cx="8776535" cy="926816"/>
          </a:xfrm>
        </p:spPr>
        <p:txBody>
          <a:bodyPr>
            <a:noAutofit/>
          </a:bodyPr>
          <a:lstStyle/>
          <a:p>
            <a:r>
              <a:rPr lang="en-US" sz="5500" dirty="0">
                <a:solidFill>
                  <a:schemeClr val="bg1"/>
                </a:solidFill>
              </a:rPr>
              <a:t>CENTRAL</a:t>
            </a:r>
            <a:r>
              <a:rPr lang="en-US" sz="5500" b="0" dirty="0">
                <a:solidFill>
                  <a:schemeClr val="bg1"/>
                </a:solidFill>
              </a:rPr>
              <a:t> GATHERING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173B8-5F6A-4A4A-9D45-33AA5148E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63516"/>
            <a:ext cx="9144000" cy="49700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500" dirty="0">
                <a:solidFill>
                  <a:srgbClr val="2E5797"/>
                </a:solidFill>
              </a:rPr>
              <a:t>Sundays at 4:00pm</a:t>
            </a:r>
            <a:br>
              <a:rPr lang="en-US" sz="5500" dirty="0">
                <a:solidFill>
                  <a:srgbClr val="2E5797"/>
                </a:solidFill>
              </a:rPr>
            </a:br>
            <a:r>
              <a:rPr lang="en-US" sz="5500" dirty="0">
                <a:solidFill>
                  <a:srgbClr val="2E5797"/>
                </a:solidFill>
              </a:rPr>
              <a:t>Starting August 18</a:t>
            </a:r>
            <a:r>
              <a:rPr lang="en-US" sz="5500" baseline="30000" dirty="0">
                <a:solidFill>
                  <a:srgbClr val="2E5797"/>
                </a:solidFill>
              </a:rPr>
              <a:t>th</a:t>
            </a:r>
            <a:r>
              <a:rPr lang="en-US" sz="5500" dirty="0">
                <a:solidFill>
                  <a:srgbClr val="2E5797"/>
                </a:solidFill>
              </a:rPr>
              <a:t>, 2019!!!</a:t>
            </a:r>
            <a:endParaRPr lang="en-US" sz="4800" dirty="0">
              <a:solidFill>
                <a:srgbClr val="2E5797"/>
              </a:solidFill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00" dirty="0">
              <a:solidFill>
                <a:srgbClr val="2E5596"/>
              </a:solidFill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00" dirty="0">
              <a:solidFill>
                <a:srgbClr val="2E55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6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i="1" dirty="0"/>
              <a:t>How</a:t>
            </a:r>
            <a:r>
              <a:rPr lang="en-US" sz="4800" dirty="0"/>
              <a:t> should we work?</a:t>
            </a:r>
            <a:endParaRPr lang="en-US" sz="48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baseline="30000" dirty="0"/>
              <a:t>3:22 </a:t>
            </a:r>
            <a:r>
              <a:rPr lang="en-US" sz="2600" dirty="0"/>
              <a:t>Bondservants, obey in everything those who </a:t>
            </a:r>
            <a:br>
              <a:rPr lang="en-US" sz="2600" dirty="0"/>
            </a:br>
            <a:r>
              <a:rPr lang="en-US" sz="2600" dirty="0"/>
              <a:t>are your earthly masters, not by way of eye-service, </a:t>
            </a:r>
            <a:br>
              <a:rPr lang="en-US" sz="2600" dirty="0"/>
            </a:br>
            <a:r>
              <a:rPr lang="en-US" sz="2600" dirty="0"/>
              <a:t>as people-pleasers, but with sincerity of heart, fearing </a:t>
            </a:r>
            <a:br>
              <a:rPr lang="en-US" sz="2600" dirty="0"/>
            </a:br>
            <a:r>
              <a:rPr lang="en-US" sz="2600" dirty="0"/>
              <a:t>the Lord. </a:t>
            </a:r>
            <a:r>
              <a:rPr lang="en-US" sz="2600" b="1" baseline="30000" dirty="0"/>
              <a:t>23 </a:t>
            </a:r>
            <a:r>
              <a:rPr lang="en-US" sz="2600" dirty="0"/>
              <a:t>Whatever you do, work heartily, as for the Lord </a:t>
            </a:r>
            <a:br>
              <a:rPr lang="en-US" sz="2600" dirty="0"/>
            </a:br>
            <a:r>
              <a:rPr lang="en-US" sz="2600" dirty="0"/>
              <a:t>and not for men, </a:t>
            </a:r>
            <a:r>
              <a:rPr lang="en-US" sz="2600" b="1" baseline="30000" dirty="0"/>
              <a:t>24 </a:t>
            </a:r>
            <a:r>
              <a:rPr lang="en-US" sz="2600" dirty="0"/>
              <a:t>knowing that from the Lord you will </a:t>
            </a:r>
            <a:br>
              <a:rPr lang="en-US" sz="2600" dirty="0"/>
            </a:br>
            <a:r>
              <a:rPr lang="en-US" sz="2600" dirty="0"/>
              <a:t>receive the inheritance as your reward. You are serving </a:t>
            </a:r>
            <a:br>
              <a:rPr lang="en-US" sz="2600" dirty="0"/>
            </a:br>
            <a:r>
              <a:rPr lang="en-US" sz="2600" dirty="0"/>
              <a:t>the Lord Christ. </a:t>
            </a:r>
            <a:r>
              <a:rPr lang="en-US" sz="2600" b="1" baseline="30000" dirty="0"/>
              <a:t>25 </a:t>
            </a:r>
            <a:r>
              <a:rPr lang="en-US" sz="2600" dirty="0"/>
              <a:t>For the wrongdoer will be paid back </a:t>
            </a:r>
            <a:br>
              <a:rPr lang="en-US" sz="2600" dirty="0"/>
            </a:br>
            <a:r>
              <a:rPr lang="en-US" sz="2600" dirty="0"/>
              <a:t>for the wrong he has done, and there is no partiality. </a:t>
            </a:r>
            <a:r>
              <a:rPr lang="en-US" sz="2600" b="1" baseline="30000" dirty="0"/>
              <a:t>4:1 </a:t>
            </a:r>
            <a:r>
              <a:rPr lang="en-US" sz="2600" dirty="0"/>
              <a:t>Masters, treat your bondservants justly and fairly, </a:t>
            </a:r>
            <a:br>
              <a:rPr lang="en-US" sz="2600" dirty="0"/>
            </a:br>
            <a:r>
              <a:rPr lang="en-US" sz="2600" dirty="0"/>
              <a:t>knowing that you also have a Master in heaven.</a:t>
            </a:r>
          </a:p>
          <a:p>
            <a:pPr marL="0" indent="0">
              <a:buNone/>
            </a:pPr>
            <a:br>
              <a:rPr lang="en-US" sz="2600" dirty="0"/>
            </a:br>
            <a:r>
              <a:rPr lang="en-US" sz="2600" dirty="0"/>
              <a:t>					</a:t>
            </a:r>
            <a:r>
              <a:rPr lang="en-US" sz="2600" i="1" dirty="0"/>
              <a:t>Colossians 3:22-4:1</a:t>
            </a:r>
            <a:endParaRPr lang="en-US" sz="2600" dirty="0"/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0D2679D1-EB06-4627-BD2F-FC1ED6CDF663}"/>
              </a:ext>
            </a:extLst>
          </p:cNvPr>
          <p:cNvSpPr/>
          <p:nvPr/>
        </p:nvSpPr>
        <p:spPr>
          <a:xfrm>
            <a:off x="85456" y="4666270"/>
            <a:ext cx="8973088" cy="2064471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+mj-lt"/>
              <a:buAutoNum type="arabicPeriod"/>
            </a:pPr>
            <a:r>
              <a:rPr lang="en-US" sz="2900" i="1" dirty="0"/>
              <a:t>Who</a:t>
            </a:r>
            <a:r>
              <a:rPr lang="en-US" sz="2900" dirty="0"/>
              <a:t> do we work for?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900" i="1" dirty="0"/>
              <a:t>How</a:t>
            </a:r>
            <a:r>
              <a:rPr lang="en-US" sz="2900" dirty="0"/>
              <a:t> should we work?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900" i="1" dirty="0"/>
              <a:t>Why</a:t>
            </a:r>
            <a:r>
              <a:rPr lang="en-US" sz="2900" dirty="0"/>
              <a:t> work this way?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900" i="1" dirty="0"/>
              <a:t>Where</a:t>
            </a:r>
            <a:r>
              <a:rPr lang="en-US" sz="2900" dirty="0"/>
              <a:t> do we get energy to work this way?</a:t>
            </a:r>
          </a:p>
        </p:txBody>
      </p:sp>
    </p:spTree>
    <p:extLst>
      <p:ext uri="{BB962C8B-B14F-4D97-AF65-F5344CB8AC3E}">
        <p14:creationId xmlns:p14="http://schemas.microsoft.com/office/powerpoint/2010/main" val="1909350746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i="1" dirty="0"/>
              <a:t>How</a:t>
            </a:r>
            <a:r>
              <a:rPr lang="en-US" sz="4800" dirty="0"/>
              <a:t> should we work?</a:t>
            </a:r>
            <a:endParaRPr lang="en-US" sz="48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baseline="30000" dirty="0"/>
              <a:t>3:22 </a:t>
            </a:r>
            <a:r>
              <a:rPr lang="en-US" sz="2600" dirty="0"/>
              <a:t>Bondservants, </a:t>
            </a:r>
            <a:r>
              <a:rPr lang="en-US" b="1" i="1" dirty="0"/>
              <a:t>obey in everything those who </a:t>
            </a:r>
            <a:br>
              <a:rPr lang="en-US" b="1" i="1" dirty="0"/>
            </a:br>
            <a:r>
              <a:rPr lang="en-US" b="1" i="1" dirty="0"/>
              <a:t>are your earthly masters</a:t>
            </a:r>
            <a:r>
              <a:rPr lang="en-US" sz="2600" dirty="0"/>
              <a:t>, not by way of eye-service, </a:t>
            </a:r>
            <a:br>
              <a:rPr lang="en-US" sz="2600" dirty="0"/>
            </a:br>
            <a:r>
              <a:rPr lang="en-US" sz="2600" dirty="0"/>
              <a:t>as people-pleasers, but with sincerity of heart, fearing </a:t>
            </a:r>
            <a:br>
              <a:rPr lang="en-US" sz="2600" dirty="0"/>
            </a:br>
            <a:r>
              <a:rPr lang="en-US" sz="2600" dirty="0"/>
              <a:t>the Lord. </a:t>
            </a:r>
            <a:r>
              <a:rPr lang="en-US" sz="2600" b="1" baseline="30000" dirty="0"/>
              <a:t>23 </a:t>
            </a:r>
            <a:r>
              <a:rPr lang="en-US" sz="2600" dirty="0"/>
              <a:t>Whatever you do, work heartily, as for the Lord </a:t>
            </a:r>
            <a:br>
              <a:rPr lang="en-US" sz="2600" dirty="0"/>
            </a:br>
            <a:r>
              <a:rPr lang="en-US" sz="2600" dirty="0"/>
              <a:t>and not for men, </a:t>
            </a:r>
            <a:r>
              <a:rPr lang="en-US" sz="2600" b="1" baseline="30000" dirty="0"/>
              <a:t>24 </a:t>
            </a:r>
            <a:r>
              <a:rPr lang="en-US" sz="2600" dirty="0"/>
              <a:t>knowing that from the Lord you will </a:t>
            </a:r>
            <a:br>
              <a:rPr lang="en-US" sz="2600" dirty="0"/>
            </a:br>
            <a:r>
              <a:rPr lang="en-US" sz="2600" dirty="0"/>
              <a:t>receive the inheritance as your reward. You are serving </a:t>
            </a:r>
            <a:br>
              <a:rPr lang="en-US" sz="2600" dirty="0"/>
            </a:br>
            <a:r>
              <a:rPr lang="en-US" sz="2600" dirty="0"/>
              <a:t>the Lord Christ. </a:t>
            </a:r>
            <a:r>
              <a:rPr lang="en-US" sz="2600" b="1" baseline="30000" dirty="0"/>
              <a:t>25 </a:t>
            </a:r>
            <a:r>
              <a:rPr lang="en-US" sz="2600" dirty="0"/>
              <a:t>For the wrongdoer will be paid back </a:t>
            </a:r>
            <a:br>
              <a:rPr lang="en-US" sz="2600" dirty="0"/>
            </a:br>
            <a:r>
              <a:rPr lang="en-US" sz="2600" dirty="0"/>
              <a:t>for the wrong he has done, and there is no partiality. </a:t>
            </a:r>
            <a:r>
              <a:rPr lang="en-US" sz="2600" b="1" baseline="30000" dirty="0"/>
              <a:t>4:1 </a:t>
            </a:r>
            <a:r>
              <a:rPr lang="en-US" sz="2600" dirty="0"/>
              <a:t>Masters, treat your bondservants justly and fairly, </a:t>
            </a:r>
            <a:br>
              <a:rPr lang="en-US" sz="2600" dirty="0"/>
            </a:br>
            <a:r>
              <a:rPr lang="en-US" sz="2600" dirty="0"/>
              <a:t>knowing that you also have a Master in heaven.</a:t>
            </a:r>
          </a:p>
          <a:p>
            <a:pPr marL="0" indent="0">
              <a:buNone/>
            </a:pPr>
            <a:br>
              <a:rPr lang="en-US" sz="2600" dirty="0"/>
            </a:br>
            <a:r>
              <a:rPr lang="en-US" sz="2600" dirty="0"/>
              <a:t>					</a:t>
            </a:r>
            <a:r>
              <a:rPr lang="en-US" sz="2600" i="1" dirty="0"/>
              <a:t>Colossians 3:22-4:1</a:t>
            </a:r>
            <a:endParaRPr lang="en-US" sz="2600" dirty="0"/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9037970A-73C3-4C2D-9FA8-B75B46BA4645}"/>
              </a:ext>
            </a:extLst>
          </p:cNvPr>
          <p:cNvSpPr/>
          <p:nvPr/>
        </p:nvSpPr>
        <p:spPr>
          <a:xfrm>
            <a:off x="85456" y="5533534"/>
            <a:ext cx="8973088" cy="1197207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200" dirty="0"/>
              <a:t>1. Respectfully &amp; Cooperatively</a:t>
            </a:r>
          </a:p>
        </p:txBody>
      </p:sp>
    </p:spTree>
    <p:extLst>
      <p:ext uri="{BB962C8B-B14F-4D97-AF65-F5344CB8AC3E}">
        <p14:creationId xmlns:p14="http://schemas.microsoft.com/office/powerpoint/2010/main" val="1984301535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i="1" dirty="0"/>
              <a:t>How</a:t>
            </a:r>
            <a:r>
              <a:rPr lang="en-US" sz="4800" dirty="0"/>
              <a:t> should we work?</a:t>
            </a:r>
            <a:endParaRPr lang="en-US" sz="48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baseline="30000" dirty="0"/>
              <a:t>3:22 </a:t>
            </a:r>
            <a:r>
              <a:rPr lang="en-US" sz="2600" dirty="0"/>
              <a:t>Bondservants, </a:t>
            </a:r>
            <a:r>
              <a:rPr lang="en-US" b="1" i="1" dirty="0"/>
              <a:t>obey in everything those who </a:t>
            </a:r>
            <a:br>
              <a:rPr lang="en-US" b="1" i="1" dirty="0"/>
            </a:br>
            <a:r>
              <a:rPr lang="en-US" b="1" i="1" dirty="0"/>
              <a:t>are your earthly masters</a:t>
            </a:r>
            <a:r>
              <a:rPr lang="en-US" sz="2600" dirty="0"/>
              <a:t>, not by way of eye-service, </a:t>
            </a:r>
            <a:br>
              <a:rPr lang="en-US" sz="2600" dirty="0"/>
            </a:br>
            <a:r>
              <a:rPr lang="en-US" sz="2600" dirty="0"/>
              <a:t>as people-pleasers, but with sincerity of heart, fearing </a:t>
            </a:r>
            <a:br>
              <a:rPr lang="en-US" sz="2600" dirty="0"/>
            </a:br>
            <a:r>
              <a:rPr lang="en-US" sz="2600" dirty="0"/>
              <a:t>the Lord. </a:t>
            </a:r>
            <a:r>
              <a:rPr lang="en-US" sz="2600" b="1" baseline="30000" dirty="0"/>
              <a:t>23 </a:t>
            </a:r>
            <a:r>
              <a:rPr lang="en-US" sz="2600" dirty="0"/>
              <a:t>Whatever you do, work heartily, as for the Lord </a:t>
            </a:r>
            <a:br>
              <a:rPr lang="en-US" sz="2600" dirty="0"/>
            </a:br>
            <a:r>
              <a:rPr lang="en-US" sz="2600" dirty="0"/>
              <a:t>and not for men, </a:t>
            </a:r>
            <a:r>
              <a:rPr lang="en-US" sz="2600" b="1" baseline="30000" dirty="0"/>
              <a:t>24 </a:t>
            </a:r>
            <a:r>
              <a:rPr lang="en-US" sz="2600" dirty="0"/>
              <a:t>knowing that from the Lord you will </a:t>
            </a:r>
            <a:br>
              <a:rPr lang="en-US" sz="2600" dirty="0"/>
            </a:br>
            <a:r>
              <a:rPr lang="en-US" sz="2600" dirty="0"/>
              <a:t>receive the inheritance as your reward. You are serving </a:t>
            </a:r>
            <a:br>
              <a:rPr lang="en-US" sz="2600" dirty="0"/>
            </a:br>
            <a:r>
              <a:rPr lang="en-US" sz="2600" dirty="0"/>
              <a:t>the Lord Christ. </a:t>
            </a:r>
            <a:r>
              <a:rPr lang="en-US" sz="2600" b="1" baseline="30000" dirty="0"/>
              <a:t>25 </a:t>
            </a:r>
            <a:r>
              <a:rPr lang="en-US" sz="2600" dirty="0"/>
              <a:t>For the wrongdoer will be paid back </a:t>
            </a:r>
            <a:br>
              <a:rPr lang="en-US" sz="2600" dirty="0"/>
            </a:br>
            <a:r>
              <a:rPr lang="en-US" sz="2600" dirty="0"/>
              <a:t>for the wrong he has done, and there is no partiality. </a:t>
            </a:r>
            <a:r>
              <a:rPr lang="en-US" sz="2600" b="1" baseline="30000" dirty="0"/>
              <a:t>4:1 </a:t>
            </a:r>
            <a:r>
              <a:rPr lang="en-US" sz="2600" dirty="0"/>
              <a:t>Masters, treat your bondservants justly and fairly, </a:t>
            </a:r>
            <a:br>
              <a:rPr lang="en-US" sz="2600" dirty="0"/>
            </a:br>
            <a:r>
              <a:rPr lang="en-US" sz="2600" dirty="0"/>
              <a:t>knowing that you also have a Master in heaven.</a:t>
            </a:r>
          </a:p>
          <a:p>
            <a:pPr marL="0" indent="0">
              <a:buNone/>
            </a:pPr>
            <a:br>
              <a:rPr lang="en-US" sz="2600" dirty="0"/>
            </a:br>
            <a:r>
              <a:rPr lang="en-US" sz="2600" dirty="0"/>
              <a:t>					</a:t>
            </a:r>
            <a:r>
              <a:rPr lang="en-US" sz="2600" i="1" dirty="0"/>
              <a:t>Colossians 3:22-4:1</a:t>
            </a:r>
            <a:endParaRPr lang="en-US" sz="2600" dirty="0"/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0D2679D1-EB06-4627-BD2F-FC1ED6CDF663}"/>
              </a:ext>
            </a:extLst>
          </p:cNvPr>
          <p:cNvSpPr/>
          <p:nvPr/>
        </p:nvSpPr>
        <p:spPr>
          <a:xfrm>
            <a:off x="85456" y="4666270"/>
            <a:ext cx="8973088" cy="2064471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/>
              <a:t>Servants, be subject to your masters with all respect, not only to the good and gentle but also to the unjust.   </a:t>
            </a:r>
            <a:r>
              <a:rPr lang="en-US" sz="2800" i="1" dirty="0"/>
              <a:t>1 Peter 2:18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68037146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i="1" dirty="0"/>
              <a:t>How</a:t>
            </a:r>
            <a:r>
              <a:rPr lang="en-US" sz="4800" dirty="0"/>
              <a:t> should we work?</a:t>
            </a:r>
            <a:endParaRPr lang="en-US" sz="48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baseline="30000" dirty="0"/>
              <a:t>3:22 </a:t>
            </a:r>
            <a:r>
              <a:rPr lang="en-US" sz="2600" dirty="0"/>
              <a:t>Bondservants, obey in everything those who </a:t>
            </a:r>
            <a:br>
              <a:rPr lang="en-US" sz="2600" dirty="0"/>
            </a:br>
            <a:r>
              <a:rPr lang="en-US" sz="2600" dirty="0"/>
              <a:t>are your earthly masters, not by way of eye-service, </a:t>
            </a:r>
            <a:br>
              <a:rPr lang="en-US" sz="2600" dirty="0"/>
            </a:br>
            <a:r>
              <a:rPr lang="en-US" sz="2600" dirty="0"/>
              <a:t>as people-pleasers, but with sincerity of heart, fearing </a:t>
            </a:r>
            <a:br>
              <a:rPr lang="en-US" sz="2600" dirty="0"/>
            </a:br>
            <a:r>
              <a:rPr lang="en-US" sz="2600" dirty="0"/>
              <a:t>the Lord. </a:t>
            </a:r>
            <a:r>
              <a:rPr lang="en-US" sz="2600" b="1" baseline="30000" dirty="0"/>
              <a:t>23 </a:t>
            </a:r>
            <a:r>
              <a:rPr lang="en-US" sz="2600" dirty="0"/>
              <a:t>Whatever you do, </a:t>
            </a:r>
            <a:r>
              <a:rPr lang="en-US" b="1" i="1" dirty="0"/>
              <a:t>work heartily</a:t>
            </a:r>
            <a:r>
              <a:rPr lang="en-US" sz="2600" dirty="0"/>
              <a:t>, as for the Lord </a:t>
            </a:r>
            <a:br>
              <a:rPr lang="en-US" sz="2600" dirty="0"/>
            </a:br>
            <a:r>
              <a:rPr lang="en-US" sz="2600" dirty="0"/>
              <a:t>and not for men, </a:t>
            </a:r>
            <a:r>
              <a:rPr lang="en-US" sz="2600" b="1" baseline="30000" dirty="0"/>
              <a:t>24 </a:t>
            </a:r>
            <a:r>
              <a:rPr lang="en-US" sz="2600" dirty="0"/>
              <a:t>knowing that from the Lord you will </a:t>
            </a:r>
            <a:br>
              <a:rPr lang="en-US" sz="2600" dirty="0"/>
            </a:br>
            <a:r>
              <a:rPr lang="en-US" sz="2600" dirty="0"/>
              <a:t>receive the inheritance as your reward. You are serving </a:t>
            </a:r>
            <a:br>
              <a:rPr lang="en-US" sz="2600" dirty="0"/>
            </a:br>
            <a:r>
              <a:rPr lang="en-US" sz="2600" dirty="0"/>
              <a:t>the Lord Christ. </a:t>
            </a:r>
            <a:r>
              <a:rPr lang="en-US" sz="2600" b="1" baseline="30000" dirty="0"/>
              <a:t>25 </a:t>
            </a:r>
            <a:r>
              <a:rPr lang="en-US" sz="2600" dirty="0"/>
              <a:t>For the wrongdoer will be paid back </a:t>
            </a:r>
            <a:br>
              <a:rPr lang="en-US" sz="2600" dirty="0"/>
            </a:br>
            <a:r>
              <a:rPr lang="en-US" sz="2600" dirty="0"/>
              <a:t>for the wrong he has done, and there is no partiality. </a:t>
            </a:r>
            <a:r>
              <a:rPr lang="en-US" sz="2600" b="1" baseline="30000" dirty="0"/>
              <a:t>4:1 </a:t>
            </a:r>
            <a:r>
              <a:rPr lang="en-US" sz="2600" dirty="0"/>
              <a:t>Masters, treat your bondservants justly and fairly, </a:t>
            </a:r>
            <a:br>
              <a:rPr lang="en-US" sz="2600" dirty="0"/>
            </a:br>
            <a:r>
              <a:rPr lang="en-US" sz="2600" dirty="0"/>
              <a:t>knowing that you also have a Master in heaven.</a:t>
            </a:r>
          </a:p>
          <a:p>
            <a:pPr marL="0" indent="0">
              <a:buNone/>
            </a:pPr>
            <a:br>
              <a:rPr lang="en-US" sz="2600" dirty="0"/>
            </a:br>
            <a:r>
              <a:rPr lang="en-US" sz="2600" dirty="0"/>
              <a:t>					</a:t>
            </a:r>
            <a:r>
              <a:rPr lang="en-US" sz="2600" i="1" dirty="0"/>
              <a:t>Colossians 3:22-4:1</a:t>
            </a:r>
            <a:endParaRPr lang="en-US" sz="2600" dirty="0"/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0D2679D1-EB06-4627-BD2F-FC1ED6CDF663}"/>
              </a:ext>
            </a:extLst>
          </p:cNvPr>
          <p:cNvSpPr/>
          <p:nvPr/>
        </p:nvSpPr>
        <p:spPr>
          <a:xfrm>
            <a:off x="85456" y="5533534"/>
            <a:ext cx="8973088" cy="1197207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/>
              <a:t>2. Hard</a:t>
            </a:r>
          </a:p>
        </p:txBody>
      </p:sp>
    </p:spTree>
    <p:extLst>
      <p:ext uri="{BB962C8B-B14F-4D97-AF65-F5344CB8AC3E}">
        <p14:creationId xmlns:p14="http://schemas.microsoft.com/office/powerpoint/2010/main" val="3571845855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i="1" dirty="0"/>
              <a:t>How</a:t>
            </a:r>
            <a:r>
              <a:rPr lang="en-US" sz="4800" dirty="0"/>
              <a:t> should we work?</a:t>
            </a:r>
            <a:endParaRPr lang="en-US" sz="48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baseline="30000" dirty="0"/>
              <a:t>3:22 </a:t>
            </a:r>
            <a:r>
              <a:rPr lang="en-US" sz="2600" dirty="0"/>
              <a:t>Bondservants, obey in everything those who </a:t>
            </a:r>
            <a:br>
              <a:rPr lang="en-US" sz="2600" dirty="0"/>
            </a:br>
            <a:r>
              <a:rPr lang="en-US" sz="2600" dirty="0"/>
              <a:t>are your earthly masters, not by way of eye-service, </a:t>
            </a:r>
            <a:br>
              <a:rPr lang="en-US" sz="2600" dirty="0"/>
            </a:br>
            <a:r>
              <a:rPr lang="en-US" sz="2600" dirty="0"/>
              <a:t>as people-pleasers, but with sincerity of heart, fearing </a:t>
            </a:r>
            <a:br>
              <a:rPr lang="en-US" sz="2600" dirty="0"/>
            </a:br>
            <a:r>
              <a:rPr lang="en-US" sz="2600" dirty="0"/>
              <a:t>the Lord. </a:t>
            </a:r>
            <a:r>
              <a:rPr lang="en-US" sz="2600" b="1" baseline="30000" dirty="0"/>
              <a:t>23 </a:t>
            </a:r>
            <a:r>
              <a:rPr lang="en-US" sz="2600" dirty="0"/>
              <a:t>Whatever you do, work heartily, as for the Lord </a:t>
            </a:r>
            <a:br>
              <a:rPr lang="en-US" sz="2600" dirty="0"/>
            </a:br>
            <a:r>
              <a:rPr lang="en-US" sz="2600" dirty="0"/>
              <a:t>and not for men, </a:t>
            </a:r>
            <a:r>
              <a:rPr lang="en-US" sz="2600" b="1" baseline="30000" dirty="0"/>
              <a:t>24 </a:t>
            </a:r>
            <a:r>
              <a:rPr lang="en-US" sz="2600" dirty="0"/>
              <a:t>knowing that from the Lord you will </a:t>
            </a:r>
            <a:br>
              <a:rPr lang="en-US" sz="2600" dirty="0"/>
            </a:br>
            <a:r>
              <a:rPr lang="en-US" sz="2600" dirty="0"/>
              <a:t>receive the inheritance as your reward. You are serving </a:t>
            </a:r>
            <a:br>
              <a:rPr lang="en-US" sz="2600" dirty="0"/>
            </a:br>
            <a:r>
              <a:rPr lang="en-US" sz="2600" dirty="0"/>
              <a:t>the Lord Christ. </a:t>
            </a:r>
            <a:r>
              <a:rPr lang="en-US" sz="2600" b="1" baseline="30000" dirty="0"/>
              <a:t>25 </a:t>
            </a:r>
            <a:r>
              <a:rPr lang="en-US" sz="2600" dirty="0"/>
              <a:t>For the wrongdoer will be paid back </a:t>
            </a:r>
            <a:br>
              <a:rPr lang="en-US" sz="2600" dirty="0"/>
            </a:br>
            <a:r>
              <a:rPr lang="en-US" sz="2600" dirty="0"/>
              <a:t>for the wrong he has done, and there is no partiality. </a:t>
            </a:r>
            <a:r>
              <a:rPr lang="en-US" sz="2600" b="1" baseline="30000" dirty="0"/>
              <a:t>4:1 </a:t>
            </a:r>
            <a:r>
              <a:rPr lang="en-US" sz="2600" dirty="0"/>
              <a:t>Masters, </a:t>
            </a:r>
            <a:r>
              <a:rPr lang="en-US" b="1" i="1" dirty="0"/>
              <a:t>treat your bondservants justly and fairly</a:t>
            </a:r>
            <a:r>
              <a:rPr lang="en-US" sz="2600" dirty="0"/>
              <a:t>, </a:t>
            </a:r>
            <a:br>
              <a:rPr lang="en-US" sz="2600" dirty="0"/>
            </a:br>
            <a:r>
              <a:rPr lang="en-US" sz="2600" dirty="0"/>
              <a:t>knowing that you also have a Master in heaven.</a:t>
            </a:r>
          </a:p>
          <a:p>
            <a:pPr marL="0" indent="0">
              <a:buNone/>
            </a:pPr>
            <a:br>
              <a:rPr lang="en-US" sz="2600" dirty="0"/>
            </a:br>
            <a:r>
              <a:rPr lang="en-US" sz="2600" dirty="0"/>
              <a:t>					</a:t>
            </a:r>
            <a:r>
              <a:rPr lang="en-US" sz="2600" i="1" dirty="0"/>
              <a:t>Colossians 3:22-4:1</a:t>
            </a:r>
            <a:endParaRPr lang="en-US" sz="2600" dirty="0"/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0D2679D1-EB06-4627-BD2F-FC1ED6CDF663}"/>
              </a:ext>
            </a:extLst>
          </p:cNvPr>
          <p:cNvSpPr/>
          <p:nvPr/>
        </p:nvSpPr>
        <p:spPr>
          <a:xfrm>
            <a:off x="85456" y="5533534"/>
            <a:ext cx="8973088" cy="1197207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lang="en-US" sz="4800" dirty="0">
                <a:solidFill>
                  <a:prstClr val="white"/>
                </a:solidFill>
                <a:latin typeface="Calibri"/>
              </a:rPr>
              <a:t>J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ustly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Fairly</a:t>
            </a:r>
          </a:p>
        </p:txBody>
      </p:sp>
    </p:spTree>
    <p:extLst>
      <p:ext uri="{BB962C8B-B14F-4D97-AF65-F5344CB8AC3E}">
        <p14:creationId xmlns:p14="http://schemas.microsoft.com/office/powerpoint/2010/main" val="2506679841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i="1" dirty="0"/>
              <a:t>How</a:t>
            </a:r>
            <a:r>
              <a:rPr lang="en-US" sz="4800" dirty="0"/>
              <a:t> should we work?</a:t>
            </a:r>
            <a:endParaRPr lang="en-US" sz="48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Ephesians 6:7</a:t>
            </a:r>
            <a:r>
              <a:rPr lang="en-US" sz="2600" i="1" dirty="0"/>
              <a:t> </a:t>
            </a:r>
            <a:r>
              <a:rPr lang="en-US" sz="2600" dirty="0"/>
              <a:t>…rendering service with </a:t>
            </a:r>
            <a:r>
              <a:rPr lang="en-US" sz="2600" b="1" i="1" dirty="0"/>
              <a:t>a good will</a:t>
            </a:r>
            <a:r>
              <a:rPr lang="en-US" sz="2600" dirty="0"/>
              <a:t> </a:t>
            </a:r>
            <a:br>
              <a:rPr lang="en-US" sz="2600" dirty="0"/>
            </a:br>
            <a:r>
              <a:rPr lang="en-US" sz="2600" dirty="0"/>
              <a:t>as to the Lord and not to man…</a:t>
            </a:r>
          </a:p>
          <a:p>
            <a:pPr marL="0" indent="0">
              <a:buNone/>
            </a:pPr>
            <a:r>
              <a:rPr lang="en-US" sz="2600" b="1" dirty="0"/>
              <a:t>1 Thessalonians 4:10b-12   </a:t>
            </a:r>
            <a:r>
              <a:rPr lang="en-US" sz="2600" b="1" baseline="30000" dirty="0"/>
              <a:t>10b </a:t>
            </a:r>
            <a:r>
              <a:rPr lang="en-US" sz="2600" dirty="0"/>
              <a:t>But we urge you, brothers, </a:t>
            </a:r>
            <a:br>
              <a:rPr lang="en-US" sz="2600" dirty="0"/>
            </a:br>
            <a:r>
              <a:rPr lang="en-US" sz="2600" dirty="0"/>
              <a:t>to do this more and more, </a:t>
            </a:r>
            <a:r>
              <a:rPr lang="en-US" sz="2600" b="1" baseline="30000" dirty="0"/>
              <a:t>11 </a:t>
            </a:r>
            <a:r>
              <a:rPr lang="en-US" sz="2600" dirty="0"/>
              <a:t>and to aspire to live quietly, </a:t>
            </a:r>
            <a:br>
              <a:rPr lang="en-US" sz="2600" dirty="0"/>
            </a:br>
            <a:r>
              <a:rPr lang="en-US" sz="2600" dirty="0"/>
              <a:t>and to mind your own affairs, and to work with your hands, </a:t>
            </a:r>
            <a:br>
              <a:rPr lang="en-US" sz="2600" dirty="0"/>
            </a:br>
            <a:r>
              <a:rPr lang="en-US" sz="2600" dirty="0"/>
              <a:t>as we instructed you, </a:t>
            </a:r>
            <a:r>
              <a:rPr lang="en-US" sz="2600" b="1" baseline="30000" dirty="0"/>
              <a:t>12 </a:t>
            </a:r>
            <a:r>
              <a:rPr lang="en-US" sz="2600" dirty="0"/>
              <a:t>so that you may walk properly before outsiders and be dependent on no one.</a:t>
            </a:r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0D2679D1-EB06-4627-BD2F-FC1ED6CDF663}"/>
              </a:ext>
            </a:extLst>
          </p:cNvPr>
          <p:cNvSpPr/>
          <p:nvPr/>
        </p:nvSpPr>
        <p:spPr>
          <a:xfrm>
            <a:off x="85456" y="5533534"/>
            <a:ext cx="8973088" cy="1197207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/>
              <a:t>4. Benevolently</a:t>
            </a:r>
          </a:p>
        </p:txBody>
      </p:sp>
    </p:spTree>
    <p:extLst>
      <p:ext uri="{BB962C8B-B14F-4D97-AF65-F5344CB8AC3E}">
        <p14:creationId xmlns:p14="http://schemas.microsoft.com/office/powerpoint/2010/main" val="2301868352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i="1" dirty="0"/>
              <a:t>Why </a:t>
            </a:r>
            <a:r>
              <a:rPr lang="en-US" sz="4800" dirty="0"/>
              <a:t>work this way?</a:t>
            </a:r>
            <a:endParaRPr lang="en-US" sz="48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baseline="30000" dirty="0"/>
              <a:t>3:22 </a:t>
            </a:r>
            <a:r>
              <a:rPr lang="en-US" sz="2600" dirty="0"/>
              <a:t>Bondservants, obey in everything those who </a:t>
            </a:r>
            <a:br>
              <a:rPr lang="en-US" sz="2600" dirty="0"/>
            </a:br>
            <a:r>
              <a:rPr lang="en-US" sz="2600" dirty="0"/>
              <a:t>are your earthly masters, not by way of eye-service, </a:t>
            </a:r>
            <a:br>
              <a:rPr lang="en-US" sz="2600" dirty="0"/>
            </a:br>
            <a:r>
              <a:rPr lang="en-US" sz="2600" dirty="0"/>
              <a:t>as people-pleasers, but with sincerity of heart, fearing </a:t>
            </a:r>
            <a:br>
              <a:rPr lang="en-US" sz="2600" dirty="0"/>
            </a:br>
            <a:r>
              <a:rPr lang="en-US" sz="2600" dirty="0"/>
              <a:t>the Lord. </a:t>
            </a:r>
            <a:r>
              <a:rPr lang="en-US" sz="2600" b="1" baseline="30000" dirty="0"/>
              <a:t>23 </a:t>
            </a:r>
            <a:r>
              <a:rPr lang="en-US" sz="2600" dirty="0"/>
              <a:t>Whatever you do, </a:t>
            </a:r>
            <a:r>
              <a:rPr lang="en-US" b="1" i="1" dirty="0"/>
              <a:t>work heartily, as for the Lord</a:t>
            </a:r>
            <a:r>
              <a:rPr lang="en-US" sz="2600" b="1" i="1" dirty="0"/>
              <a:t> </a:t>
            </a:r>
            <a:br>
              <a:rPr lang="en-US" sz="2600" dirty="0"/>
            </a:br>
            <a:r>
              <a:rPr lang="en-US" sz="2600" dirty="0"/>
              <a:t>and not for men, </a:t>
            </a:r>
            <a:r>
              <a:rPr lang="en-US" sz="2600" b="1" baseline="30000" dirty="0"/>
              <a:t>24 </a:t>
            </a:r>
            <a:r>
              <a:rPr lang="en-US" sz="2600" dirty="0"/>
              <a:t>knowing that from the Lord you will </a:t>
            </a:r>
            <a:br>
              <a:rPr lang="en-US" sz="2600" dirty="0"/>
            </a:br>
            <a:r>
              <a:rPr lang="en-US" sz="2600" dirty="0"/>
              <a:t>receive the inheritance as your reward. You are serving </a:t>
            </a:r>
            <a:br>
              <a:rPr lang="en-US" sz="2600" dirty="0"/>
            </a:br>
            <a:r>
              <a:rPr lang="en-US" sz="2600" dirty="0"/>
              <a:t>the Lord Christ. </a:t>
            </a:r>
            <a:r>
              <a:rPr lang="en-US" sz="2600" b="1" baseline="30000" dirty="0"/>
              <a:t>25 </a:t>
            </a:r>
            <a:r>
              <a:rPr lang="en-US" sz="2600" dirty="0"/>
              <a:t>For the wrongdoer will be paid back </a:t>
            </a:r>
            <a:br>
              <a:rPr lang="en-US" sz="2600" dirty="0"/>
            </a:br>
            <a:r>
              <a:rPr lang="en-US" sz="2600" dirty="0"/>
              <a:t>for the wrong he has done, and there is no partiality. </a:t>
            </a:r>
            <a:r>
              <a:rPr lang="en-US" sz="2600" b="1" baseline="30000" dirty="0"/>
              <a:t>4:1 </a:t>
            </a:r>
            <a:r>
              <a:rPr lang="en-US" sz="2600" dirty="0"/>
              <a:t>Masters, treat your bondservants justly and fairly, </a:t>
            </a:r>
            <a:br>
              <a:rPr lang="en-US" sz="2600" dirty="0"/>
            </a:br>
            <a:r>
              <a:rPr lang="en-US" sz="2600" dirty="0"/>
              <a:t>knowing that you also have </a:t>
            </a:r>
            <a:r>
              <a:rPr lang="en-US" b="1" i="1" dirty="0"/>
              <a:t>a Master in heaven</a:t>
            </a:r>
            <a:r>
              <a:rPr lang="en-US" sz="2600" dirty="0"/>
              <a:t>.</a:t>
            </a:r>
          </a:p>
          <a:p>
            <a:pPr marL="0" indent="0">
              <a:buNone/>
            </a:pPr>
            <a:br>
              <a:rPr lang="en-US" sz="2600" dirty="0"/>
            </a:br>
            <a:r>
              <a:rPr lang="en-US" sz="2600" dirty="0"/>
              <a:t>					</a:t>
            </a:r>
            <a:r>
              <a:rPr lang="en-US" sz="2600" i="1" dirty="0"/>
              <a:t>Colossians 3:22-4:1</a:t>
            </a:r>
            <a:endParaRPr lang="en-US" sz="2600" dirty="0"/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DCCFF58A-3743-4EE8-9606-727D449636F6}"/>
              </a:ext>
            </a:extLst>
          </p:cNvPr>
          <p:cNvSpPr/>
          <p:nvPr/>
        </p:nvSpPr>
        <p:spPr>
          <a:xfrm>
            <a:off x="85456" y="5533534"/>
            <a:ext cx="8973088" cy="1197207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/>
              <a:t>1. We work for Jesus</a:t>
            </a:r>
          </a:p>
        </p:txBody>
      </p:sp>
    </p:spTree>
    <p:extLst>
      <p:ext uri="{BB962C8B-B14F-4D97-AF65-F5344CB8AC3E}">
        <p14:creationId xmlns:p14="http://schemas.microsoft.com/office/powerpoint/2010/main" val="1955889194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i="1" dirty="0"/>
              <a:t>Why </a:t>
            </a:r>
            <a:r>
              <a:rPr lang="en-US" sz="4800" dirty="0"/>
              <a:t>work this way?</a:t>
            </a:r>
            <a:endParaRPr lang="en-US" sz="48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Titus 2:9-10</a:t>
            </a:r>
            <a:r>
              <a:rPr lang="en-US" sz="2600" i="1" dirty="0"/>
              <a:t>   </a:t>
            </a:r>
            <a:r>
              <a:rPr lang="en-US" sz="2600" b="1" baseline="30000" dirty="0"/>
              <a:t>9 </a:t>
            </a:r>
            <a:r>
              <a:rPr lang="en-US" sz="2600" dirty="0"/>
              <a:t>Bondservants are to be submissive </a:t>
            </a:r>
            <a:br>
              <a:rPr lang="en-US" sz="2600" dirty="0"/>
            </a:br>
            <a:r>
              <a:rPr lang="en-US" sz="2600" dirty="0"/>
              <a:t>to their own masters in everything; they are to be </a:t>
            </a:r>
            <a:br>
              <a:rPr lang="en-US" sz="2600" dirty="0"/>
            </a:br>
            <a:r>
              <a:rPr lang="en-US" sz="2600" dirty="0"/>
              <a:t>well-pleasing, not argumentative, </a:t>
            </a:r>
            <a:r>
              <a:rPr lang="en-US" sz="2600" b="1" baseline="30000" dirty="0"/>
              <a:t>10 </a:t>
            </a:r>
            <a:r>
              <a:rPr lang="en-US" sz="2600" dirty="0"/>
              <a:t>not pilfering, </a:t>
            </a:r>
            <a:br>
              <a:rPr lang="en-US" sz="2600" dirty="0"/>
            </a:br>
            <a:r>
              <a:rPr lang="en-US" sz="2600" dirty="0"/>
              <a:t>but showing all good faith, so that in everything they </a:t>
            </a:r>
            <a:br>
              <a:rPr lang="en-US" sz="2600" dirty="0"/>
            </a:br>
            <a:r>
              <a:rPr lang="en-US" sz="2600" dirty="0"/>
              <a:t>may </a:t>
            </a:r>
            <a:r>
              <a:rPr lang="en-US" sz="2600" b="1" i="1" dirty="0"/>
              <a:t>adorn the doctrine </a:t>
            </a:r>
            <a:r>
              <a:rPr lang="en-US" sz="2600" dirty="0"/>
              <a:t>of God our Savior.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See also Philippians 2:14-16</a:t>
            </a:r>
          </a:p>
          <a:p>
            <a:pPr marL="0" indent="0">
              <a:buNone/>
            </a:pPr>
            <a:br>
              <a:rPr lang="en-US" sz="2600" dirty="0"/>
            </a:br>
            <a:r>
              <a:rPr lang="en-US" sz="2600" dirty="0"/>
              <a:t>					</a:t>
            </a: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0D2679D1-EB06-4627-BD2F-FC1ED6CDF663}"/>
              </a:ext>
            </a:extLst>
          </p:cNvPr>
          <p:cNvSpPr/>
          <p:nvPr/>
        </p:nvSpPr>
        <p:spPr>
          <a:xfrm>
            <a:off x="85456" y="5533534"/>
            <a:ext cx="8973088" cy="1197207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/>
              <a:t>2. To adorn the Gospel</a:t>
            </a:r>
          </a:p>
        </p:txBody>
      </p:sp>
    </p:spTree>
    <p:extLst>
      <p:ext uri="{BB962C8B-B14F-4D97-AF65-F5344CB8AC3E}">
        <p14:creationId xmlns:p14="http://schemas.microsoft.com/office/powerpoint/2010/main" val="298642283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i="1" dirty="0"/>
              <a:t>Why </a:t>
            </a:r>
            <a:r>
              <a:rPr lang="en-US" sz="4800" dirty="0"/>
              <a:t>work this way?</a:t>
            </a:r>
            <a:endParaRPr lang="en-US" sz="48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600" b="1" dirty="0"/>
              <a:t>Romans 8:28-29   </a:t>
            </a:r>
            <a:r>
              <a:rPr lang="en-US" sz="2600" b="1" baseline="30000" dirty="0"/>
              <a:t>28 </a:t>
            </a:r>
            <a:r>
              <a:rPr lang="en-US" sz="2600" dirty="0"/>
              <a:t>And we know that for those </a:t>
            </a:r>
            <a:br>
              <a:rPr lang="en-US" sz="2600" dirty="0"/>
            </a:br>
            <a:r>
              <a:rPr lang="en-US" sz="2600" dirty="0"/>
              <a:t>who love God </a:t>
            </a:r>
            <a:r>
              <a:rPr lang="en-US" sz="2600" b="1" i="1" dirty="0"/>
              <a:t>all things</a:t>
            </a:r>
            <a:r>
              <a:rPr lang="en-US" sz="2600" dirty="0"/>
              <a:t> work together for good, </a:t>
            </a:r>
            <a:br>
              <a:rPr lang="en-US" sz="2600" dirty="0"/>
            </a:br>
            <a:r>
              <a:rPr lang="en-US" sz="2600" dirty="0"/>
              <a:t>for those who are called according to his purpose. </a:t>
            </a:r>
            <a:br>
              <a:rPr lang="en-US" sz="2600" dirty="0"/>
            </a:br>
            <a:r>
              <a:rPr lang="en-US" sz="2600" b="1" baseline="30000" dirty="0"/>
              <a:t>29 </a:t>
            </a:r>
            <a:r>
              <a:rPr lang="en-US" sz="2600" dirty="0"/>
              <a:t>For those whom he foreknew he also predestined to be conformed to the image of his Son, in order that he might be the firstborn among many brothers.</a:t>
            </a:r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0D2679D1-EB06-4627-BD2F-FC1ED6CDF663}"/>
              </a:ext>
            </a:extLst>
          </p:cNvPr>
          <p:cNvSpPr/>
          <p:nvPr/>
        </p:nvSpPr>
        <p:spPr>
          <a:xfrm>
            <a:off x="85456" y="5533534"/>
            <a:ext cx="8973088" cy="1197207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/>
              <a:t>3. Character development</a:t>
            </a:r>
          </a:p>
        </p:txBody>
      </p:sp>
    </p:spTree>
    <p:extLst>
      <p:ext uri="{BB962C8B-B14F-4D97-AF65-F5344CB8AC3E}">
        <p14:creationId xmlns:p14="http://schemas.microsoft.com/office/powerpoint/2010/main" val="3999658583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i="1" dirty="0"/>
              <a:t>Why </a:t>
            </a:r>
            <a:r>
              <a:rPr lang="en-US" sz="4800" dirty="0"/>
              <a:t>work this way?</a:t>
            </a:r>
            <a:endParaRPr lang="en-US" sz="48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Colossians 3:23-24</a:t>
            </a:r>
            <a:r>
              <a:rPr lang="en-US" sz="2600" i="1" dirty="0"/>
              <a:t>   </a:t>
            </a:r>
            <a:r>
              <a:rPr lang="en-US" sz="2600" b="1" baseline="30000" dirty="0"/>
              <a:t>23 </a:t>
            </a:r>
            <a:r>
              <a:rPr lang="en-US" sz="2600" dirty="0"/>
              <a:t>Whatever you do, work </a:t>
            </a:r>
            <a:br>
              <a:rPr lang="en-US" sz="2600" dirty="0"/>
            </a:br>
            <a:r>
              <a:rPr lang="en-US" sz="2600" dirty="0"/>
              <a:t>heartily, as for the Lord and not for men, </a:t>
            </a:r>
            <a:r>
              <a:rPr lang="en-US" sz="2600" b="1" baseline="30000" dirty="0"/>
              <a:t>24 </a:t>
            </a:r>
            <a:r>
              <a:rPr lang="en-US" sz="2600" dirty="0"/>
              <a:t>knowing </a:t>
            </a:r>
            <a:br>
              <a:rPr lang="en-US" sz="2600" dirty="0"/>
            </a:br>
            <a:r>
              <a:rPr lang="en-US" sz="2600" dirty="0"/>
              <a:t>that </a:t>
            </a:r>
            <a:r>
              <a:rPr lang="en-US" b="1" i="1" dirty="0"/>
              <a:t>from the Lord you will receive the inheritance </a:t>
            </a:r>
            <a:br>
              <a:rPr lang="en-US" b="1" i="1" dirty="0"/>
            </a:br>
            <a:r>
              <a:rPr lang="en-US" sz="2600" b="1" i="1" dirty="0"/>
              <a:t>as your reward</a:t>
            </a:r>
            <a:r>
              <a:rPr lang="en-US" sz="2600" dirty="0"/>
              <a:t>. You are serving the Lord Christ. </a:t>
            </a:r>
          </a:p>
          <a:p>
            <a:pPr marL="0" indent="0">
              <a:buNone/>
            </a:pPr>
            <a:r>
              <a:rPr lang="en-US" sz="2600" b="1" dirty="0"/>
              <a:t>Ephesians 6:7-8</a:t>
            </a:r>
            <a:r>
              <a:rPr lang="en-US" sz="2600" dirty="0"/>
              <a:t>    </a:t>
            </a:r>
            <a:r>
              <a:rPr lang="en-US" sz="2600" b="1" baseline="30000" dirty="0"/>
              <a:t>7 </a:t>
            </a:r>
            <a:r>
              <a:rPr lang="en-US" sz="2600" dirty="0"/>
              <a:t>…rendering service with a good will </a:t>
            </a:r>
            <a:br>
              <a:rPr lang="en-US" sz="2600" dirty="0"/>
            </a:br>
            <a:r>
              <a:rPr lang="en-US" sz="2600" dirty="0"/>
              <a:t>as to the Lord and not to man, </a:t>
            </a:r>
            <a:r>
              <a:rPr lang="en-US" sz="2600" b="1" baseline="30000" dirty="0"/>
              <a:t>8 </a:t>
            </a:r>
            <a:r>
              <a:rPr lang="en-US" sz="2600" dirty="0"/>
              <a:t>knowing that whatever </a:t>
            </a:r>
            <a:br>
              <a:rPr lang="en-US" sz="2600" dirty="0"/>
            </a:br>
            <a:r>
              <a:rPr lang="en-US" sz="2600" dirty="0"/>
              <a:t>good anyone does, this </a:t>
            </a:r>
            <a:r>
              <a:rPr lang="en-US" b="1" i="1" dirty="0"/>
              <a:t>he will receive back from </a:t>
            </a:r>
            <a:br>
              <a:rPr lang="en-US" b="1" i="1" dirty="0"/>
            </a:br>
            <a:r>
              <a:rPr lang="en-US" b="1" i="1" dirty="0"/>
              <a:t>the Lord</a:t>
            </a:r>
            <a:r>
              <a:rPr lang="en-US" sz="2600" dirty="0"/>
              <a:t>, whether he is a bondservant or is free. 			</a:t>
            </a: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0D2679D1-EB06-4627-BD2F-FC1ED6CDF663}"/>
              </a:ext>
            </a:extLst>
          </p:cNvPr>
          <p:cNvSpPr/>
          <p:nvPr/>
        </p:nvSpPr>
        <p:spPr>
          <a:xfrm>
            <a:off x="85456" y="5533534"/>
            <a:ext cx="8973088" cy="1197207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/>
              <a:t>4. Reward</a:t>
            </a:r>
          </a:p>
        </p:txBody>
      </p:sp>
    </p:spTree>
    <p:extLst>
      <p:ext uri="{BB962C8B-B14F-4D97-AF65-F5344CB8AC3E}">
        <p14:creationId xmlns:p14="http://schemas.microsoft.com/office/powerpoint/2010/main" val="220159925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72BF57-D465-4A85-8666-73262BB163E2}"/>
              </a:ext>
            </a:extLst>
          </p:cNvPr>
          <p:cNvSpPr txBox="1"/>
          <p:nvPr/>
        </p:nvSpPr>
        <p:spPr>
          <a:xfrm>
            <a:off x="1131217" y="5385261"/>
            <a:ext cx="1116133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Coming soon…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B7744709-4DEB-4ED3-9D88-1DC5F2108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191" y="150832"/>
            <a:ext cx="5082340" cy="538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63184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i="1" dirty="0"/>
              <a:t>Where</a:t>
            </a:r>
            <a:r>
              <a:rPr lang="en-US" sz="4800" dirty="0"/>
              <a:t> do we get energy?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Exhortations to Body-life almost always precedes </a:t>
            </a:r>
            <a:br>
              <a:rPr lang="en-US" sz="2600" dirty="0"/>
            </a:br>
            <a:r>
              <a:rPr lang="en-US" sz="2600" dirty="0"/>
              <a:t>exhortation about our social roles!</a:t>
            </a:r>
          </a:p>
          <a:p>
            <a:pPr marL="0" indent="0">
              <a:buNone/>
            </a:pPr>
            <a:r>
              <a:rPr lang="en-US" sz="2600" dirty="0"/>
              <a:t>See Colossians 3-4; Romans 12-13; Ephesians 5-6; </a:t>
            </a:r>
            <a:br>
              <a:rPr lang="en-US" sz="2600" dirty="0"/>
            </a:br>
            <a:r>
              <a:rPr lang="en-US" sz="2600" dirty="0"/>
              <a:t>1 Peter 1-3</a:t>
            </a:r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28AD4D3C-697F-4B3A-8164-91BE8B340442}"/>
              </a:ext>
            </a:extLst>
          </p:cNvPr>
          <p:cNvSpPr/>
          <p:nvPr/>
        </p:nvSpPr>
        <p:spPr>
          <a:xfrm>
            <a:off x="85456" y="5533534"/>
            <a:ext cx="8973088" cy="1197207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/>
              <a:t>1. Christian Community</a:t>
            </a:r>
          </a:p>
        </p:txBody>
      </p:sp>
    </p:spTree>
    <p:extLst>
      <p:ext uri="{BB962C8B-B14F-4D97-AF65-F5344CB8AC3E}">
        <p14:creationId xmlns:p14="http://schemas.microsoft.com/office/powerpoint/2010/main" val="2271631037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i="1" dirty="0"/>
              <a:t>Where</a:t>
            </a:r>
            <a:r>
              <a:rPr lang="en-US" sz="4800" dirty="0"/>
              <a:t> do we get energy?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Colossians 4:2   </a:t>
            </a:r>
            <a:r>
              <a:rPr lang="en-US" sz="2600" b="1" i="1" dirty="0"/>
              <a:t>Continue steadfastly in prayer</a:t>
            </a:r>
            <a:r>
              <a:rPr lang="en-US" sz="2600" dirty="0"/>
              <a:t>, </a:t>
            </a:r>
            <a:br>
              <a:rPr lang="en-US" sz="2600" dirty="0"/>
            </a:br>
            <a:r>
              <a:rPr lang="en-US" sz="2600" dirty="0"/>
              <a:t>being watchful in it with thanksgiving.</a:t>
            </a: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28AD4D3C-697F-4B3A-8164-91BE8B340442}"/>
              </a:ext>
            </a:extLst>
          </p:cNvPr>
          <p:cNvSpPr/>
          <p:nvPr/>
        </p:nvSpPr>
        <p:spPr>
          <a:xfrm>
            <a:off x="85456" y="5533534"/>
            <a:ext cx="8973088" cy="1197207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/>
              <a:t>2. Talking to Jesus</a:t>
            </a:r>
          </a:p>
        </p:txBody>
      </p:sp>
    </p:spTree>
    <p:extLst>
      <p:ext uri="{BB962C8B-B14F-4D97-AF65-F5344CB8AC3E}">
        <p14:creationId xmlns:p14="http://schemas.microsoft.com/office/powerpoint/2010/main" val="2705402926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i="1" dirty="0"/>
              <a:t>Where</a:t>
            </a:r>
            <a:r>
              <a:rPr lang="en-US" sz="4800" dirty="0"/>
              <a:t> do we get energy?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Colossians 4:2   </a:t>
            </a:r>
            <a:r>
              <a:rPr lang="en-US" sz="2600" dirty="0"/>
              <a:t>Continue steadfastly in prayer, </a:t>
            </a:r>
            <a:br>
              <a:rPr lang="en-US" sz="2600" dirty="0"/>
            </a:br>
            <a:r>
              <a:rPr lang="en-US" sz="2600" dirty="0"/>
              <a:t>being watchful in it </a:t>
            </a:r>
            <a:r>
              <a:rPr lang="en-US" sz="2600" b="1" i="1" dirty="0"/>
              <a:t>with thanksgiving</a:t>
            </a:r>
            <a:r>
              <a:rPr lang="en-US" sz="2600" dirty="0"/>
              <a:t>.</a:t>
            </a: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28AD4D3C-697F-4B3A-8164-91BE8B340442}"/>
              </a:ext>
            </a:extLst>
          </p:cNvPr>
          <p:cNvSpPr/>
          <p:nvPr/>
        </p:nvSpPr>
        <p:spPr>
          <a:xfrm>
            <a:off x="85456" y="5533534"/>
            <a:ext cx="8973088" cy="1197207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/>
              <a:t>3. Giving Thanks</a:t>
            </a:r>
          </a:p>
        </p:txBody>
      </p:sp>
    </p:spTree>
    <p:extLst>
      <p:ext uri="{BB962C8B-B14F-4D97-AF65-F5344CB8AC3E}">
        <p14:creationId xmlns:p14="http://schemas.microsoft.com/office/powerpoint/2010/main" val="3458736344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Reflection 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7093836"/>
          </a:xfrm>
        </p:spPr>
        <p:txBody>
          <a:bodyPr>
            <a:normAutofit fontScale="92500"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900" dirty="0"/>
              <a:t>What might happen in our workplaces and in </a:t>
            </a:r>
            <a:br>
              <a:rPr lang="en-US" sz="2900" dirty="0"/>
            </a:br>
            <a:r>
              <a:rPr lang="en-US" sz="2900" dirty="0"/>
              <a:t>our community if we worked like we worked </a:t>
            </a:r>
            <a:br>
              <a:rPr lang="en-US" sz="2900" dirty="0"/>
            </a:br>
            <a:r>
              <a:rPr lang="en-US" sz="2900" dirty="0"/>
              <a:t>for Jesus?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900" dirty="0"/>
              <a:t>What might happen in and through our church if we worshiped and represented Jesus at work?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900" dirty="0"/>
              <a:t>What might happen if we worked respectfully and cooperatively with our supervisors and coworkers </a:t>
            </a:r>
            <a:br>
              <a:rPr lang="en-US" sz="2900" dirty="0"/>
            </a:br>
            <a:r>
              <a:rPr lang="en-US" sz="2900" dirty="0"/>
              <a:t>and subordinates?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900" dirty="0"/>
              <a:t>What might happen if we were known as hard </a:t>
            </a:r>
            <a:br>
              <a:rPr lang="en-US" sz="2900" dirty="0"/>
            </a:br>
            <a:r>
              <a:rPr lang="en-US" sz="2900" dirty="0"/>
              <a:t>workers who could be trusted and who were fair </a:t>
            </a:r>
            <a:br>
              <a:rPr lang="en-US" sz="2900" dirty="0"/>
            </a:br>
            <a:r>
              <a:rPr lang="en-US" sz="2900" dirty="0"/>
              <a:t>and just and made the workplace morale go up?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900" dirty="0"/>
              <a:t>What might happen if we worked in such a way as </a:t>
            </a:r>
            <a:br>
              <a:rPr lang="en-US" sz="2900" dirty="0"/>
            </a:br>
            <a:r>
              <a:rPr lang="en-US" sz="2900" dirty="0"/>
              <a:t>to make the Gospel look attractive to those we </a:t>
            </a:r>
            <a:br>
              <a:rPr lang="en-US" sz="2900" dirty="0"/>
            </a:br>
            <a:r>
              <a:rPr lang="en-US" sz="2900" dirty="0"/>
              <a:t>work with?</a:t>
            </a:r>
          </a:p>
          <a:p>
            <a:pPr lvl="0"/>
            <a:endParaRPr lang="en-US" dirty="0"/>
          </a:p>
          <a:p>
            <a:pPr marL="0" indent="0">
              <a:buNone/>
            </a:pPr>
            <a:endParaRPr lang="en-US" dirty="0">
              <a:latin typeface="Ubuntu" panose="020B0504030602030204" pitchFamily="34" charset="0"/>
            </a:endParaRPr>
          </a:p>
          <a:p>
            <a:pPr marL="0" indent="0">
              <a:buNone/>
            </a:pPr>
            <a:br>
              <a:rPr lang="en-US" b="1" baseline="30000" dirty="0"/>
            </a:br>
            <a:br>
              <a:rPr lang="en-US" sz="2700" b="1" baseline="300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588936430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Reflection 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7093836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6"/>
            </a:pPr>
            <a:r>
              <a:rPr lang="en-US" sz="2700" dirty="0"/>
              <a:t>What might happen if we focused on </a:t>
            </a:r>
            <a:br>
              <a:rPr lang="en-US" sz="2700" dirty="0"/>
            </a:br>
            <a:r>
              <a:rPr lang="en-US" sz="2700" dirty="0"/>
              <a:t>character development in the workplace, </a:t>
            </a:r>
            <a:br>
              <a:rPr lang="en-US" sz="2700" dirty="0"/>
            </a:br>
            <a:r>
              <a:rPr lang="en-US" sz="2700" dirty="0"/>
              <a:t>welcoming each and every challenging situation </a:t>
            </a:r>
            <a:br>
              <a:rPr lang="en-US" sz="2700" dirty="0"/>
            </a:br>
            <a:r>
              <a:rPr lang="en-US" sz="2700" dirty="0"/>
              <a:t>and person as a gift from God?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en-US" sz="2700" dirty="0"/>
              <a:t>What might happen if we worked for Jesus for the compensation that He promises that far </a:t>
            </a:r>
            <a:br>
              <a:rPr lang="en-US" sz="2700" dirty="0"/>
            </a:br>
            <a:r>
              <a:rPr lang="en-US" sz="2700" dirty="0"/>
              <a:t>outweighs dollar bills?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en-US" sz="2700" dirty="0"/>
              <a:t>How can Christian community be more a part </a:t>
            </a:r>
            <a:br>
              <a:rPr lang="en-US" sz="2700" dirty="0"/>
            </a:br>
            <a:r>
              <a:rPr lang="en-US" sz="2700" dirty="0"/>
              <a:t>of your work?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en-US" sz="2700" dirty="0"/>
              <a:t>How can prayer be more a part of your work?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en-US" sz="2700" dirty="0"/>
              <a:t>How can giving thanks be more a part of your work?</a:t>
            </a:r>
          </a:p>
          <a:p>
            <a:pPr lvl="0"/>
            <a:endParaRPr lang="en-US" dirty="0"/>
          </a:p>
          <a:p>
            <a:pPr marL="0" indent="0">
              <a:buNone/>
            </a:pPr>
            <a:endParaRPr lang="en-US" dirty="0">
              <a:latin typeface="Ubuntu" panose="020B0504030602030204" pitchFamily="34" charset="0"/>
            </a:endParaRPr>
          </a:p>
          <a:p>
            <a:pPr marL="0" indent="0">
              <a:buNone/>
            </a:pPr>
            <a:br>
              <a:rPr lang="en-US" b="1" baseline="30000" dirty="0"/>
            </a:br>
            <a:br>
              <a:rPr lang="en-US" sz="2700" b="1" baseline="300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237830630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D462E42-C794-4541-81B8-314CB124A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4" y="914398"/>
            <a:ext cx="9162854" cy="4581427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AB94D74-A5FA-4219-9BCF-66D7A481D502}"/>
              </a:ext>
            </a:extLst>
          </p:cNvPr>
          <p:cNvSpPr/>
          <p:nvPr/>
        </p:nvSpPr>
        <p:spPr>
          <a:xfrm rot="10800000" flipH="1">
            <a:off x="0" y="886987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19066D-D3CB-436F-B7AA-1E1D98B60BB7}"/>
              </a:ext>
            </a:extLst>
          </p:cNvPr>
          <p:cNvSpPr/>
          <p:nvPr/>
        </p:nvSpPr>
        <p:spPr>
          <a:xfrm>
            <a:off x="1" y="-10297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1534A1C-A783-4085-AB0C-B9994C1A11A7}"/>
              </a:ext>
            </a:extLst>
          </p:cNvPr>
          <p:cNvSpPr txBox="1">
            <a:spLocks/>
          </p:cNvSpPr>
          <p:nvPr/>
        </p:nvSpPr>
        <p:spPr>
          <a:xfrm>
            <a:off x="282008" y="129089"/>
            <a:ext cx="8861992" cy="9268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BECOME </a:t>
            </a:r>
            <a:r>
              <a:rPr kumimoji="0" lang="en-US" sz="50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A BETTER LEADER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B556E25-259D-4554-91FC-D3FF8652050E}"/>
              </a:ext>
            </a:extLst>
          </p:cNvPr>
          <p:cNvSpPr txBox="1">
            <a:spLocks/>
          </p:cNvSpPr>
          <p:nvPr/>
        </p:nvSpPr>
        <p:spPr>
          <a:xfrm>
            <a:off x="-1" y="5222462"/>
            <a:ext cx="9144000" cy="1677972"/>
          </a:xfrm>
          <a:prstGeom prst="rect">
            <a:avLst/>
          </a:prstGeom>
          <a:solidFill>
            <a:srgbClr val="2E5797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Register for $39 (down from $209)!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alk to Ben Deaver.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info at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tallgrass.church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8623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914C2-D5C3-45E2-B282-D3CDF720A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200" spc="-150" dirty="0"/>
              <a:t>RECOMMEDED RESOURCES: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0581969F-060A-4577-9DC3-848869B64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09" y="1204961"/>
            <a:ext cx="2812400" cy="4290318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25FA02-7852-4D45-8DBB-5611F8CBF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92" y="1204960"/>
            <a:ext cx="2896988" cy="4285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BECA30-0317-472C-AB53-D802AAD48048}"/>
              </a:ext>
            </a:extLst>
          </p:cNvPr>
          <p:cNvSpPr txBox="1"/>
          <p:nvPr/>
        </p:nvSpPr>
        <p:spPr>
          <a:xfrm>
            <a:off x="193229" y="5582015"/>
            <a:ext cx="76347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/>
              <a:t>Propositions on Christ, Culture, and Career</a:t>
            </a:r>
            <a:r>
              <a:rPr lang="en-US" sz="2600" dirty="0"/>
              <a:t> at xenos.org</a:t>
            </a:r>
            <a:br>
              <a:rPr lang="en-US" sz="2600" dirty="0"/>
            </a:br>
            <a:r>
              <a:rPr lang="en-US" sz="2600" dirty="0"/>
              <a:t>Article by Dennis McCallum &amp; Scott </a:t>
            </a:r>
            <a:r>
              <a:rPr lang="en-US" sz="2600" dirty="0" err="1"/>
              <a:t>Risley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348670315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7E434-9EE7-4A0F-A8C7-00387E76D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honeycomb, outdoor object&#10;&#10;Description automatically generated">
            <a:extLst>
              <a:ext uri="{FF2B5EF4-FFF2-40B4-BE49-F238E27FC236}">
                <a16:creationId xmlns:a16="http://schemas.microsoft.com/office/drawing/2014/main" id="{1643FF91-884E-43E1-9A23-4985294E1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00584260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43557" y="782261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RELATING</a:t>
            </a:r>
            <a:br>
              <a:rPr kumimoji="0" lang="en-US" sz="72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7500" b="0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TO WORK</a:t>
            </a:r>
          </a:p>
        </p:txBody>
      </p:sp>
    </p:spTree>
    <p:extLst>
      <p:ext uri="{BB962C8B-B14F-4D97-AF65-F5344CB8AC3E}">
        <p14:creationId xmlns:p14="http://schemas.microsoft.com/office/powerpoint/2010/main" val="4221200753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0161C0-10C3-43F5-B639-C927E7D03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8130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26349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6038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42860"/>
            <a:ext cx="8776535" cy="926816"/>
          </a:xfrm>
        </p:spPr>
        <p:txBody>
          <a:bodyPr>
            <a:noAutofit/>
          </a:bodyPr>
          <a:lstStyle/>
          <a:p>
            <a:r>
              <a:rPr lang="en-US" sz="5500" dirty="0">
                <a:solidFill>
                  <a:schemeClr val="bg1"/>
                </a:solidFill>
              </a:rPr>
              <a:t>MINGLE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173B8-5F6A-4A4A-9D45-33AA5148E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33" y="2527869"/>
            <a:ext cx="8409424" cy="49700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500" dirty="0">
                <a:solidFill>
                  <a:srgbClr val="2E5797"/>
                </a:solidFill>
              </a:rPr>
              <a:t>What do you do?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00" dirty="0">
              <a:solidFill>
                <a:srgbClr val="2E5596"/>
              </a:solidFill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00" dirty="0">
              <a:solidFill>
                <a:srgbClr val="2E55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57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MYSTERY OF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298999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MYSTERY OF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Christ has died,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Christ is risen,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Christ will come again!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36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200" i="1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[repeat]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557767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MYSTERY OF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have died together,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will rise together,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will live together,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The body, O, the body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are the body of Christ.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525583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MYSTERY OF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are brothers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sisters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through our Savior’s blood.</a:t>
            </a:r>
            <a:b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</a:br>
            <a:endParaRPr lang="en-US" sz="36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200" i="1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[repeat]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029336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MYSTERY OF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have died together,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will rise together,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will live together,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The body, O, the body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are the body of Christ.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245632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0161C0-10C3-43F5-B639-C927E7D03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70366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COME THOU FOUNT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C21477-A989-49D8-B23B-C833F32AF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39545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COME THOU FOUNT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Come thou fount of every blessing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Tune my heart to sing thy grace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Streams of mercy, never ceasing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call for songs of loudest praise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Teach me some melodious sonnet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sung by flaming tongues above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Praise the mount, I’m fixed upon it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Mount of Thy redeeming love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240291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COME THOU FOUNT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Here I raise my *Ebenezer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Hither by Thy help I’m come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 hope by Thy good pleasure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safely to arrive at home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Jesus sought me when a stranger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wandering from the fold of God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He, to rescue me from danger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interposed His precious love</a:t>
            </a:r>
            <a:b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</a:br>
            <a:r>
              <a:rPr lang="en-US" sz="2400" i="1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*1 Samuel 7:12</a:t>
            </a:r>
            <a:endParaRPr lang="en-US" sz="3600" i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118158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COME THOU FOUNT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 to grace how great a debtor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daily I’m constrained to be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Let Thy goodness like a fetter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bind my wandering heart to Thee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Prone to wander, Lord I feel it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Prone to leave the God I love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Here’s my heart, O take and seal it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Seal it for Thy courts above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19060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8047440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0161C0-10C3-43F5-B639-C927E7D03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41843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GOD OF THIS CITY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2F9490-8665-40E8-98C2-EA700C4C4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13984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GOD OF THIS 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You're the God of this city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You're the King of these people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You're the Lord of this nation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 are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726356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GOD OF THIS 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You're the light in this darkness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You're the hope to the hopeless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You're the peace to the restless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 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705812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GOD OF THIS 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There is no one like our God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There is no one like our God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5103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GOD OF THIS 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For greater things have yet to come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greater things </a:t>
            </a:r>
            <a:b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</a:b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are still to be done in this city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Greater things have yet to come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greater things </a:t>
            </a:r>
            <a:b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</a:b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are still to be done in this 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403078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GOD OF THIS 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You're the God of this city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You're the King of these people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You're the Lord of this nation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 are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486274"/>
      </p:ext>
    </p:extLst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GOD OF THIS 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You're the light in this darkness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You're the hope to the hopeless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You're the peace to the restless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 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684615"/>
      </p:ext>
    </p:extLst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GOD OF THIS 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There is no one like our God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There is no one like our God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872801"/>
      </p:ext>
    </p:extLst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GOD OF THIS 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For greater things have yet to come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greater things </a:t>
            </a:r>
            <a:b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</a:b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are still to be done in this city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Greater things have yet to come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greater things </a:t>
            </a:r>
            <a:b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</a:b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are still to be done in this 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98070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GOSPEL RELATING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D8563-75C4-4275-AA7B-633409FF5DEC}"/>
              </a:ext>
            </a:extLst>
          </p:cNvPr>
          <p:cNvSpPr txBox="1"/>
          <p:nvPr/>
        </p:nvSpPr>
        <p:spPr>
          <a:xfrm>
            <a:off x="1314994" y="3663826"/>
            <a:ext cx="30566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Overlays like this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159959-8B7E-4ABF-B343-399047CB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6" y="1191606"/>
            <a:ext cx="5923916" cy="54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213"/>
      </p:ext>
    </p:extLst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0161C0-10C3-43F5-B639-C927E7D03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46412"/>
      </p:ext>
    </p:extLst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MYSTERY OF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357055"/>
      </p:ext>
    </p:extLst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MYSTERY OF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Christ has died,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Christ is risen,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Christ will come again!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36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200" i="1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[repeat]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073474"/>
      </p:ext>
    </p:extLst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MYSTERY OF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have died together,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will rise together,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will live together,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The body, O, the body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are the body of Christ.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300893"/>
      </p:ext>
    </p:extLst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MYSTERY OF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are brothers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sisters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through our Savior’s blood.</a:t>
            </a:r>
            <a:b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</a:br>
            <a:endParaRPr lang="en-US" sz="36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200" i="1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[repeat]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911435"/>
      </p:ext>
    </p:extLst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MYSTERY OF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have died together,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will rise together,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will live together,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The body, O, the body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We are the body of Christ.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794709"/>
      </p:ext>
    </p:extLst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0161C0-10C3-43F5-B639-C927E7D03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52547"/>
      </p:ext>
    </p:extLst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BENEDICTION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299588"/>
      </p:ext>
    </p:extLst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BENEDICTION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friends may you grow in grace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in the knowledge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Of our Lord and Savior. 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friends may you grow in grace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in the knowledge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Of Jesus Christ.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722957"/>
      </p:ext>
    </p:extLst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BENEDICTION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To God be the glory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Now and forever,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Now and forever amen.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i="1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(repeat)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82368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GOSPEL RELATING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D8563-75C4-4275-AA7B-633409FF5DEC}"/>
              </a:ext>
            </a:extLst>
          </p:cNvPr>
          <p:cNvSpPr txBox="1"/>
          <p:nvPr/>
        </p:nvSpPr>
        <p:spPr>
          <a:xfrm>
            <a:off x="1314994" y="3663826"/>
            <a:ext cx="30566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Overlays like this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159959-8B7E-4ABF-B343-399047CB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6" y="1191606"/>
            <a:ext cx="5923916" cy="542544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202B106-D80E-4E35-8FF0-A07D2D9913C9}"/>
              </a:ext>
            </a:extLst>
          </p:cNvPr>
          <p:cNvSpPr/>
          <p:nvPr/>
        </p:nvSpPr>
        <p:spPr>
          <a:xfrm>
            <a:off x="1116877" y="4752360"/>
            <a:ext cx="1739445" cy="688157"/>
          </a:xfrm>
          <a:prstGeom prst="roundRect">
            <a:avLst/>
          </a:prstGeom>
          <a:noFill/>
          <a:ln w="127000">
            <a:solidFill>
              <a:srgbClr val="2E5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081DD6-6EBF-4E9D-BBC1-624A47C056EA}"/>
              </a:ext>
            </a:extLst>
          </p:cNvPr>
          <p:cNvSpPr txBox="1"/>
          <p:nvPr/>
        </p:nvSpPr>
        <p:spPr>
          <a:xfrm>
            <a:off x="1228685" y="4684401"/>
            <a:ext cx="1872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2E5797"/>
                </a:solidFill>
                <a:latin typeface="Ubuntu" panose="020B0504030602030204" pitchFamily="34" charset="0"/>
              </a:rPr>
              <a:t>work</a:t>
            </a:r>
          </a:p>
        </p:txBody>
      </p:sp>
    </p:spTree>
    <p:extLst>
      <p:ext uri="{BB962C8B-B14F-4D97-AF65-F5344CB8AC3E}">
        <p14:creationId xmlns:p14="http://schemas.microsoft.com/office/powerpoint/2010/main" val="530421261"/>
      </p:ext>
    </p:extLst>
  </p:cSld>
  <p:clrMapOvr>
    <a:masterClrMapping/>
  </p:clrMapOvr>
  <p:transition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BENEDICTION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 pray tonight if we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Learned from one another,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May we glorify Him. 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if the Lord should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Bring us back together,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May we be in his arms till then.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136730"/>
      </p:ext>
    </p:extLst>
  </p:cSld>
  <p:clrMapOvr>
    <a:masterClrMapping/>
  </p:clrMapOvr>
  <p:transition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BENEDICTION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friends may you grow in grace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in the knowledge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Of our Lord and Savior. 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friends may you grow in grace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in the knowledge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Of Jesus Christ.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308281"/>
      </p:ext>
    </p:extLst>
  </p:cSld>
  <p:clrMapOvr>
    <a:masterClrMapping/>
  </p:clrMapOvr>
  <p:transition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0161C0-10C3-43F5-B639-C927E7D03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51947"/>
      </p:ext>
    </p:extLst>
  </p:cSld>
  <p:clrMapOvr>
    <a:masterClrMapping/>
  </p:clrMapOvr>
  <p:transition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2407-F046-4880-952C-79B2E8FF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8CDB7-B217-438D-9B6C-41A9FCA8820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2C89C-41F9-4C96-8CB5-95E3A2014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92" y="224286"/>
            <a:ext cx="8169215" cy="6126911"/>
          </a:xfrm>
        </p:spPr>
      </p:pic>
    </p:spTree>
    <p:extLst>
      <p:ext uri="{BB962C8B-B14F-4D97-AF65-F5344CB8AC3E}">
        <p14:creationId xmlns:p14="http://schemas.microsoft.com/office/powerpoint/2010/main" val="201259953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13877</TotalTime>
  <Words>1208</Words>
  <Application>Microsoft Office PowerPoint</Application>
  <PresentationFormat>On-screen Show (4:3)</PresentationFormat>
  <Paragraphs>334</Paragraphs>
  <Slides>93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93</vt:i4>
      </vt:variant>
    </vt:vector>
  </HeadingPairs>
  <TitlesOfParts>
    <vt:vector size="100" baseType="lpstr">
      <vt:lpstr>Arial</vt:lpstr>
      <vt:lpstr>Calibri</vt:lpstr>
      <vt:lpstr>Calibri Light</vt:lpstr>
      <vt:lpstr>Cooper Hewitt</vt:lpstr>
      <vt:lpstr>Ubuntu</vt:lpstr>
      <vt:lpstr>7_Office Theme</vt:lpstr>
      <vt:lpstr>9_Office Theme</vt:lpstr>
      <vt:lpstr>PowerPoint Presentation</vt:lpstr>
      <vt:lpstr>PowerPoint Presentation</vt:lpstr>
      <vt:lpstr>PowerPoint Presentation</vt:lpstr>
      <vt:lpstr>CENTRAL GATHERING</vt:lpstr>
      <vt:lpstr>PowerPoint Presentation</vt:lpstr>
      <vt:lpstr>MINGLE QUESTION</vt:lpstr>
      <vt:lpstr>PowerPoint Presentation</vt:lpstr>
      <vt:lpstr>GOSPEL RELATING</vt:lpstr>
      <vt:lpstr>GOSPEL RELATING</vt:lpstr>
      <vt:lpstr>PowerPoint Presentation</vt:lpstr>
      <vt:lpstr>Relating to Work</vt:lpstr>
      <vt:lpstr>Relating to Work</vt:lpstr>
      <vt:lpstr>Relating to Work</vt:lpstr>
      <vt:lpstr>Relating to Work</vt:lpstr>
      <vt:lpstr>Relating to Work</vt:lpstr>
      <vt:lpstr>Relating to Work</vt:lpstr>
      <vt:lpstr>Who do we work for?</vt:lpstr>
      <vt:lpstr>PowerPoint Presentation</vt:lpstr>
      <vt:lpstr>Who do we work for?</vt:lpstr>
      <vt:lpstr>Who do we work for?</vt:lpstr>
      <vt:lpstr>Who do we work for?</vt:lpstr>
      <vt:lpstr>Who do we work for?</vt:lpstr>
      <vt:lpstr>Who do we work for?</vt:lpstr>
      <vt:lpstr>Who do we work for?</vt:lpstr>
      <vt:lpstr>Who do we work for?</vt:lpstr>
      <vt:lpstr>Who do we work for?</vt:lpstr>
      <vt:lpstr>Who do we work for?</vt:lpstr>
      <vt:lpstr>Who do we work for?</vt:lpstr>
      <vt:lpstr>Who do we work for?</vt:lpstr>
      <vt:lpstr>Who do we work for?</vt:lpstr>
      <vt:lpstr>Who do we work for?</vt:lpstr>
      <vt:lpstr>Who do we work for?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should we work?</vt:lpstr>
      <vt:lpstr>How should we work?</vt:lpstr>
      <vt:lpstr>How should we work?</vt:lpstr>
      <vt:lpstr>How should we work?</vt:lpstr>
      <vt:lpstr>How should we work?</vt:lpstr>
      <vt:lpstr>How should we work?</vt:lpstr>
      <vt:lpstr>Why work this way?</vt:lpstr>
      <vt:lpstr>Why work this way?</vt:lpstr>
      <vt:lpstr>Why work this way?</vt:lpstr>
      <vt:lpstr>Why work this way?</vt:lpstr>
      <vt:lpstr>Where do we get energy?</vt:lpstr>
      <vt:lpstr>Where do we get energy?</vt:lpstr>
      <vt:lpstr>Where do we get energy?</vt:lpstr>
      <vt:lpstr>Reflection Questions:</vt:lpstr>
      <vt:lpstr>Reflection Questions:</vt:lpstr>
      <vt:lpstr>PowerPoint Presentation</vt:lpstr>
      <vt:lpstr>RECOMMEDED RESOURCES:</vt:lpstr>
      <vt:lpstr>PowerPoint Presentation</vt:lpstr>
      <vt:lpstr>PowerPoint Presentation</vt:lpstr>
      <vt:lpstr>PowerPoint Presentation</vt:lpstr>
      <vt:lpstr>MYSTERY OF FAITH</vt:lpstr>
      <vt:lpstr>MYSTERY OF FAITH</vt:lpstr>
      <vt:lpstr>MYSTERY OF FAITH</vt:lpstr>
      <vt:lpstr>MYSTERY OF FAITH</vt:lpstr>
      <vt:lpstr>MYSTERY OF FAITH</vt:lpstr>
      <vt:lpstr>PowerPoint Presentation</vt:lpstr>
      <vt:lpstr>COME THOU FOUNT</vt:lpstr>
      <vt:lpstr>COME THOU FOUNT</vt:lpstr>
      <vt:lpstr>COME THOU FOUNT</vt:lpstr>
      <vt:lpstr>COME THOU FOUNT</vt:lpstr>
      <vt:lpstr>PowerPoint Presentation</vt:lpstr>
      <vt:lpstr>GOD OF THIS CITY</vt:lpstr>
      <vt:lpstr>GOD OF THIS CITY</vt:lpstr>
      <vt:lpstr>GOD OF THIS CITY</vt:lpstr>
      <vt:lpstr>GOD OF THIS CITY</vt:lpstr>
      <vt:lpstr>GOD OF THIS CITY</vt:lpstr>
      <vt:lpstr>GOD OF THIS CITY</vt:lpstr>
      <vt:lpstr>GOD OF THIS CITY</vt:lpstr>
      <vt:lpstr>GOD OF THIS CITY</vt:lpstr>
      <vt:lpstr>GOD OF THIS CITY</vt:lpstr>
      <vt:lpstr>PowerPoint Presentation</vt:lpstr>
      <vt:lpstr>MYSTERY OF FAITH</vt:lpstr>
      <vt:lpstr>MYSTERY OF FAITH</vt:lpstr>
      <vt:lpstr>MYSTERY OF FAITH</vt:lpstr>
      <vt:lpstr>MYSTERY OF FAITH</vt:lpstr>
      <vt:lpstr>MYSTERY OF FAITH</vt:lpstr>
      <vt:lpstr>PowerPoint Presentation</vt:lpstr>
      <vt:lpstr>THE BENEDICTION</vt:lpstr>
      <vt:lpstr>THE BENEDICTION</vt:lpstr>
      <vt:lpstr>THE BENEDICTION</vt:lpstr>
      <vt:lpstr>THE BENEDICTION</vt:lpstr>
      <vt:lpstr>THE BENEDICTION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NEW HOPE COMMUNITY CHURCH</dc:creator>
  <cp:lastModifiedBy>NEW HOPE COMMUNITY CHURCH</cp:lastModifiedBy>
  <cp:revision>168</cp:revision>
  <dcterms:created xsi:type="dcterms:W3CDTF">2019-05-18T12:53:38Z</dcterms:created>
  <dcterms:modified xsi:type="dcterms:W3CDTF">2019-08-04T20:28:36Z</dcterms:modified>
</cp:coreProperties>
</file>