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84" r:id="rId2"/>
    <p:sldMasterId id="2147483797" r:id="rId3"/>
  </p:sldMasterIdLst>
  <p:notesMasterIdLst>
    <p:notesMasterId r:id="rId45"/>
  </p:notesMasterIdLst>
  <p:handoutMasterIdLst>
    <p:handoutMasterId r:id="rId46"/>
  </p:handoutMasterIdLst>
  <p:sldIdLst>
    <p:sldId id="1940" r:id="rId4"/>
    <p:sldId id="2271" r:id="rId5"/>
    <p:sldId id="2017" r:id="rId6"/>
    <p:sldId id="2247" r:id="rId7"/>
    <p:sldId id="2337" r:id="rId8"/>
    <p:sldId id="2350" r:id="rId9"/>
    <p:sldId id="2375" r:id="rId10"/>
    <p:sldId id="2379" r:id="rId11"/>
    <p:sldId id="2380" r:id="rId12"/>
    <p:sldId id="2381" r:id="rId13"/>
    <p:sldId id="2382" r:id="rId14"/>
    <p:sldId id="2383" r:id="rId15"/>
    <p:sldId id="2330" r:id="rId16"/>
    <p:sldId id="2331" r:id="rId17"/>
    <p:sldId id="2333" r:id="rId18"/>
    <p:sldId id="2332" r:id="rId19"/>
    <p:sldId id="2329" r:id="rId20"/>
    <p:sldId id="2334" r:id="rId21"/>
    <p:sldId id="2339" r:id="rId22"/>
    <p:sldId id="2351" r:id="rId23"/>
    <p:sldId id="2352" r:id="rId24"/>
    <p:sldId id="2354" r:id="rId25"/>
    <p:sldId id="2353" r:id="rId26"/>
    <p:sldId id="2355" r:id="rId27"/>
    <p:sldId id="2356" r:id="rId28"/>
    <p:sldId id="2357" r:id="rId29"/>
    <p:sldId id="2358" r:id="rId30"/>
    <p:sldId id="2365" r:id="rId31"/>
    <p:sldId id="2366" r:id="rId32"/>
    <p:sldId id="2367" r:id="rId33"/>
    <p:sldId id="2360" r:id="rId34"/>
    <p:sldId id="2361" r:id="rId35"/>
    <p:sldId id="2362" r:id="rId36"/>
    <p:sldId id="2363" r:id="rId37"/>
    <p:sldId id="2368" r:id="rId38"/>
    <p:sldId id="2369" r:id="rId39"/>
    <p:sldId id="2370" r:id="rId40"/>
    <p:sldId id="2371" r:id="rId41"/>
    <p:sldId id="2372" r:id="rId42"/>
    <p:sldId id="1352" r:id="rId43"/>
    <p:sldId id="2364" r:id="rId44"/>
  </p:sldIdLst>
  <p:sldSz cx="9144000" cy="6858000" type="screen4x3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 HOPE COMMUNITY CHURCH" initials="NHC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11B"/>
    <a:srgbClr val="796559"/>
    <a:srgbClr val="481412"/>
    <a:srgbClr val="2C455D"/>
    <a:srgbClr val="544636"/>
    <a:srgbClr val="EFE9DD"/>
    <a:srgbClr val="2E5596"/>
    <a:srgbClr val="C3BEB8"/>
    <a:srgbClr val="1C282E"/>
    <a:srgbClr val="9B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6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04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768828-9BCA-4E8F-9F10-7CC5F45A05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B6E8D-9EFF-40F0-B3AE-A2540DB241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9C4E5-1BA7-4E68-B7BA-97B278EE4202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1F28B-09FC-4CC8-A10E-ABB05A8E11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37325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62348-1DE3-4CAF-BAE4-1FB6D77902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537325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F7341-F00C-4691-B79E-71BC14371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7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99ACD25-4F95-4891-9E0D-90A6CEC2F40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94D3BFB-D1C6-48C8-A46B-B7D0457C5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210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908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79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435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A60F2-5FC0-42EF-8B9C-8164E02BF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" y="2166"/>
            <a:ext cx="9138228" cy="68536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5" y="67011"/>
            <a:ext cx="8830682" cy="1325563"/>
          </a:xfrm>
        </p:spPr>
        <p:txBody>
          <a:bodyPr>
            <a:noAutofit/>
          </a:bodyPr>
          <a:lstStyle>
            <a:lvl1pPr>
              <a:defRPr sz="5500" b="0" cap="all" baseline="0">
                <a:solidFill>
                  <a:srgbClr val="638D8F"/>
                </a:solidFill>
                <a:effectLst/>
                <a:latin typeface="Kingthings Exeter" panose="02000000000000000000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4" y="1531588"/>
            <a:ext cx="8813590" cy="5189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4/22/2019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3470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623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5310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4387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679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221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887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09" y="151486"/>
            <a:ext cx="8776535" cy="1053474"/>
          </a:xfrm>
        </p:spPr>
        <p:txBody>
          <a:bodyPr/>
          <a:lstStyle>
            <a:lvl1pPr>
              <a:defRPr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09" y="1392965"/>
            <a:ext cx="8776535" cy="53848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C723-33FE-499B-8D76-3195849EA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25" y="5287681"/>
            <a:ext cx="1384420" cy="14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9273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8520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2396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4285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ADCFE2-C9D0-4AE0-B544-5325F5376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" y="1560"/>
            <a:ext cx="9138228" cy="6854883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FD6E0A-F623-4264-A47E-1AFC0B5F0227}"/>
              </a:ext>
            </a:extLst>
          </p:cNvPr>
          <p:cNvSpPr/>
          <p:nvPr userDrawn="1"/>
        </p:nvSpPr>
        <p:spPr>
          <a:xfrm>
            <a:off x="-205098" y="171691"/>
            <a:ext cx="9460889" cy="107698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3D58B6-739D-4C03-BE4D-B8B8A79C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5" y="67011"/>
            <a:ext cx="8830682" cy="1325563"/>
          </a:xfrm>
        </p:spPr>
        <p:txBody>
          <a:bodyPr/>
          <a:lstStyle>
            <a:lvl1pPr>
              <a:defRPr b="0" cap="all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FFF2D-EBEC-4901-B3D4-3F5223EA7DFB}"/>
              </a:ext>
            </a:extLst>
          </p:cNvPr>
          <p:cNvSpPr/>
          <p:nvPr userDrawn="1"/>
        </p:nvSpPr>
        <p:spPr>
          <a:xfrm>
            <a:off x="128187" y="1387687"/>
            <a:ext cx="8904719" cy="53337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622F7B-EE07-4788-B5A8-B42B48121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531588"/>
            <a:ext cx="8813590" cy="5189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21460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35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ADCFE2-C9D0-4AE0-B544-5325F5376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" y="1558"/>
            <a:ext cx="9138228" cy="6854883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FD6E0A-F623-4264-A47E-1AFC0B5F0227}"/>
              </a:ext>
            </a:extLst>
          </p:cNvPr>
          <p:cNvSpPr/>
          <p:nvPr userDrawn="1"/>
        </p:nvSpPr>
        <p:spPr>
          <a:xfrm>
            <a:off x="-205099" y="171691"/>
            <a:ext cx="9460889" cy="107698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3D58B6-739D-4C03-BE4D-B8B8A79C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/>
          <a:lstStyle>
            <a:lvl1pPr>
              <a:defRPr b="0" cap="all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FFF2D-EBEC-4901-B3D4-3F5223EA7DFB}"/>
              </a:ext>
            </a:extLst>
          </p:cNvPr>
          <p:cNvSpPr/>
          <p:nvPr userDrawn="1"/>
        </p:nvSpPr>
        <p:spPr>
          <a:xfrm>
            <a:off x="128186" y="1387687"/>
            <a:ext cx="8904719" cy="53337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622F7B-EE07-4788-B5A8-B42B48121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531588"/>
            <a:ext cx="8813590" cy="5189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6087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98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4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18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1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516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01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72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18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41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1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89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6843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13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4000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056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32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0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2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9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148086"/>
            <a:ext cx="8169215" cy="612691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35F0FF-A14C-4487-918F-DE70539BE4B0}"/>
              </a:ext>
            </a:extLst>
          </p:cNvPr>
          <p:cNvSpPr/>
          <p:nvPr/>
        </p:nvSpPr>
        <p:spPr>
          <a:xfrm rot="20988654">
            <a:off x="3478655" y="2453109"/>
            <a:ext cx="536471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HAPPY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934CA-1E89-493B-B3F5-3892F2B5884C}"/>
              </a:ext>
            </a:extLst>
          </p:cNvPr>
          <p:cNvSpPr txBox="1"/>
          <p:nvPr/>
        </p:nvSpPr>
        <p:spPr>
          <a:xfrm rot="21001323">
            <a:off x="3884919" y="3305859"/>
            <a:ext cx="3156438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EASTER!</a:t>
            </a:r>
          </a:p>
        </p:txBody>
      </p:sp>
    </p:spTree>
    <p:extLst>
      <p:ext uri="{BB962C8B-B14F-4D97-AF65-F5344CB8AC3E}">
        <p14:creationId xmlns:p14="http://schemas.microsoft.com/office/powerpoint/2010/main" val="4487274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EBA09480-9064-4A6B-A39A-0940A47EB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9216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C6276B-6B14-439A-A8D1-F269B722D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70893"/>
              </p:ext>
            </p:extLst>
          </p:nvPr>
        </p:nvGraphicFramePr>
        <p:xfrm>
          <a:off x="495300" y="1348740"/>
          <a:ext cx="816102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>
                  <a:extLst>
                    <a:ext uri="{9D8B030D-6E8A-4147-A177-3AD203B41FA5}">
                      <a16:colId xmlns:a16="http://schemas.microsoft.com/office/drawing/2014/main" val="3054981864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56939495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1372341386"/>
                    </a:ext>
                  </a:extLst>
                </a:gridCol>
              </a:tblGrid>
              <a:tr h="533401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4814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Guilt</a:t>
                      </a:r>
                    </a:p>
                  </a:txBody>
                  <a:tcPr>
                    <a:solidFill>
                      <a:srgbClr val="4814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Shame</a:t>
                      </a:r>
                    </a:p>
                  </a:txBody>
                  <a:tcPr>
                    <a:solidFill>
                      <a:srgbClr val="4814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88559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Definition: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Feeling when I’ve done something objectively wrong.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Shame is an intensely painful feeling of being fundamentally flawed.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63280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Examples: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did something bad.”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need to right a wrong.”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am bad.”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am worthless.”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58515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Develops when?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As early as age 3-6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As early as 15 months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7889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How to 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try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to deal with it?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1921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How Jesus deals with it?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51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940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EBA09480-9064-4A6B-A39A-0940A47EB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9216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C6276B-6B14-439A-A8D1-F269B722D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27441"/>
              </p:ext>
            </p:extLst>
          </p:nvPr>
        </p:nvGraphicFramePr>
        <p:xfrm>
          <a:off x="495300" y="1348740"/>
          <a:ext cx="816102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>
                  <a:extLst>
                    <a:ext uri="{9D8B030D-6E8A-4147-A177-3AD203B41FA5}">
                      <a16:colId xmlns:a16="http://schemas.microsoft.com/office/drawing/2014/main" val="3054981864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56939495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1372341386"/>
                    </a:ext>
                  </a:extLst>
                </a:gridCol>
              </a:tblGrid>
              <a:tr h="533401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4814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Guilt</a:t>
                      </a:r>
                    </a:p>
                  </a:txBody>
                  <a:tcPr>
                    <a:solidFill>
                      <a:srgbClr val="4814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Shame</a:t>
                      </a:r>
                    </a:p>
                  </a:txBody>
                  <a:tcPr>
                    <a:solidFill>
                      <a:srgbClr val="4814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88559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Definition: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Feeling when I’ve done something objectively wrong.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Shame is an intensely painful feeling of being fundamentally flawed.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63280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Examples: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did something bad.”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need to right a wrong.”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am bad.”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am worthless.”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58515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Develops when?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As early as age 3-6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As early as 15 months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7889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How to 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try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to deal with it?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 the behavior that hurt self and others.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responsibility.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Seek forgiveness.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destructive attitudes and behaviors.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Exercise self-compassion.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Pursue relationships.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Nurture connections and a sense of belonging with others.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1921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How Jesus deals with it?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51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361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EBA09480-9064-4A6B-A39A-0940A47EB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9216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C6276B-6B14-439A-A8D1-F269B722D9A4}"/>
              </a:ext>
            </a:extLst>
          </p:cNvPr>
          <p:cNvGraphicFramePr>
            <a:graphicFrameLocks noGrp="1"/>
          </p:cNvGraphicFramePr>
          <p:nvPr/>
        </p:nvGraphicFramePr>
        <p:xfrm>
          <a:off x="495300" y="1348740"/>
          <a:ext cx="816102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>
                  <a:extLst>
                    <a:ext uri="{9D8B030D-6E8A-4147-A177-3AD203B41FA5}">
                      <a16:colId xmlns:a16="http://schemas.microsoft.com/office/drawing/2014/main" val="3054981864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56939495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1372341386"/>
                    </a:ext>
                  </a:extLst>
                </a:gridCol>
              </a:tblGrid>
              <a:tr h="533401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4814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Guilt</a:t>
                      </a:r>
                    </a:p>
                  </a:txBody>
                  <a:tcPr>
                    <a:solidFill>
                      <a:srgbClr val="4814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Shame</a:t>
                      </a:r>
                    </a:p>
                  </a:txBody>
                  <a:tcPr>
                    <a:solidFill>
                      <a:srgbClr val="4814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88559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Definition: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Feeling when I’ve done something objectively wrong.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Shame is an intensely painful feeling of being fundamentally flawed.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63280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Examples: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did something bad.”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need to right a wrong.”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am bad.”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am worthless.”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58515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Develops when?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As early as age 3-6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As early as 15 months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7889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How to 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try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to deal with it?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 the behavior that hurt self and others.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responsibility.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Seek forgiveness.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destructive attitudes and behaviors.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Exercise self-compassion.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Pursue relationships.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Nurture connections and a sense of belonging with others.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1921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How Jesus deals with it?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He bore our sins.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He bore our shame.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51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17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sitting&#10;&#10;Description automatically generated">
            <a:extLst>
              <a:ext uri="{FF2B5EF4-FFF2-40B4-BE49-F238E27FC236}">
                <a16:creationId xmlns:a16="http://schemas.microsoft.com/office/drawing/2014/main" id="{2CDF81A6-35D2-4E00-B7E6-F44A02638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4590A6-5FEF-4AC1-98D6-9CC7FE4F02EF}"/>
              </a:ext>
            </a:extLst>
          </p:cNvPr>
          <p:cNvSpPr txBox="1"/>
          <p:nvPr/>
        </p:nvSpPr>
        <p:spPr>
          <a:xfrm>
            <a:off x="0" y="5667986"/>
            <a:ext cx="9144000" cy="1015663"/>
          </a:xfrm>
          <a:prstGeom prst="rect">
            <a:avLst/>
          </a:prstGeom>
          <a:solidFill>
            <a:srgbClr val="81808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prstClr val="white"/>
                </a:solidFill>
                <a:latin typeface="Calibri" panose="020F0502020204030204"/>
              </a:rPr>
              <a:t>The Taking of Christ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by Caravaggio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Judas Iscariot in Luke 22:47-48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513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woman, cellphone&#10;&#10;Description automatically generated">
            <a:extLst>
              <a:ext uri="{FF2B5EF4-FFF2-40B4-BE49-F238E27FC236}">
                <a16:creationId xmlns:a16="http://schemas.microsoft.com/office/drawing/2014/main" id="{B07F08CF-F5A7-4B02-9B0F-82A72E4DFB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r="339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0B17A9-5C57-4A98-97CC-1A3B40E0467D}"/>
              </a:ext>
            </a:extLst>
          </p:cNvPr>
          <p:cNvSpPr txBox="1"/>
          <p:nvPr/>
        </p:nvSpPr>
        <p:spPr>
          <a:xfrm>
            <a:off x="0" y="5667986"/>
            <a:ext cx="9144000" cy="1015663"/>
          </a:xfrm>
          <a:prstGeom prst="rect">
            <a:avLst/>
          </a:prstGeom>
          <a:solidFill>
            <a:srgbClr val="81808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prstClr val="white"/>
                </a:solidFill>
                <a:latin typeface="Calibri" panose="020F0502020204030204"/>
              </a:rPr>
              <a:t>The Denial of Saint Peter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by Caravaggio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Peter in Luke 22:61-62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52192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next to a person&#10;&#10;Description automatically generated">
            <a:extLst>
              <a:ext uri="{FF2B5EF4-FFF2-40B4-BE49-F238E27FC236}">
                <a16:creationId xmlns:a16="http://schemas.microsoft.com/office/drawing/2014/main" id="{FC3F9425-95A4-43BA-A70F-701C84E1C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87C81B-45C0-42F3-B3C1-B831468E7933}"/>
              </a:ext>
            </a:extLst>
          </p:cNvPr>
          <p:cNvSpPr txBox="1"/>
          <p:nvPr/>
        </p:nvSpPr>
        <p:spPr>
          <a:xfrm>
            <a:off x="0" y="5667986"/>
            <a:ext cx="9144000" cy="1015663"/>
          </a:xfrm>
          <a:prstGeom prst="rect">
            <a:avLst/>
          </a:prstGeom>
          <a:solidFill>
            <a:srgbClr val="81808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prstClr val="white"/>
                </a:solidFill>
                <a:latin typeface="Calibri" panose="020F0502020204030204"/>
              </a:rPr>
              <a:t>The Flagellation of Christ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by Caravaggio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Prison Guards in Luke 22:63-65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30456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BA485EB-A152-4528-88BC-BD95561D5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4113"/>
            <a:ext cx="9143999" cy="11648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462421-7853-4071-A014-47CD3E5B8A4A}"/>
              </a:ext>
            </a:extLst>
          </p:cNvPr>
          <p:cNvSpPr txBox="1"/>
          <p:nvPr/>
        </p:nvSpPr>
        <p:spPr>
          <a:xfrm>
            <a:off x="0" y="5855550"/>
            <a:ext cx="9144000" cy="1015663"/>
          </a:xfrm>
          <a:prstGeom prst="rect">
            <a:avLst/>
          </a:prstGeom>
          <a:solidFill>
            <a:srgbClr val="81808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Map of Roman Rule &amp; the Half-Brothers’ Territories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Herod Antipas &amp; Pontius Pilate in Luke 23:8-12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10782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text, book, man&#10;&#10;Description automatically generated">
            <a:extLst>
              <a:ext uri="{FF2B5EF4-FFF2-40B4-BE49-F238E27FC236}">
                <a16:creationId xmlns:a16="http://schemas.microsoft.com/office/drawing/2014/main" id="{26BFABD3-9780-4071-A7E1-D6C1B9FA2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3626"/>
            <a:ext cx="9144000" cy="11416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AC28D1-5909-44B9-9179-5E2CD80D821D}"/>
              </a:ext>
            </a:extLst>
          </p:cNvPr>
          <p:cNvSpPr txBox="1"/>
          <p:nvPr/>
        </p:nvSpPr>
        <p:spPr>
          <a:xfrm>
            <a:off x="0" y="5667986"/>
            <a:ext cx="9144000" cy="1015663"/>
          </a:xfrm>
          <a:prstGeom prst="rect">
            <a:avLst/>
          </a:prstGeom>
          <a:solidFill>
            <a:srgbClr val="81808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prstClr val="white"/>
                </a:solidFill>
                <a:latin typeface="Calibri" panose="020F0502020204030204"/>
              </a:rPr>
              <a:t>Ecce Homo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by Caravaggio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Pontius Pilate in John 19:5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66971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EBA09480-9064-4A6B-A39A-0940A47EB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9216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A950F4-1A78-4E94-BA75-8350B23D11C5}"/>
              </a:ext>
            </a:extLst>
          </p:cNvPr>
          <p:cNvSpPr txBox="1"/>
          <p:nvPr/>
        </p:nvSpPr>
        <p:spPr>
          <a:xfrm>
            <a:off x="0" y="5667986"/>
            <a:ext cx="9144000" cy="1015663"/>
          </a:xfrm>
          <a:prstGeom prst="rect">
            <a:avLst/>
          </a:prstGeom>
          <a:solidFill>
            <a:srgbClr val="81808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Crucifixion Scene from </a:t>
            </a:r>
            <a:r>
              <a:rPr lang="en-US" sz="3200" i="1" dirty="0">
                <a:solidFill>
                  <a:prstClr val="white"/>
                </a:solidFill>
                <a:latin typeface="Calibri" panose="020F0502020204030204"/>
              </a:rPr>
              <a:t>The Passion of the Christ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Bystanders, Soldiers, Criminals in Luke 23:34-49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28449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891D7BF-8918-41A2-85E3-0A52B4B66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28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" y="608"/>
            <a:ext cx="9141239" cy="68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05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891D7BF-8918-41A2-85E3-0A52B4B66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36288-A4C4-4D3D-88B3-193699790AF4}"/>
              </a:ext>
            </a:extLst>
          </p:cNvPr>
          <p:cNvSpPr txBox="1"/>
          <p:nvPr/>
        </p:nvSpPr>
        <p:spPr>
          <a:xfrm>
            <a:off x="71568" y="3"/>
            <a:ext cx="86589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Luke 24:1-3   </a:t>
            </a:r>
            <a:r>
              <a:rPr lang="en-US" sz="2200" b="1" baseline="30000" dirty="0"/>
              <a:t>1 </a:t>
            </a:r>
            <a:r>
              <a:rPr lang="en-US" sz="2200" dirty="0"/>
              <a:t>But on the first day of the week, at early dawn, they went to the tomb, taking the spices they had prepared. </a:t>
            </a:r>
            <a:r>
              <a:rPr lang="en-US" sz="2200" b="1" baseline="30000" dirty="0"/>
              <a:t>2 </a:t>
            </a:r>
            <a:r>
              <a:rPr lang="en-US" sz="2200" dirty="0"/>
              <a:t>And they found the stone rolled away from the tomb, </a:t>
            </a:r>
            <a:r>
              <a:rPr lang="en-US" sz="2200" b="1" baseline="30000" dirty="0"/>
              <a:t>3 </a:t>
            </a:r>
            <a:r>
              <a:rPr lang="en-US" sz="2200" dirty="0"/>
              <a:t>but when they went in they did not find the body of the Lord Jesus.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1698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891D7BF-8918-41A2-85E3-0A52B4B66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36288-A4C4-4D3D-88B3-193699790AF4}"/>
              </a:ext>
            </a:extLst>
          </p:cNvPr>
          <p:cNvSpPr txBox="1"/>
          <p:nvPr/>
        </p:nvSpPr>
        <p:spPr>
          <a:xfrm>
            <a:off x="71568" y="3"/>
            <a:ext cx="86589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Luke 24:4-5   </a:t>
            </a:r>
            <a:r>
              <a:rPr lang="en-US" sz="2200" b="1" baseline="30000" dirty="0"/>
              <a:t>4 </a:t>
            </a:r>
            <a:r>
              <a:rPr lang="en-US" sz="2200" dirty="0"/>
              <a:t>While they were perplexed about this, behold, two men stood by them in dazzling apparel. </a:t>
            </a:r>
            <a:r>
              <a:rPr lang="en-US" sz="2200" b="1" baseline="30000" dirty="0"/>
              <a:t>5 </a:t>
            </a:r>
            <a:r>
              <a:rPr lang="en-US" sz="2200" dirty="0"/>
              <a:t>And as they were frightened and bowed their faces to the ground, the men said to them, “Why do you seek the living among the dead?”</a:t>
            </a:r>
          </a:p>
        </p:txBody>
      </p:sp>
    </p:spTree>
    <p:extLst>
      <p:ext uri="{BB962C8B-B14F-4D97-AF65-F5344CB8AC3E}">
        <p14:creationId xmlns:p14="http://schemas.microsoft.com/office/powerpoint/2010/main" val="427647029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891D7BF-8918-41A2-85E3-0A52B4B66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36288-A4C4-4D3D-88B3-193699790AF4}"/>
              </a:ext>
            </a:extLst>
          </p:cNvPr>
          <p:cNvSpPr txBox="1"/>
          <p:nvPr/>
        </p:nvSpPr>
        <p:spPr>
          <a:xfrm>
            <a:off x="71568" y="3"/>
            <a:ext cx="86589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Luke 24:6-7   </a:t>
            </a:r>
            <a:r>
              <a:rPr lang="en-US" sz="2200" b="1" baseline="30000" dirty="0"/>
              <a:t>6 </a:t>
            </a:r>
            <a:r>
              <a:rPr lang="en-US" sz="2200" dirty="0"/>
              <a:t>“He is not here, but has risen. Remember how he told you, while he was still in Galilee, </a:t>
            </a:r>
            <a:r>
              <a:rPr lang="en-US" sz="2200" b="1" baseline="30000" dirty="0"/>
              <a:t>7 </a:t>
            </a:r>
            <a:r>
              <a:rPr lang="en-US" sz="2200" dirty="0"/>
              <a:t>that the Son of Man must be delivered into the hands of sinful men and be crucified and </a:t>
            </a:r>
          </a:p>
          <a:p>
            <a:r>
              <a:rPr lang="en-US" sz="2200" dirty="0"/>
              <a:t>on the third day rise.” </a:t>
            </a:r>
          </a:p>
        </p:txBody>
      </p:sp>
    </p:spTree>
    <p:extLst>
      <p:ext uri="{BB962C8B-B14F-4D97-AF65-F5344CB8AC3E}">
        <p14:creationId xmlns:p14="http://schemas.microsoft.com/office/powerpoint/2010/main" val="312450983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891D7BF-8918-41A2-85E3-0A52B4B66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36288-A4C4-4D3D-88B3-193699790AF4}"/>
              </a:ext>
            </a:extLst>
          </p:cNvPr>
          <p:cNvSpPr txBox="1"/>
          <p:nvPr/>
        </p:nvSpPr>
        <p:spPr>
          <a:xfrm>
            <a:off x="71568" y="3"/>
            <a:ext cx="8658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Luke 24:8-9   </a:t>
            </a:r>
            <a:r>
              <a:rPr lang="en-US" sz="2200" b="1" baseline="30000" dirty="0"/>
              <a:t>8 </a:t>
            </a:r>
            <a:r>
              <a:rPr lang="en-US" sz="2200" dirty="0"/>
              <a:t>And they remembered his words, </a:t>
            </a:r>
            <a:r>
              <a:rPr lang="en-US" sz="2200" b="1" baseline="30000" dirty="0"/>
              <a:t>9 </a:t>
            </a:r>
            <a:r>
              <a:rPr lang="en-US" sz="2200" dirty="0"/>
              <a:t>and returning from the tomb they told all these things to the eleven and to all the rest. </a:t>
            </a:r>
          </a:p>
        </p:txBody>
      </p:sp>
    </p:spTree>
    <p:extLst>
      <p:ext uri="{BB962C8B-B14F-4D97-AF65-F5344CB8AC3E}">
        <p14:creationId xmlns:p14="http://schemas.microsoft.com/office/powerpoint/2010/main" val="416630644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891D7BF-8918-41A2-85E3-0A52B4B66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36288-A4C4-4D3D-88B3-193699790AF4}"/>
              </a:ext>
            </a:extLst>
          </p:cNvPr>
          <p:cNvSpPr txBox="1"/>
          <p:nvPr/>
        </p:nvSpPr>
        <p:spPr>
          <a:xfrm>
            <a:off x="71568" y="3"/>
            <a:ext cx="86589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Luke 24:10-11   </a:t>
            </a:r>
            <a:r>
              <a:rPr lang="en-US" sz="2200" b="1" baseline="30000" dirty="0"/>
              <a:t>10 </a:t>
            </a:r>
            <a:r>
              <a:rPr lang="en-US" sz="2200" dirty="0"/>
              <a:t>Now it was Mary Magdalene and Joanna and Mary the mother of James and the other women with them who told these things to the apostles, </a:t>
            </a:r>
            <a:r>
              <a:rPr lang="en-US" sz="2200" b="1" baseline="30000" dirty="0"/>
              <a:t>11 </a:t>
            </a:r>
            <a:r>
              <a:rPr lang="en-US" sz="2200" dirty="0"/>
              <a:t>but these words seemed to them </a:t>
            </a:r>
          </a:p>
          <a:p>
            <a:r>
              <a:rPr lang="en-US" sz="2200" dirty="0"/>
              <a:t>an idle tale, and they did not believe them. </a:t>
            </a:r>
          </a:p>
        </p:txBody>
      </p:sp>
    </p:spTree>
    <p:extLst>
      <p:ext uri="{BB962C8B-B14F-4D97-AF65-F5344CB8AC3E}">
        <p14:creationId xmlns:p14="http://schemas.microsoft.com/office/powerpoint/2010/main" val="84787244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891D7BF-8918-41A2-85E3-0A52B4B66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36288-A4C4-4D3D-88B3-193699790AF4}"/>
              </a:ext>
            </a:extLst>
          </p:cNvPr>
          <p:cNvSpPr txBox="1"/>
          <p:nvPr/>
        </p:nvSpPr>
        <p:spPr>
          <a:xfrm>
            <a:off x="71568" y="3"/>
            <a:ext cx="86589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Luke 24:12   </a:t>
            </a:r>
            <a:r>
              <a:rPr lang="en-US" sz="2200" dirty="0"/>
              <a:t>But Peter rose and ran to the tomb; stooping </a:t>
            </a:r>
          </a:p>
          <a:p>
            <a:r>
              <a:rPr lang="en-US" sz="2200" dirty="0"/>
              <a:t>and looking in, he saw the linen cloths by themselves; </a:t>
            </a:r>
          </a:p>
          <a:p>
            <a:r>
              <a:rPr lang="en-US" sz="2200" dirty="0"/>
              <a:t>and he went home marveling at </a:t>
            </a:r>
          </a:p>
          <a:p>
            <a:r>
              <a:rPr lang="en-US" sz="2200" dirty="0"/>
              <a:t>what had happened.</a:t>
            </a:r>
          </a:p>
        </p:txBody>
      </p:sp>
    </p:spTree>
    <p:extLst>
      <p:ext uri="{BB962C8B-B14F-4D97-AF65-F5344CB8AC3E}">
        <p14:creationId xmlns:p14="http://schemas.microsoft.com/office/powerpoint/2010/main" val="88644183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891D7BF-8918-41A2-85E3-0A52B4B66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36288-A4C4-4D3D-88B3-193699790AF4}"/>
              </a:ext>
            </a:extLst>
          </p:cNvPr>
          <p:cNvSpPr txBox="1"/>
          <p:nvPr/>
        </p:nvSpPr>
        <p:spPr>
          <a:xfrm>
            <a:off x="71568" y="3"/>
            <a:ext cx="8658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/>
              <a:t>1 Peter 2:24</a:t>
            </a:r>
            <a:r>
              <a:rPr lang="en-US" sz="2200" dirty="0"/>
              <a:t>   He himself bore our sins in his body on the tree, </a:t>
            </a:r>
          </a:p>
          <a:p>
            <a:pPr lvl="0"/>
            <a:r>
              <a:rPr lang="en-US" sz="2200" dirty="0"/>
              <a:t>that we might die to sin and live to righteousness. </a:t>
            </a:r>
          </a:p>
          <a:p>
            <a:pPr lvl="0"/>
            <a:r>
              <a:rPr lang="en-US" sz="2200" dirty="0"/>
              <a:t>By his wounds you have been healed. </a:t>
            </a:r>
          </a:p>
        </p:txBody>
      </p:sp>
    </p:spTree>
    <p:extLst>
      <p:ext uri="{BB962C8B-B14F-4D97-AF65-F5344CB8AC3E}">
        <p14:creationId xmlns:p14="http://schemas.microsoft.com/office/powerpoint/2010/main" val="356956254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891D7BF-8918-41A2-85E3-0A52B4B66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36288-A4C4-4D3D-88B3-193699790AF4}"/>
              </a:ext>
            </a:extLst>
          </p:cNvPr>
          <p:cNvSpPr txBox="1"/>
          <p:nvPr/>
        </p:nvSpPr>
        <p:spPr>
          <a:xfrm>
            <a:off x="71568" y="3"/>
            <a:ext cx="8658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/>
              <a:t>1 Peter 2:24</a:t>
            </a:r>
            <a:r>
              <a:rPr lang="en-US" sz="2200" dirty="0"/>
              <a:t>   He himself bore our </a:t>
            </a:r>
            <a:r>
              <a:rPr lang="en-US" sz="2200" b="1" i="1" dirty="0"/>
              <a:t>SHAME</a:t>
            </a:r>
            <a:r>
              <a:rPr lang="en-US" sz="2200" dirty="0"/>
              <a:t> in his body on the tree, </a:t>
            </a:r>
          </a:p>
          <a:p>
            <a:pPr lvl="0"/>
            <a:r>
              <a:rPr lang="en-US" sz="2200" dirty="0"/>
              <a:t>that we might die to </a:t>
            </a:r>
            <a:r>
              <a:rPr lang="en-US" sz="2200" b="1" i="1" dirty="0"/>
              <a:t>SHAME</a:t>
            </a:r>
            <a:r>
              <a:rPr lang="en-US" sz="2200" dirty="0"/>
              <a:t> and live to </a:t>
            </a:r>
            <a:r>
              <a:rPr lang="en-US" sz="2200" b="1" i="1" dirty="0"/>
              <a:t>GLORY</a:t>
            </a:r>
            <a:r>
              <a:rPr lang="en-US" sz="2200" dirty="0"/>
              <a:t>. </a:t>
            </a:r>
          </a:p>
          <a:p>
            <a:pPr lvl="0"/>
            <a:r>
              <a:rPr lang="en-US" sz="2200" dirty="0"/>
              <a:t>By his wounds you have been healed. </a:t>
            </a:r>
          </a:p>
        </p:txBody>
      </p:sp>
    </p:spTree>
    <p:extLst>
      <p:ext uri="{BB962C8B-B14F-4D97-AF65-F5344CB8AC3E}">
        <p14:creationId xmlns:p14="http://schemas.microsoft.com/office/powerpoint/2010/main" val="152228523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891D7BF-8918-41A2-85E3-0A52B4B66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36288-A4C4-4D3D-88B3-193699790AF4}"/>
              </a:ext>
            </a:extLst>
          </p:cNvPr>
          <p:cNvSpPr txBox="1"/>
          <p:nvPr/>
        </p:nvSpPr>
        <p:spPr>
          <a:xfrm>
            <a:off x="71568" y="3"/>
            <a:ext cx="86589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 Corinthians 15:3-4</a:t>
            </a:r>
            <a:r>
              <a:rPr lang="en-US" sz="2200" dirty="0"/>
              <a:t>   </a:t>
            </a:r>
            <a:r>
              <a:rPr lang="en-US" sz="2200" b="1" baseline="30000" dirty="0"/>
              <a:t>3 </a:t>
            </a:r>
            <a:r>
              <a:rPr lang="en-US" sz="2200" dirty="0"/>
              <a:t>For I delivered to you as of first importance what I also received: that Christ died for our sins in accordance with the Scriptures, </a:t>
            </a:r>
            <a:r>
              <a:rPr lang="en-US" sz="2200" b="1" baseline="30000" dirty="0"/>
              <a:t>4 </a:t>
            </a:r>
            <a:r>
              <a:rPr lang="en-US" sz="2200" dirty="0"/>
              <a:t>that he was buried, that he was raised on the third day in accordance with the Scriptures…</a:t>
            </a:r>
          </a:p>
        </p:txBody>
      </p:sp>
    </p:spTree>
    <p:extLst>
      <p:ext uri="{BB962C8B-B14F-4D97-AF65-F5344CB8AC3E}">
        <p14:creationId xmlns:p14="http://schemas.microsoft.com/office/powerpoint/2010/main" val="321605951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891D7BF-8918-41A2-85E3-0A52B4B66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36288-A4C4-4D3D-88B3-193699790AF4}"/>
              </a:ext>
            </a:extLst>
          </p:cNvPr>
          <p:cNvSpPr txBox="1"/>
          <p:nvPr/>
        </p:nvSpPr>
        <p:spPr>
          <a:xfrm>
            <a:off x="71568" y="3"/>
            <a:ext cx="8658969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 Corinthians 15:17-19</a:t>
            </a:r>
            <a:r>
              <a:rPr lang="en-US" sz="2200" b="1" i="1" dirty="0"/>
              <a:t>   </a:t>
            </a:r>
            <a:r>
              <a:rPr lang="en-US" sz="2200" b="1" baseline="30000" dirty="0"/>
              <a:t>17 </a:t>
            </a:r>
            <a:r>
              <a:rPr lang="en-US" sz="2200" dirty="0"/>
              <a:t>And if Christ has not been raised, your faith is futile and you are still in your sins. </a:t>
            </a:r>
            <a:r>
              <a:rPr lang="en-US" sz="2200" b="1" baseline="30000" dirty="0"/>
              <a:t>18 </a:t>
            </a:r>
            <a:r>
              <a:rPr lang="en-US" sz="2200" dirty="0"/>
              <a:t>Then those also who have fallen asleep in Christ have perished. </a:t>
            </a:r>
            <a:r>
              <a:rPr lang="en-US" sz="2200" b="1" baseline="30000" dirty="0"/>
              <a:t>19 </a:t>
            </a:r>
            <a:r>
              <a:rPr lang="en-US" sz="2200" dirty="0"/>
              <a:t>If in Christ we have hope in this life only, we are of all people most to be pitied. </a:t>
            </a:r>
          </a:p>
          <a:p>
            <a:pPr algn="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497362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" y="608"/>
            <a:ext cx="9141238" cy="68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7167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891D7BF-8918-41A2-85E3-0A52B4B66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36288-A4C4-4D3D-88B3-193699790AF4}"/>
              </a:ext>
            </a:extLst>
          </p:cNvPr>
          <p:cNvSpPr txBox="1"/>
          <p:nvPr/>
        </p:nvSpPr>
        <p:spPr>
          <a:xfrm>
            <a:off x="71568" y="3"/>
            <a:ext cx="8658969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 Corinthians 15:17-20a</a:t>
            </a:r>
            <a:r>
              <a:rPr lang="en-US" sz="2200" b="1" i="1" dirty="0"/>
              <a:t>   </a:t>
            </a:r>
            <a:r>
              <a:rPr lang="en-US" sz="2200" b="1" baseline="30000" dirty="0"/>
              <a:t>17 </a:t>
            </a:r>
            <a:r>
              <a:rPr lang="en-US" sz="2200" dirty="0"/>
              <a:t>And if Christ has not been raised, your faith is futile and you are still in your sins. </a:t>
            </a:r>
            <a:r>
              <a:rPr lang="en-US" sz="2200" b="1" baseline="30000" dirty="0"/>
              <a:t>18 </a:t>
            </a:r>
            <a:r>
              <a:rPr lang="en-US" sz="2200" dirty="0"/>
              <a:t>Then those also who have fallen asleep in Christ have perished. </a:t>
            </a:r>
            <a:r>
              <a:rPr lang="en-US" sz="2200" b="1" baseline="30000" dirty="0"/>
              <a:t>19 </a:t>
            </a:r>
            <a:r>
              <a:rPr lang="en-US" sz="2200" dirty="0"/>
              <a:t>If in Christ we have hope in this life only, we are of all people most to be pitied. </a:t>
            </a:r>
          </a:p>
          <a:p>
            <a:pPr algn="r"/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8FF0C-1D79-4B46-A357-603AB2E2E078}"/>
              </a:ext>
            </a:extLst>
          </p:cNvPr>
          <p:cNvSpPr txBox="1"/>
          <p:nvPr/>
        </p:nvSpPr>
        <p:spPr>
          <a:xfrm rot="21235728">
            <a:off x="123644" y="5636411"/>
            <a:ext cx="88958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20a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in fact Christ has been raised from the dead…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244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3BB5D-ECB9-4F85-A3BF-C7C6C2D8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2323A-F749-4B9F-A383-9284F6462B22}"/>
              </a:ext>
            </a:extLst>
          </p:cNvPr>
          <p:cNvSpPr txBox="1"/>
          <p:nvPr/>
        </p:nvSpPr>
        <p:spPr>
          <a:xfrm>
            <a:off x="218831" y="171938"/>
            <a:ext cx="86438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 Corinthians 15:35-38   </a:t>
            </a:r>
            <a:r>
              <a:rPr lang="en-US" sz="2200" b="1" baseline="30000" dirty="0"/>
              <a:t>35 </a:t>
            </a:r>
            <a:r>
              <a:rPr lang="en-US" sz="2200" dirty="0"/>
              <a:t>But someone will ask, “How are the dead raised? With what kind of body do they come?” </a:t>
            </a:r>
            <a:r>
              <a:rPr lang="en-US" sz="2200" b="1" baseline="30000" dirty="0"/>
              <a:t>36 </a:t>
            </a:r>
            <a:r>
              <a:rPr lang="en-US" sz="2200" dirty="0"/>
              <a:t>You foolish person! What you sow does not come to life unless it dies. </a:t>
            </a:r>
            <a:r>
              <a:rPr lang="en-US" sz="2200" b="1" baseline="30000" dirty="0"/>
              <a:t>37 </a:t>
            </a:r>
            <a:r>
              <a:rPr lang="en-US" sz="2200" dirty="0"/>
              <a:t>And what you sow is not the body that is to be, but a bare kernel, perhaps of wheat or of some other grain. </a:t>
            </a:r>
            <a:r>
              <a:rPr lang="en-US" sz="2200" b="1" baseline="30000" dirty="0"/>
              <a:t>38 </a:t>
            </a:r>
            <a:r>
              <a:rPr lang="en-US" sz="2200" dirty="0"/>
              <a:t>But God gives it a body as he has chosen, and to each kind of seed its own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8567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3BB5D-ECB9-4F85-A3BF-C7C6C2D8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2323A-F749-4B9F-A383-9284F6462B22}"/>
              </a:ext>
            </a:extLst>
          </p:cNvPr>
          <p:cNvSpPr txBox="1"/>
          <p:nvPr/>
        </p:nvSpPr>
        <p:spPr>
          <a:xfrm>
            <a:off x="218831" y="171938"/>
            <a:ext cx="86438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 Corinthians 15:39-41   </a:t>
            </a:r>
            <a:r>
              <a:rPr lang="en-US" sz="2200" b="1" baseline="30000" dirty="0"/>
              <a:t>39 </a:t>
            </a:r>
            <a:r>
              <a:rPr lang="en-US" sz="2200" dirty="0"/>
              <a:t>For not all flesh is the same, but there is one kind for humans, another for animals, another for birds, and another for fish. </a:t>
            </a:r>
            <a:r>
              <a:rPr lang="en-US" sz="2200" b="1" baseline="30000" dirty="0"/>
              <a:t>40 </a:t>
            </a:r>
            <a:r>
              <a:rPr lang="en-US" sz="2200" dirty="0"/>
              <a:t>There are heavenly bodies and earthly bodies, but the glory of the heavenly is of one kind, and the glory of the earthly is of another. </a:t>
            </a:r>
            <a:r>
              <a:rPr lang="en-US" sz="2200" b="1" baseline="30000" dirty="0"/>
              <a:t>41 </a:t>
            </a:r>
            <a:r>
              <a:rPr lang="en-US" sz="2200" dirty="0"/>
              <a:t>There is one glory of the sun, and another glory of the moon, and another glory of the stars; for star differs from star in glory.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6861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3BB5D-ECB9-4F85-A3BF-C7C6C2D8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2323A-F749-4B9F-A383-9284F6462B22}"/>
              </a:ext>
            </a:extLst>
          </p:cNvPr>
          <p:cNvSpPr txBox="1"/>
          <p:nvPr/>
        </p:nvSpPr>
        <p:spPr>
          <a:xfrm>
            <a:off x="218831" y="171938"/>
            <a:ext cx="8643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 Corinthians 15:42-43   </a:t>
            </a:r>
            <a:r>
              <a:rPr lang="en-US" sz="2200" b="1" baseline="30000" dirty="0"/>
              <a:t>42 </a:t>
            </a:r>
            <a:r>
              <a:rPr lang="en-US" sz="2200" dirty="0"/>
              <a:t>So is it with the resurrection of the dead. What is sown is perishable; what is raised is imperishable. </a:t>
            </a:r>
            <a:r>
              <a:rPr lang="en-US" sz="2200" b="1" baseline="30000" dirty="0"/>
              <a:t>43 </a:t>
            </a:r>
            <a:r>
              <a:rPr lang="en-US" sz="2200" dirty="0"/>
              <a:t>It is sown in dishonor; it is raised in glory. It is sown in weakness; it is raised in power.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8542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3BB5D-ECB9-4F85-A3BF-C7C6C2D8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2323A-F749-4B9F-A383-9284F6462B22}"/>
              </a:ext>
            </a:extLst>
          </p:cNvPr>
          <p:cNvSpPr txBox="1"/>
          <p:nvPr/>
        </p:nvSpPr>
        <p:spPr>
          <a:xfrm>
            <a:off x="218831" y="171938"/>
            <a:ext cx="864381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 Corinthians 15:42-43   </a:t>
            </a:r>
            <a:r>
              <a:rPr lang="en-US" sz="2200" b="1" baseline="30000" dirty="0"/>
              <a:t>42 </a:t>
            </a:r>
            <a:r>
              <a:rPr lang="en-US" sz="2200" dirty="0"/>
              <a:t>So is it with the resurrection of the dead. What is sown is perishable; what is raised is imperishable. </a:t>
            </a:r>
            <a:r>
              <a:rPr lang="en-US" sz="2200" b="1" baseline="30000" dirty="0"/>
              <a:t>43 </a:t>
            </a:r>
            <a:r>
              <a:rPr lang="en-US" sz="2200" dirty="0"/>
              <a:t>It is sown in dishonor; it is raised in glory. It is sown in weakness; it is raised in power. </a:t>
            </a:r>
          </a:p>
          <a:p>
            <a:endParaRPr lang="en-US" sz="2200" dirty="0"/>
          </a:p>
          <a:p>
            <a:r>
              <a:rPr lang="en-US" sz="2200" b="1" dirty="0"/>
              <a:t>Colossians 2:15   </a:t>
            </a:r>
            <a:r>
              <a:rPr lang="en-US" sz="2200" dirty="0"/>
              <a:t>He disarmed the rulers and authorities and put them to open shame, by triumphing over them in him.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2069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3BB5D-ECB9-4F85-A3BF-C7C6C2D8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2323A-F749-4B9F-A383-9284F6462B22}"/>
              </a:ext>
            </a:extLst>
          </p:cNvPr>
          <p:cNvSpPr txBox="1"/>
          <p:nvPr/>
        </p:nvSpPr>
        <p:spPr>
          <a:xfrm>
            <a:off x="179754" y="-31260"/>
            <a:ext cx="864381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544636"/>
                </a:solidFill>
                <a:latin typeface="Kingthings Exeter" panose="02000000000000000000" pitchFamily="2" charset="0"/>
              </a:rPr>
              <a:t>Scary Steps of Faith: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1571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3BB5D-ECB9-4F85-A3BF-C7C6C2D8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2323A-F749-4B9F-A383-9284F6462B22}"/>
              </a:ext>
            </a:extLst>
          </p:cNvPr>
          <p:cNvSpPr txBox="1"/>
          <p:nvPr/>
        </p:nvSpPr>
        <p:spPr>
          <a:xfrm>
            <a:off x="179754" y="-31260"/>
            <a:ext cx="877667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544636"/>
                </a:solidFill>
                <a:latin typeface="Kingthings Exeter" panose="02000000000000000000" pitchFamily="2" charset="0"/>
              </a:rPr>
              <a:t>Scary Steps of Faith: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544636"/>
                </a:solidFill>
              </a:rPr>
              <a:t>Bring shame into the light.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8529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3BB5D-ECB9-4F85-A3BF-C7C6C2D8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2323A-F749-4B9F-A383-9284F6462B22}"/>
              </a:ext>
            </a:extLst>
          </p:cNvPr>
          <p:cNvSpPr txBox="1"/>
          <p:nvPr/>
        </p:nvSpPr>
        <p:spPr>
          <a:xfrm>
            <a:off x="179754" y="-31260"/>
            <a:ext cx="877667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544636"/>
                </a:solidFill>
                <a:latin typeface="Kingthings Exeter" panose="02000000000000000000" pitchFamily="2" charset="0"/>
              </a:rPr>
              <a:t>Scary Steps of Faith: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544636"/>
                </a:solidFill>
              </a:rPr>
              <a:t>Bring shame into the light.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544636"/>
                </a:solidFill>
              </a:rPr>
              <a:t>Bring shame to the cross.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9729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3BB5D-ECB9-4F85-A3BF-C7C6C2D8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2323A-F749-4B9F-A383-9284F6462B22}"/>
              </a:ext>
            </a:extLst>
          </p:cNvPr>
          <p:cNvSpPr txBox="1"/>
          <p:nvPr/>
        </p:nvSpPr>
        <p:spPr>
          <a:xfrm>
            <a:off x="179754" y="-31260"/>
            <a:ext cx="8776677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544636"/>
                </a:solidFill>
                <a:latin typeface="Kingthings Exeter" panose="02000000000000000000" pitchFamily="2" charset="0"/>
              </a:rPr>
              <a:t>Scary Steps of Faith: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544636"/>
                </a:solidFill>
              </a:rPr>
              <a:t>Bring shame into the light.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544636"/>
                </a:solidFill>
              </a:rPr>
              <a:t>Bring shame to the cross.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544636"/>
                </a:solidFill>
              </a:rPr>
              <a:t>Walk out your new identity in community.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87502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3BB5D-ECB9-4F85-A3BF-C7C6C2D8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2323A-F749-4B9F-A383-9284F6462B22}"/>
              </a:ext>
            </a:extLst>
          </p:cNvPr>
          <p:cNvSpPr txBox="1"/>
          <p:nvPr/>
        </p:nvSpPr>
        <p:spPr>
          <a:xfrm>
            <a:off x="179754" y="-31260"/>
            <a:ext cx="877667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544636"/>
                </a:solidFill>
                <a:latin typeface="Kingthings Exeter" panose="02000000000000000000" pitchFamily="2" charset="0"/>
              </a:rPr>
              <a:t>Scary Steps of Faith: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544636"/>
                </a:solidFill>
              </a:rPr>
              <a:t>Bring shame into the light.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544636"/>
                </a:solidFill>
              </a:rPr>
              <a:t>Bring shame to the cross.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544636"/>
                </a:solidFill>
              </a:rPr>
              <a:t>Walk out your new identity in community.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544636"/>
                </a:solidFill>
              </a:rPr>
              <a:t>Walk alongside another.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950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" y="1180728"/>
            <a:ext cx="9141238" cy="6855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13F351-1073-4CFA-A43A-F97BB1B06522}"/>
              </a:ext>
            </a:extLst>
          </p:cNvPr>
          <p:cNvSpPr txBox="1"/>
          <p:nvPr/>
        </p:nvSpPr>
        <p:spPr>
          <a:xfrm>
            <a:off x="1382" y="393446"/>
            <a:ext cx="91412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cap="all" dirty="0">
                <a:solidFill>
                  <a:srgbClr val="638D8F"/>
                </a:solidFill>
                <a:latin typeface="Kingthings Exeter" panose="02000000000000000000" pitchFamily="2" charset="0"/>
              </a:rPr>
              <a:t>Robed in shame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09F9D-908C-42CC-A138-4305B6328750}"/>
              </a:ext>
            </a:extLst>
          </p:cNvPr>
          <p:cNvSpPr txBox="1"/>
          <p:nvPr/>
        </p:nvSpPr>
        <p:spPr>
          <a:xfrm>
            <a:off x="-2520" y="1350819"/>
            <a:ext cx="91412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cap="all" dirty="0">
                <a:solidFill>
                  <a:srgbClr val="638D8F"/>
                </a:solidFill>
                <a:latin typeface="Kingthings Exeter" panose="02000000000000000000" pitchFamily="2" charset="0"/>
              </a:rPr>
              <a:t>for our glory</a:t>
            </a:r>
            <a:endParaRPr kumimoji="0" lang="en-US" sz="4200" b="0" i="0" u="none" strike="noStrike" kern="1200" cap="all" spc="0" normalizeH="0" baseline="0" noProof="0" dirty="0">
              <a:ln>
                <a:noFill/>
              </a:ln>
              <a:solidFill>
                <a:srgbClr val="638D8F"/>
              </a:solidFill>
              <a:effectLst/>
              <a:uLnTx/>
              <a:uFillTx/>
              <a:latin typeface="Kingthings Exete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21247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225FC6-3700-41DF-AE6C-263A32036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" y="608"/>
            <a:ext cx="9142382" cy="6856787"/>
          </a:xfrm>
        </p:spPr>
      </p:pic>
    </p:spTree>
    <p:extLst>
      <p:ext uri="{BB962C8B-B14F-4D97-AF65-F5344CB8AC3E}">
        <p14:creationId xmlns:p14="http://schemas.microsoft.com/office/powerpoint/2010/main" val="351729443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3BB5D-ECB9-4F85-A3BF-C7C6C2D8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2323A-F749-4B9F-A383-9284F6462B22}"/>
              </a:ext>
            </a:extLst>
          </p:cNvPr>
          <p:cNvSpPr txBox="1"/>
          <p:nvPr/>
        </p:nvSpPr>
        <p:spPr>
          <a:xfrm>
            <a:off x="218831" y="171938"/>
            <a:ext cx="86438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Corinthians 4:16-17  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we do not lose heart. Though our outer self is wasting away, our inner self is being renewed day by day.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 this light momentary affliction is preparing for us an eternal weight of glory beyond all comparison…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09470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" y="1180728"/>
            <a:ext cx="9141238" cy="6855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BE06F6-30AD-4CB1-A196-C0E73C2AA237}"/>
              </a:ext>
            </a:extLst>
          </p:cNvPr>
          <p:cNvSpPr txBox="1"/>
          <p:nvPr/>
        </p:nvSpPr>
        <p:spPr>
          <a:xfrm>
            <a:off x="1" y="112607"/>
            <a:ext cx="914261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500" b="1" dirty="0">
                <a:solidFill>
                  <a:srgbClr val="2C455D"/>
                </a:solidFill>
              </a:rPr>
              <a:t>   </a:t>
            </a:r>
            <a:r>
              <a:rPr lang="en-US" sz="3600" b="1" dirty="0">
                <a:solidFill>
                  <a:srgbClr val="2C455D"/>
                </a:solidFill>
              </a:rPr>
              <a:t>Easter’s Good News:</a:t>
            </a:r>
            <a:r>
              <a:rPr lang="en-US" sz="3600" dirty="0">
                <a:solidFill>
                  <a:srgbClr val="2C455D"/>
                </a:solidFill>
              </a:rPr>
              <a:t> </a:t>
            </a:r>
          </a:p>
          <a:p>
            <a:pPr lvl="0">
              <a:defRPr/>
            </a:pPr>
            <a:r>
              <a:rPr lang="en-US" sz="2500" dirty="0">
                <a:solidFill>
                  <a:srgbClr val="2C455D"/>
                </a:solidFill>
              </a:rPr>
              <a:t>        Our King’s path to enthronement </a:t>
            </a:r>
          </a:p>
          <a:p>
            <a:pPr lvl="0">
              <a:defRPr/>
            </a:pPr>
            <a:r>
              <a:rPr lang="en-US" sz="2500" dirty="0">
                <a:solidFill>
                  <a:srgbClr val="2C455D"/>
                </a:solidFill>
              </a:rPr>
              <a:t>                       was to robe Himself in our shame. </a:t>
            </a:r>
          </a:p>
          <a:p>
            <a:pPr lvl="0">
              <a:defRPr/>
            </a:pPr>
            <a:r>
              <a:rPr lang="en-US" sz="2500" dirty="0">
                <a:solidFill>
                  <a:srgbClr val="2C455D"/>
                </a:solidFill>
              </a:rPr>
              <a:t>                                      He buried our shame in His Body. </a:t>
            </a:r>
          </a:p>
          <a:p>
            <a:pPr lvl="0">
              <a:defRPr/>
            </a:pPr>
            <a:r>
              <a:rPr lang="en-US" sz="2500" dirty="0">
                <a:solidFill>
                  <a:srgbClr val="2C455D"/>
                </a:solidFill>
              </a:rPr>
              <a:t>                                                     Then, through the Resurrection, </a:t>
            </a:r>
          </a:p>
          <a:p>
            <a:pPr lvl="0">
              <a:defRPr/>
            </a:pPr>
            <a:r>
              <a:rPr lang="en-US" sz="2500" dirty="0">
                <a:solidFill>
                  <a:srgbClr val="2C455D"/>
                </a:solidFill>
              </a:rPr>
              <a:t>                                                                    our King robes us in His glory!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2C455D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33824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EBA09480-9064-4A6B-A39A-0940A47EB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9216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369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EBA09480-9064-4A6B-A39A-0940A47EB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9216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FB3E-E0E7-4573-9C6D-F598597FBA0B}"/>
              </a:ext>
            </a:extLst>
          </p:cNvPr>
          <p:cNvSpPr txBox="1"/>
          <p:nvPr/>
        </p:nvSpPr>
        <p:spPr>
          <a:xfrm>
            <a:off x="0" y="5667986"/>
            <a:ext cx="9144000" cy="830997"/>
          </a:xfrm>
          <a:prstGeom prst="rect">
            <a:avLst/>
          </a:prstGeom>
          <a:solidFill>
            <a:srgbClr val="81808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</a:rPr>
              <a:t>2 Corinthians 5:21</a:t>
            </a:r>
            <a:r>
              <a:rPr lang="en-US" sz="2400" dirty="0">
                <a:solidFill>
                  <a:schemeClr val="bg1"/>
                </a:solidFill>
              </a:rPr>
              <a:t>   For our sake he made him to be sin who knew no sin, so that in him we might become the righteousness of God.</a:t>
            </a:r>
          </a:p>
        </p:txBody>
      </p:sp>
    </p:spTree>
    <p:extLst>
      <p:ext uri="{BB962C8B-B14F-4D97-AF65-F5344CB8AC3E}">
        <p14:creationId xmlns:p14="http://schemas.microsoft.com/office/powerpoint/2010/main" val="38762099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EBA09480-9064-4A6B-A39A-0940A47EB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9216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C6276B-6B14-439A-A8D1-F269B722D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83575"/>
              </p:ext>
            </p:extLst>
          </p:nvPr>
        </p:nvGraphicFramePr>
        <p:xfrm>
          <a:off x="495300" y="1348740"/>
          <a:ext cx="816102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>
                  <a:extLst>
                    <a:ext uri="{9D8B030D-6E8A-4147-A177-3AD203B41FA5}">
                      <a16:colId xmlns:a16="http://schemas.microsoft.com/office/drawing/2014/main" val="3054981864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56939495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1372341386"/>
                    </a:ext>
                  </a:extLst>
                </a:gridCol>
              </a:tblGrid>
              <a:tr h="533401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4814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Guilt</a:t>
                      </a:r>
                    </a:p>
                  </a:txBody>
                  <a:tcPr>
                    <a:solidFill>
                      <a:srgbClr val="4814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Shame</a:t>
                      </a:r>
                    </a:p>
                  </a:txBody>
                  <a:tcPr>
                    <a:solidFill>
                      <a:srgbClr val="4814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88559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Definition: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Feeling when I’ve done something objectively wrong.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Shame is an intensely painful feeling of being fundamentally flawed.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63280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Examples: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58515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Develops when?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7889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How to 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try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to deal with it?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1921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How Jesus deals with it?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51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314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EBA09480-9064-4A6B-A39A-0940A47EB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9216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C6276B-6B14-439A-A8D1-F269B722D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916975"/>
              </p:ext>
            </p:extLst>
          </p:nvPr>
        </p:nvGraphicFramePr>
        <p:xfrm>
          <a:off x="495300" y="1348740"/>
          <a:ext cx="816102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>
                  <a:extLst>
                    <a:ext uri="{9D8B030D-6E8A-4147-A177-3AD203B41FA5}">
                      <a16:colId xmlns:a16="http://schemas.microsoft.com/office/drawing/2014/main" val="3054981864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56939495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1372341386"/>
                    </a:ext>
                  </a:extLst>
                </a:gridCol>
              </a:tblGrid>
              <a:tr h="533401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4814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Guilt</a:t>
                      </a:r>
                    </a:p>
                  </a:txBody>
                  <a:tcPr>
                    <a:solidFill>
                      <a:srgbClr val="4814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Shame</a:t>
                      </a:r>
                    </a:p>
                  </a:txBody>
                  <a:tcPr>
                    <a:solidFill>
                      <a:srgbClr val="4814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88559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Definition: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Feeling when I’ve done something objectively wrong.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Shame is an intensely painful feeling of being fundamentally flawed.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63280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Examples: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did something bad.”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need to right a wrong.”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am bad.”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“I am worthless.”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58515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Develops when?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7889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How to 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try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to deal with it?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1921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How Jesus deals with it?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51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103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784</Words>
  <Application>Microsoft Office PowerPoint</Application>
  <PresentationFormat>On-screen Show (4:3)</PresentationFormat>
  <Paragraphs>161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Kingthings Exeter</vt:lpstr>
      <vt:lpstr>Tw Cen MT</vt:lpstr>
      <vt:lpstr>Ubuntu</vt:lpstr>
      <vt:lpstr>7_Office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HOPE COMMUNITY CHURCH</dc:creator>
  <cp:lastModifiedBy> </cp:lastModifiedBy>
  <cp:revision>14</cp:revision>
  <dcterms:created xsi:type="dcterms:W3CDTF">2019-04-21T16:33:12Z</dcterms:created>
  <dcterms:modified xsi:type="dcterms:W3CDTF">2019-04-22T17:31:42Z</dcterms:modified>
</cp:coreProperties>
</file>