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9" r:id="rId2"/>
  </p:sldMasterIdLst>
  <p:notesMasterIdLst>
    <p:notesMasterId r:id="rId35"/>
  </p:notesMasterIdLst>
  <p:handoutMasterIdLst>
    <p:handoutMasterId r:id="rId36"/>
  </p:handoutMasterIdLst>
  <p:sldIdLst>
    <p:sldId id="2271" r:id="rId3"/>
    <p:sldId id="2048" r:id="rId4"/>
    <p:sldId id="2120" r:id="rId5"/>
    <p:sldId id="2018" r:id="rId6"/>
    <p:sldId id="2121" r:id="rId7"/>
    <p:sldId id="2143" r:id="rId8"/>
    <p:sldId id="2122" r:id="rId9"/>
    <p:sldId id="2123" r:id="rId10"/>
    <p:sldId id="2124" r:id="rId11"/>
    <p:sldId id="2130" r:id="rId12"/>
    <p:sldId id="2131" r:id="rId13"/>
    <p:sldId id="2136" r:id="rId14"/>
    <p:sldId id="2049" r:id="rId15"/>
    <p:sldId id="2135" r:id="rId16"/>
    <p:sldId id="2132" r:id="rId17"/>
    <p:sldId id="2137" r:id="rId18"/>
    <p:sldId id="2133" r:id="rId19"/>
    <p:sldId id="2138" r:id="rId20"/>
    <p:sldId id="2134" r:id="rId21"/>
    <p:sldId id="2139" r:id="rId22"/>
    <p:sldId id="2056" r:id="rId23"/>
    <p:sldId id="2128" r:id="rId24"/>
    <p:sldId id="2127" r:id="rId25"/>
    <p:sldId id="2126" r:id="rId26"/>
    <p:sldId id="2125" r:id="rId27"/>
    <p:sldId id="2140" r:id="rId28"/>
    <p:sldId id="2141" r:id="rId29"/>
    <p:sldId id="2142" r:id="rId30"/>
    <p:sldId id="2129" r:id="rId31"/>
    <p:sldId id="2055" r:id="rId32"/>
    <p:sldId id="2119" r:id="rId33"/>
    <p:sldId id="2278" r:id="rId34"/>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596"/>
    <a:srgbClr val="C3BEB8"/>
    <a:srgbClr val="1C282E"/>
    <a:srgbClr val="9BC6E8"/>
    <a:srgbClr val="EED08B"/>
    <a:srgbClr val="F3B9DA"/>
    <a:srgbClr val="06391A"/>
    <a:srgbClr val="E7D071"/>
    <a:srgbClr val="1E314E"/>
    <a:srgbClr val="638D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94660"/>
  </p:normalViewPr>
  <p:slideViewPr>
    <p:cSldViewPr snapToGrid="0">
      <p:cViewPr varScale="1">
        <p:scale>
          <a:sx n="94" d="100"/>
          <a:sy n="94" d="100"/>
        </p:scale>
        <p:origin x="564" y="9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2045"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68828-9BCA-4E8F-9F10-7CC5F45A05D5}"/>
              </a:ext>
            </a:extLst>
          </p:cNvPr>
          <p:cNvSpPr>
            <a:spLocks noGrp="1"/>
          </p:cNvSpPr>
          <p:nvPr>
            <p:ph type="hdr" sz="quarter"/>
          </p:nvPr>
        </p:nvSpPr>
        <p:spPr>
          <a:xfrm>
            <a:off x="0" y="0"/>
            <a:ext cx="4029075"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7B6E8D-9EFF-40F0-B3AE-A2540DB241E5}"/>
              </a:ext>
            </a:extLst>
          </p:cNvPr>
          <p:cNvSpPr>
            <a:spLocks noGrp="1"/>
          </p:cNvSpPr>
          <p:nvPr>
            <p:ph type="dt" sz="quarter" idx="1"/>
          </p:nvPr>
        </p:nvSpPr>
        <p:spPr>
          <a:xfrm>
            <a:off x="5265738" y="0"/>
            <a:ext cx="4029075" cy="344488"/>
          </a:xfrm>
          <a:prstGeom prst="rect">
            <a:avLst/>
          </a:prstGeom>
        </p:spPr>
        <p:txBody>
          <a:bodyPr vert="horz" lIns="91440" tIns="45720" rIns="91440" bIns="45720" rtlCol="0"/>
          <a:lstStyle>
            <a:lvl1pPr algn="r">
              <a:defRPr sz="1200"/>
            </a:lvl1pPr>
          </a:lstStyle>
          <a:p>
            <a:fld id="{5B39C4E5-1BA7-4E68-B7BA-97B278EE4202}" type="datetimeFigureOut">
              <a:rPr lang="en-US" smtClean="0"/>
              <a:t>4/1/2019</a:t>
            </a:fld>
            <a:endParaRPr lang="en-US"/>
          </a:p>
        </p:txBody>
      </p:sp>
      <p:sp>
        <p:nvSpPr>
          <p:cNvPr id="4" name="Footer Placeholder 3">
            <a:extLst>
              <a:ext uri="{FF2B5EF4-FFF2-40B4-BE49-F238E27FC236}">
                <a16:creationId xmlns:a16="http://schemas.microsoft.com/office/drawing/2014/main" id="{9331F28B-09FC-4CC8-A10E-ABB05A8E11A8}"/>
              </a:ext>
            </a:extLst>
          </p:cNvPr>
          <p:cNvSpPr>
            <a:spLocks noGrp="1"/>
          </p:cNvSpPr>
          <p:nvPr>
            <p:ph type="ftr" sz="quarter" idx="2"/>
          </p:nvPr>
        </p:nvSpPr>
        <p:spPr>
          <a:xfrm>
            <a:off x="0" y="6537325"/>
            <a:ext cx="4029075" cy="344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262348-1DE3-4CAF-BAE4-1FB6D7790261}"/>
              </a:ext>
            </a:extLst>
          </p:cNvPr>
          <p:cNvSpPr>
            <a:spLocks noGrp="1"/>
          </p:cNvSpPr>
          <p:nvPr>
            <p:ph type="sldNum" sz="quarter" idx="3"/>
          </p:nvPr>
        </p:nvSpPr>
        <p:spPr>
          <a:xfrm>
            <a:off x="5265738" y="6537325"/>
            <a:ext cx="4029075" cy="344488"/>
          </a:xfrm>
          <a:prstGeom prst="rect">
            <a:avLst/>
          </a:prstGeom>
        </p:spPr>
        <p:txBody>
          <a:bodyPr vert="horz" lIns="91440" tIns="45720" rIns="91440" bIns="45720" rtlCol="0" anchor="b"/>
          <a:lstStyle>
            <a:lvl1pPr algn="r">
              <a:defRPr sz="1200"/>
            </a:lvl1pPr>
          </a:lstStyle>
          <a:p>
            <a:fld id="{94BF7341-F00C-4691-B79E-71BC14371EDC}" type="slidenum">
              <a:rPr lang="en-US" smtClean="0"/>
              <a:t>‹#›</a:t>
            </a:fld>
            <a:endParaRPr lang="en-US"/>
          </a:p>
        </p:txBody>
      </p:sp>
    </p:spTree>
    <p:extLst>
      <p:ext uri="{BB962C8B-B14F-4D97-AF65-F5344CB8AC3E}">
        <p14:creationId xmlns:p14="http://schemas.microsoft.com/office/powerpoint/2010/main" val="15485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t>4/1/2019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10748703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11666985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26567177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DCFE2-C9D0-4AE0-B544-5325F537659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60"/>
            <a:ext cx="9138228" cy="6854883"/>
          </a:xfrm>
          <a:prstGeom prst="rect">
            <a:avLst/>
          </a:prstGeom>
          <a:noFill/>
        </p:spPr>
      </p:pic>
      <p:sp>
        <p:nvSpPr>
          <p:cNvPr id="9" name="Rectangle 8">
            <a:extLst>
              <a:ext uri="{FF2B5EF4-FFF2-40B4-BE49-F238E27FC236}">
                <a16:creationId xmlns:a16="http://schemas.microsoft.com/office/drawing/2014/main" id="{27FD6E0A-F623-4264-A47E-1AFC0B5F0227}"/>
              </a:ext>
            </a:extLst>
          </p:cNvPr>
          <p:cNvSpPr/>
          <p:nvPr userDrawn="1"/>
        </p:nvSpPr>
        <p:spPr>
          <a:xfrm>
            <a:off x="-205098" y="171691"/>
            <a:ext cx="9460889" cy="107698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8F3D58B6-739D-4C03-BE4D-B8B8A79C0591}"/>
              </a:ext>
            </a:extLst>
          </p:cNvPr>
          <p:cNvSpPr>
            <a:spLocks noGrp="1"/>
          </p:cNvSpPr>
          <p:nvPr>
            <p:ph type="title"/>
          </p:nvPr>
        </p:nvSpPr>
        <p:spPr>
          <a:xfrm>
            <a:off x="202225" y="67011"/>
            <a:ext cx="8830682" cy="1325563"/>
          </a:xfrm>
        </p:spPr>
        <p:txBody>
          <a:bodyPr/>
          <a:lstStyle>
            <a:lvl1pPr>
              <a:defRPr b="0" cap="all" baseline="0">
                <a:solidFill>
                  <a:schemeClr val="bg1"/>
                </a:solidFill>
                <a:latin typeface="Tw Cen MT" panose="020B0602020104020603"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99FFF2D-EBEC-4901-B3D4-3F5223EA7DFB}"/>
              </a:ext>
            </a:extLst>
          </p:cNvPr>
          <p:cNvSpPr/>
          <p:nvPr userDrawn="1"/>
        </p:nvSpPr>
        <p:spPr>
          <a:xfrm>
            <a:off x="128187"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ontent Placeholder 2">
            <a:extLst>
              <a:ext uri="{FF2B5EF4-FFF2-40B4-BE49-F238E27FC236}">
                <a16:creationId xmlns:a16="http://schemas.microsoft.com/office/drawing/2014/main" id="{17622F7B-EE07-4788-B5A8-B42B48121635}"/>
              </a:ext>
            </a:extLst>
          </p:cNvPr>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78907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83479273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 y="2166"/>
            <a:ext cx="9138228" cy="6853671"/>
          </a:xfrm>
          <a:prstGeom prst="rect">
            <a:avLst/>
          </a:prstGeom>
          <a:noFill/>
        </p:spPr>
      </p:pic>
      <p:sp>
        <p:nvSpPr>
          <p:cNvPr id="2" name="Title 1"/>
          <p:cNvSpPr>
            <a:spLocks noGrp="1"/>
          </p:cNvSpPr>
          <p:nvPr>
            <p:ph type="title"/>
          </p:nvPr>
        </p:nvSpPr>
        <p:spPr>
          <a:xfrm>
            <a:off x="202225" y="67011"/>
            <a:ext cx="8830682" cy="1325563"/>
          </a:xfrm>
        </p:spPr>
        <p:txBody>
          <a:bodyPr>
            <a:noAutofit/>
          </a:bodyPr>
          <a:lstStyle>
            <a:lvl1pPr>
              <a:defRPr sz="5500" b="0" cap="all" baseline="0">
                <a:solidFill>
                  <a:srgbClr val="638D8F"/>
                </a:solidFill>
                <a:effectLst/>
                <a:latin typeface="Kingthings Exeter" panose="02000000000000000000" pitchFamily="2" charset="0"/>
              </a:defRPr>
            </a:lvl1pPr>
          </a:lstStyle>
          <a:p>
            <a:r>
              <a:rPr lang="en-US" dirty="0"/>
              <a:t>Click to edit Master title</a:t>
            </a:r>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t>4/1/2019</a:t>
            </a:fld>
            <a:endParaRPr lang="en-US"/>
          </a:p>
        </p:txBody>
      </p:sp>
    </p:spTree>
    <p:extLst>
      <p:ext uri="{BB962C8B-B14F-4D97-AF65-F5344CB8AC3E}">
        <p14:creationId xmlns:p14="http://schemas.microsoft.com/office/powerpoint/2010/main" val="407030970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2388876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9554435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t>4/1/2019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30616324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t>4/1/2019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62430094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t>4/1/2019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021348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5022449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4721149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t>4/1/2019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t>‹#›</a:t>
            </a:fld>
            <a:endParaRPr lang="en-US"/>
          </a:p>
        </p:txBody>
      </p:sp>
    </p:spTree>
    <p:extLst>
      <p:ext uri="{BB962C8B-B14F-4D97-AF65-F5344CB8AC3E}">
        <p14:creationId xmlns:p14="http://schemas.microsoft.com/office/powerpoint/2010/main" val="125188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58"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4/1/2019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hyperlink" Target="https://www.biblegateway.com/passage/?search=Luke+14%3A1-24&amp;version=ESV#fen-ESV-25550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biblegateway.com/passage/?search=Luke+14%3A1-24&amp;version=ESV#fen-ESV-25557b"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biblegateway.com/passage/?search=Luke+14%3A1-24&amp;version=ESV#fen-ESV-25562c"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biblegateway.com/passage/?search=Luke+14%3A1-24&amp;version=ESV#fen-ESV-25562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biblegateway.com/passage/?search=Luke+14%3A1-24&amp;version=ESV#fen-ESV-25562c"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biblegateway.com/passage/?search=Luke+14%3A1-24&amp;version=ESV#fen-ESV-25569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biblegateway.com/passage/?search=Luke+14%3A1-24&amp;version=ESV#fen-ESV-25569d"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biblegateway.com/passage/?search=Matthew+25%3A31-46&amp;version=ESV#fen-ESV-24045a"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biblegateway.com/passage/?search=Matthew+25%3A31-46&amp;version=ESV#fen-ESV-24045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biblegateway.com/passage/?search=Matthew+25%3A31-46&amp;version=ESV#fen-ESV-24045a"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Tree>
    <p:extLst>
      <p:ext uri="{BB962C8B-B14F-4D97-AF65-F5344CB8AC3E}">
        <p14:creationId xmlns:p14="http://schemas.microsoft.com/office/powerpoint/2010/main" val="2612460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14:1-6</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675870"/>
            <a:ext cx="8300706" cy="4467021"/>
          </a:xfrm>
        </p:spPr>
        <p:txBody>
          <a:bodyPr>
            <a:noAutofit/>
          </a:bodyPr>
          <a:lstStyle/>
          <a:p>
            <a:pPr marL="0" indent="0">
              <a:buNone/>
            </a:pPr>
            <a:r>
              <a:rPr lang="en-US" b="1" baseline="30000" dirty="0"/>
              <a:t>14 </a:t>
            </a:r>
            <a:r>
              <a:rPr lang="en-US" dirty="0"/>
              <a:t>One Sabbath, when he went to dine at the house of a ruler of the Pharisees, they were watching him carefully. </a:t>
            </a:r>
            <a:r>
              <a:rPr lang="en-US" b="1" baseline="30000" dirty="0"/>
              <a:t>2 </a:t>
            </a:r>
            <a:r>
              <a:rPr lang="en-US" dirty="0"/>
              <a:t>And behold, there was a man before him who had dropsy. </a:t>
            </a:r>
            <a:r>
              <a:rPr lang="en-US" b="1" baseline="30000" dirty="0"/>
              <a:t>3 </a:t>
            </a:r>
            <a:r>
              <a:rPr lang="en-US" dirty="0"/>
              <a:t>And Jesus responded to the lawyers and Pharisees, saying, “Is it lawful to heal on the Sabbath, or not?” </a:t>
            </a:r>
            <a:r>
              <a:rPr lang="en-US" b="1" baseline="30000" dirty="0"/>
              <a:t>4 </a:t>
            </a:r>
            <a:r>
              <a:rPr lang="en-US" dirty="0"/>
              <a:t>But they remained silent. Then he took him and healed him and sent him away. </a:t>
            </a:r>
            <a:r>
              <a:rPr lang="en-US" b="1" baseline="30000" dirty="0"/>
              <a:t>5 </a:t>
            </a:r>
            <a:r>
              <a:rPr lang="en-US" dirty="0"/>
              <a:t>And he said to them, “Which of you, having a son</a:t>
            </a:r>
            <a:r>
              <a:rPr lang="en-US" baseline="30000" dirty="0"/>
              <a:t>[</a:t>
            </a:r>
            <a:r>
              <a:rPr lang="en-US" baseline="30000" dirty="0">
                <a:hlinkClick r:id="rId2" tooltip="See footnote a"/>
              </a:rPr>
              <a:t>a</a:t>
            </a:r>
            <a:r>
              <a:rPr lang="en-US" baseline="30000" dirty="0"/>
              <a:t>]</a:t>
            </a:r>
            <a:r>
              <a:rPr lang="en-US" dirty="0"/>
              <a:t> or an ox that has fallen into a well on a Sabbath day, will not immediately pull him out?” </a:t>
            </a:r>
            <a:r>
              <a:rPr lang="en-US" b="1" baseline="30000" dirty="0"/>
              <a:t>6 </a:t>
            </a:r>
            <a:r>
              <a:rPr lang="en-US" dirty="0"/>
              <a:t>And they could not reply to these things.</a:t>
            </a:r>
            <a:endParaRPr lang="en-US" sz="2400" dirty="0"/>
          </a:p>
        </p:txBody>
      </p:sp>
    </p:spTree>
    <p:extLst>
      <p:ext uri="{BB962C8B-B14F-4D97-AF65-F5344CB8AC3E}">
        <p14:creationId xmlns:p14="http://schemas.microsoft.com/office/powerpoint/2010/main" val="37621349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14:7-11</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b="1" baseline="30000" dirty="0"/>
              <a:t>7 </a:t>
            </a:r>
            <a:r>
              <a:rPr lang="en-US" dirty="0"/>
              <a:t>Now he told a parable to those who were invited, when he noticed how they chose the places of honor, saying to them, </a:t>
            </a:r>
            <a:r>
              <a:rPr lang="en-US" b="1" baseline="30000" dirty="0"/>
              <a:t>8 </a:t>
            </a:r>
            <a:r>
              <a:rPr lang="en-US" dirty="0"/>
              <a:t>“When you are invited by someone to a wedding feast, do not sit down in a place of honor, lest someone more distinguished than you be invited by him, </a:t>
            </a:r>
            <a:r>
              <a:rPr lang="en-US" b="1" baseline="30000" dirty="0"/>
              <a:t>9 </a:t>
            </a:r>
            <a:r>
              <a:rPr lang="en-US" dirty="0"/>
              <a:t>and he who invited you both will come and say to you, ‘Give your place to this person,’ and then you will begin with shame to take the lowest place. </a:t>
            </a:r>
            <a:r>
              <a:rPr lang="en-US" b="1" baseline="30000" dirty="0"/>
              <a:t>10 </a:t>
            </a:r>
            <a:r>
              <a:rPr lang="en-US" dirty="0"/>
              <a:t>But when you are invited, go and sit in the lowest place, so that when your host comes he may say to you, ‘Friend, move up higher.’ Then you will be honored in the presence of all who sit at table with you.</a:t>
            </a:r>
            <a:r>
              <a:rPr lang="en-US" b="1" baseline="30000" dirty="0"/>
              <a:t>11 </a:t>
            </a:r>
            <a:r>
              <a:rPr lang="en-US" dirty="0"/>
              <a:t>For everyone who exalts himself will be humbled, and he who humbles himself will be exalted.”</a:t>
            </a:r>
            <a:endParaRPr lang="en-US" sz="2400" dirty="0"/>
          </a:p>
        </p:txBody>
      </p:sp>
    </p:spTree>
    <p:extLst>
      <p:ext uri="{BB962C8B-B14F-4D97-AF65-F5344CB8AC3E}">
        <p14:creationId xmlns:p14="http://schemas.microsoft.com/office/powerpoint/2010/main" val="3255768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14:7-11</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b="1" baseline="30000" dirty="0"/>
              <a:t>7 </a:t>
            </a:r>
            <a:r>
              <a:rPr lang="en-US" dirty="0"/>
              <a:t>Now he told a parable to those who were invited, when he noticed how they chose the places of honor, saying to them, </a:t>
            </a:r>
            <a:r>
              <a:rPr lang="en-US" b="1" baseline="30000" dirty="0">
                <a:solidFill>
                  <a:srgbClr val="FF0000"/>
                </a:solidFill>
              </a:rPr>
              <a:t>8 </a:t>
            </a:r>
            <a:r>
              <a:rPr lang="en-US" dirty="0">
                <a:solidFill>
                  <a:srgbClr val="FF0000"/>
                </a:solidFill>
              </a:rPr>
              <a:t>“When you are invited by someone to a wedding feast, do not sit down in a place of honor</a:t>
            </a:r>
            <a:r>
              <a:rPr lang="en-US" dirty="0"/>
              <a:t>, lest someone more distinguished than you be invited by him, </a:t>
            </a:r>
            <a:r>
              <a:rPr lang="en-US" b="1" baseline="30000" dirty="0"/>
              <a:t>9 </a:t>
            </a:r>
            <a:r>
              <a:rPr lang="en-US" dirty="0"/>
              <a:t>and he who invited you both will come and say to you, ‘Give your place to this person,’ and then you will begin with shame to take the lowest place. </a:t>
            </a:r>
            <a:r>
              <a:rPr lang="en-US" b="1" baseline="30000" dirty="0"/>
              <a:t>10 </a:t>
            </a:r>
            <a:r>
              <a:rPr lang="en-US" dirty="0"/>
              <a:t>But when you are invited, go and sit in the lowest place, so that when your host comes he may say to you, ‘Friend, move up higher.’ Then you will be honored in the presence of all who sit at table with you.</a:t>
            </a:r>
            <a:r>
              <a:rPr lang="en-US" b="1" baseline="30000" dirty="0"/>
              <a:t>11 </a:t>
            </a:r>
            <a:r>
              <a:rPr lang="en-US" dirty="0"/>
              <a:t>For everyone who exalts himself will be humbled, and he who humbles himself will be exalted.”</a:t>
            </a:r>
            <a:endParaRPr lang="en-US" sz="2400" dirty="0"/>
          </a:p>
        </p:txBody>
      </p:sp>
    </p:spTree>
    <p:extLst>
      <p:ext uri="{BB962C8B-B14F-4D97-AF65-F5344CB8AC3E}">
        <p14:creationId xmlns:p14="http://schemas.microsoft.com/office/powerpoint/2010/main" val="15792303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1AB48C-F22A-4256-8A28-AF79521447C6}"/>
              </a:ext>
            </a:extLst>
          </p:cNvPr>
          <p:cNvSpPr txBox="1"/>
          <p:nvPr/>
        </p:nvSpPr>
        <p:spPr>
          <a:xfrm>
            <a:off x="170688" y="85344"/>
            <a:ext cx="6364224"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The Host’s Table</a:t>
            </a:r>
          </a:p>
        </p:txBody>
      </p:sp>
      <p:pic>
        <p:nvPicPr>
          <p:cNvPr id="3" name="Picture 2" descr="A screenshot of a cell phone&#10;&#10;Description automatically generated">
            <a:extLst>
              <a:ext uri="{FF2B5EF4-FFF2-40B4-BE49-F238E27FC236}">
                <a16:creationId xmlns:a16="http://schemas.microsoft.com/office/drawing/2014/main" id="{7B10E884-7C57-4047-8C65-266F56C10553}"/>
              </a:ext>
            </a:extLst>
          </p:cNvPr>
          <p:cNvPicPr>
            <a:picLocks noChangeAspect="1"/>
          </p:cNvPicPr>
          <p:nvPr/>
        </p:nvPicPr>
        <p:blipFill rotWithShape="1">
          <a:blip r:embed="rId2">
            <a:extLst>
              <a:ext uri="{28A0092B-C50C-407E-A947-70E740481C1C}">
                <a14:useLocalDpi xmlns:a14="http://schemas.microsoft.com/office/drawing/2010/main" val="0"/>
              </a:ext>
            </a:extLst>
          </a:blip>
          <a:srcRect l="11585" t="15934" r="13802" b="15411"/>
          <a:stretch/>
        </p:blipFill>
        <p:spPr>
          <a:xfrm>
            <a:off x="5364481" y="2979021"/>
            <a:ext cx="3779519" cy="3878980"/>
          </a:xfrm>
          <a:prstGeom prst="rect">
            <a:avLst/>
          </a:prstGeom>
        </p:spPr>
      </p:pic>
      <p:pic>
        <p:nvPicPr>
          <p:cNvPr id="5" name="Picture 4" descr="A close up of a piece of paper&#10;&#10;Description automatically generated">
            <a:extLst>
              <a:ext uri="{FF2B5EF4-FFF2-40B4-BE49-F238E27FC236}">
                <a16:creationId xmlns:a16="http://schemas.microsoft.com/office/drawing/2014/main" id="{D76A6BE5-80B0-A541-9570-1493BBB47F24}"/>
              </a:ext>
            </a:extLst>
          </p:cNvPr>
          <p:cNvPicPr>
            <a:picLocks noChangeAspect="1"/>
          </p:cNvPicPr>
          <p:nvPr/>
        </p:nvPicPr>
        <p:blipFill rotWithShape="1">
          <a:blip r:embed="rId3">
            <a:extLst>
              <a:ext uri="{28A0092B-C50C-407E-A947-70E740481C1C}">
                <a14:useLocalDpi xmlns:a14="http://schemas.microsoft.com/office/drawing/2010/main" val="0"/>
              </a:ext>
            </a:extLst>
          </a:blip>
          <a:srcRect l="5355" r="5376"/>
          <a:stretch/>
        </p:blipFill>
        <p:spPr>
          <a:xfrm>
            <a:off x="0" y="1539919"/>
            <a:ext cx="5364481" cy="3355257"/>
          </a:xfrm>
          <a:prstGeom prst="rect">
            <a:avLst/>
          </a:prstGeom>
        </p:spPr>
      </p:pic>
    </p:spTree>
    <p:extLst>
      <p:ext uri="{BB962C8B-B14F-4D97-AF65-F5344CB8AC3E}">
        <p14:creationId xmlns:p14="http://schemas.microsoft.com/office/powerpoint/2010/main" val="238830230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14:7-11</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b="1" baseline="30000" dirty="0"/>
              <a:t>7 </a:t>
            </a:r>
            <a:r>
              <a:rPr lang="en-US" dirty="0"/>
              <a:t>Now he told a parable to those who were invited, when he noticed how they chose the places of honor, saying to them, </a:t>
            </a:r>
            <a:r>
              <a:rPr lang="en-US" b="1" baseline="30000" dirty="0"/>
              <a:t>8 </a:t>
            </a:r>
            <a:r>
              <a:rPr lang="en-US" dirty="0"/>
              <a:t>“When you are invited by someone to a wedding feast, do not sit down in a place of honor, lest someone more distinguished than you be invited by him, </a:t>
            </a:r>
            <a:r>
              <a:rPr lang="en-US" b="1" baseline="30000" dirty="0"/>
              <a:t>9 </a:t>
            </a:r>
            <a:r>
              <a:rPr lang="en-US" dirty="0"/>
              <a:t>and he who invited you both will come and say to you, ‘Give your place to this person,’ and then you will begin with shame to take the lowest place. </a:t>
            </a:r>
            <a:r>
              <a:rPr lang="en-US" b="1" baseline="30000" dirty="0"/>
              <a:t>10 </a:t>
            </a:r>
            <a:r>
              <a:rPr lang="en-US" dirty="0"/>
              <a:t>But when you are invited, go and sit in the lowest place, so that when your host comes he may say to you, ‘Friend, move up higher.’ Then you will be honored in the presence of all who sit at table with you.</a:t>
            </a:r>
            <a:r>
              <a:rPr lang="en-US" b="1" baseline="30000" dirty="0"/>
              <a:t>11 </a:t>
            </a:r>
            <a:r>
              <a:rPr lang="en-US" dirty="0"/>
              <a:t>For everyone who exalts himself will be humbled, and he who humbles himself will be exalted.”</a:t>
            </a:r>
            <a:endParaRPr lang="en-US" sz="2400" dirty="0"/>
          </a:p>
        </p:txBody>
      </p:sp>
    </p:spTree>
    <p:extLst>
      <p:ext uri="{BB962C8B-B14F-4D97-AF65-F5344CB8AC3E}">
        <p14:creationId xmlns:p14="http://schemas.microsoft.com/office/powerpoint/2010/main" val="6161712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14:12-14</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b="1" baseline="30000" dirty="0"/>
              <a:t>12 </a:t>
            </a:r>
            <a:r>
              <a:rPr lang="en-US" dirty="0"/>
              <a:t>He said also to the man who had invited him, “When you give a dinner or a banquet, do not invite your friends or your brothers</a:t>
            </a:r>
            <a:r>
              <a:rPr lang="en-US" baseline="30000" dirty="0"/>
              <a:t>[</a:t>
            </a:r>
            <a:r>
              <a:rPr lang="en-US" baseline="30000" dirty="0">
                <a:hlinkClick r:id="rId2" tooltip="See footnote b"/>
              </a:rPr>
              <a:t>b</a:t>
            </a:r>
            <a:r>
              <a:rPr lang="en-US" baseline="30000" dirty="0"/>
              <a:t>]</a:t>
            </a:r>
            <a:r>
              <a:rPr lang="en-US" dirty="0"/>
              <a:t> or your relatives or rich neighbors, lest they also invite you in return and you be repaid. </a:t>
            </a:r>
            <a:r>
              <a:rPr lang="en-US" b="1" baseline="30000" dirty="0"/>
              <a:t>13 </a:t>
            </a:r>
            <a:r>
              <a:rPr lang="en-US" dirty="0"/>
              <a:t>But when you give a feast, invite the poor, the crippled, the lame, the blind, </a:t>
            </a:r>
            <a:r>
              <a:rPr lang="en-US" b="1" baseline="30000" dirty="0"/>
              <a:t>14 </a:t>
            </a:r>
            <a:r>
              <a:rPr lang="en-US" dirty="0"/>
              <a:t>and you will be blessed, because they cannot repay you. For you will be repaid at the resurrection of the just.”</a:t>
            </a:r>
          </a:p>
        </p:txBody>
      </p:sp>
    </p:spTree>
    <p:extLst>
      <p:ext uri="{BB962C8B-B14F-4D97-AF65-F5344CB8AC3E}">
        <p14:creationId xmlns:p14="http://schemas.microsoft.com/office/powerpoint/2010/main" val="28877597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14:15-24</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b="1" baseline="30000" dirty="0"/>
              <a:t>15 </a:t>
            </a:r>
            <a:r>
              <a:rPr lang="en-US" dirty="0"/>
              <a:t>When one of those who reclined at table with him heard these things, he said to him, “Blessed is everyone who will eat bread in the kingdom of God!” </a:t>
            </a:r>
            <a:r>
              <a:rPr lang="en-US" b="1" baseline="30000" dirty="0"/>
              <a:t>16 </a:t>
            </a:r>
            <a:r>
              <a:rPr lang="en-US" dirty="0"/>
              <a:t>But he said to him, “A man once gave a great banquet and invited many. </a:t>
            </a:r>
            <a:r>
              <a:rPr lang="en-US" b="1" baseline="30000" dirty="0"/>
              <a:t>17 </a:t>
            </a:r>
            <a:r>
              <a:rPr lang="en-US" dirty="0"/>
              <a:t>And at the time for the banquet he sent his servant</a:t>
            </a:r>
            <a:r>
              <a:rPr lang="en-US" baseline="30000" dirty="0"/>
              <a:t>[</a:t>
            </a:r>
            <a:r>
              <a:rPr lang="en-US" baseline="30000" dirty="0">
                <a:hlinkClick r:id="rId2" tooltip="See footnote c">
                  <a:extLst>
                    <a:ext uri="{A12FA001-AC4F-418D-AE19-62706E023703}">
                      <ahyp:hlinkClr xmlns:ahyp="http://schemas.microsoft.com/office/drawing/2018/hyperlinkcolor" val="tx"/>
                    </a:ext>
                  </a:extLst>
                </a:hlinkClick>
              </a:rPr>
              <a:t>c</a:t>
            </a:r>
            <a:r>
              <a:rPr lang="en-US" baseline="30000" dirty="0"/>
              <a:t>]</a:t>
            </a:r>
            <a:r>
              <a:rPr lang="en-US" dirty="0"/>
              <a:t> to say to those who had been invited, ‘Come, for everything is now ready.’ </a:t>
            </a:r>
            <a:r>
              <a:rPr lang="en-US" b="1" baseline="30000" dirty="0"/>
              <a:t>18 </a:t>
            </a:r>
            <a:r>
              <a:rPr lang="en-US" dirty="0"/>
              <a:t>But they all alike began to make excuses. The first said to him, ‘I have bought a field, and I must go out and see it. Please have me excused.’ </a:t>
            </a:r>
            <a:r>
              <a:rPr lang="en-US" b="1" baseline="30000" dirty="0"/>
              <a:t>19 </a:t>
            </a:r>
            <a:r>
              <a:rPr lang="en-US" dirty="0"/>
              <a:t>And another said, ‘I have bought five yoke of oxen, and I go to examine them. Please have me excused.’ </a:t>
            </a:r>
            <a:r>
              <a:rPr lang="en-US" b="1" baseline="30000" dirty="0"/>
              <a:t>20 </a:t>
            </a:r>
            <a:r>
              <a:rPr lang="en-US" dirty="0"/>
              <a:t>And another said, ‘I have married a wife, and therefore I cannot come.’ </a:t>
            </a:r>
          </a:p>
        </p:txBody>
      </p:sp>
    </p:spTree>
    <p:extLst>
      <p:ext uri="{BB962C8B-B14F-4D97-AF65-F5344CB8AC3E}">
        <p14:creationId xmlns:p14="http://schemas.microsoft.com/office/powerpoint/2010/main" val="193616480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14:15-24</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b="1" baseline="30000" dirty="0"/>
              <a:t>15 </a:t>
            </a:r>
            <a:r>
              <a:rPr lang="en-US" dirty="0"/>
              <a:t>When one of those who reclined at table with him heard these things, he said to him, “Blessed is everyone who will eat bread in the kingdom of God!” </a:t>
            </a:r>
            <a:r>
              <a:rPr lang="en-US" b="1" baseline="30000" dirty="0"/>
              <a:t>16 </a:t>
            </a:r>
            <a:r>
              <a:rPr lang="en-US" dirty="0"/>
              <a:t>But he said to him, </a:t>
            </a:r>
            <a:r>
              <a:rPr lang="en-US" dirty="0">
                <a:solidFill>
                  <a:srgbClr val="FF0000"/>
                </a:solidFill>
              </a:rPr>
              <a:t>“A man once gave a great banquet and invited many. </a:t>
            </a:r>
            <a:r>
              <a:rPr lang="en-US" b="1" baseline="30000" dirty="0">
                <a:solidFill>
                  <a:srgbClr val="FF0000"/>
                </a:solidFill>
              </a:rPr>
              <a:t>17 </a:t>
            </a:r>
            <a:r>
              <a:rPr lang="en-US" dirty="0">
                <a:solidFill>
                  <a:srgbClr val="FF0000"/>
                </a:solidFill>
              </a:rPr>
              <a:t>And at the time for the banquet he sent his servant</a:t>
            </a:r>
            <a:r>
              <a:rPr lang="en-US" baseline="30000" dirty="0">
                <a:solidFill>
                  <a:srgbClr val="FF0000"/>
                </a:solidFill>
              </a:rPr>
              <a:t>[</a:t>
            </a:r>
            <a:r>
              <a:rPr lang="en-US" baseline="30000" dirty="0">
                <a:solidFill>
                  <a:srgbClr val="FF0000"/>
                </a:solidFill>
                <a:hlinkClick r:id="rId2" tooltip="See footnote c">
                  <a:extLst>
                    <a:ext uri="{A12FA001-AC4F-418D-AE19-62706E023703}">
                      <ahyp:hlinkClr xmlns:ahyp="http://schemas.microsoft.com/office/drawing/2018/hyperlinkcolor" val="tx"/>
                    </a:ext>
                  </a:extLst>
                </a:hlinkClick>
              </a:rPr>
              <a:t>c</a:t>
            </a:r>
            <a:r>
              <a:rPr lang="en-US" baseline="30000" dirty="0">
                <a:solidFill>
                  <a:srgbClr val="FF0000"/>
                </a:solidFill>
              </a:rPr>
              <a:t>]</a:t>
            </a:r>
            <a:r>
              <a:rPr lang="en-US" dirty="0">
                <a:solidFill>
                  <a:srgbClr val="FF0000"/>
                </a:solidFill>
              </a:rPr>
              <a:t> to say to those who had been invited, ‘Come, for everything is now ready.’</a:t>
            </a:r>
            <a:r>
              <a:rPr lang="en-US" dirty="0"/>
              <a:t> </a:t>
            </a:r>
            <a:r>
              <a:rPr lang="en-US" b="1" baseline="30000" dirty="0"/>
              <a:t>18 </a:t>
            </a:r>
            <a:r>
              <a:rPr lang="en-US" dirty="0"/>
              <a:t>But they all alike began to make excuses. The first said to him, ‘I have bought a field, and I must go out and see it. Please have me excused.’ </a:t>
            </a:r>
            <a:r>
              <a:rPr lang="en-US" b="1" baseline="30000" dirty="0"/>
              <a:t>19 </a:t>
            </a:r>
            <a:r>
              <a:rPr lang="en-US" dirty="0"/>
              <a:t>And another said, ‘I have bought five yoke of oxen, and I go to examine them. Please have me excused.’ </a:t>
            </a:r>
            <a:r>
              <a:rPr lang="en-US" b="1" baseline="30000" dirty="0"/>
              <a:t>20 </a:t>
            </a:r>
            <a:r>
              <a:rPr lang="en-US" dirty="0"/>
              <a:t>And another said, ‘I have married a wife, and therefore I cannot come.’ </a:t>
            </a:r>
          </a:p>
        </p:txBody>
      </p:sp>
    </p:spTree>
    <p:extLst>
      <p:ext uri="{BB962C8B-B14F-4D97-AF65-F5344CB8AC3E}">
        <p14:creationId xmlns:p14="http://schemas.microsoft.com/office/powerpoint/2010/main" val="13369772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14:15-24</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b="1" baseline="30000" dirty="0"/>
              <a:t>15 </a:t>
            </a:r>
            <a:r>
              <a:rPr lang="en-US" dirty="0"/>
              <a:t>When one of those who reclined at table with him heard these things, he said to him, “Blessed is everyone who will eat bread in the kingdom of God!” </a:t>
            </a:r>
            <a:r>
              <a:rPr lang="en-US" b="1" baseline="30000" dirty="0"/>
              <a:t>16 </a:t>
            </a:r>
            <a:r>
              <a:rPr lang="en-US" dirty="0"/>
              <a:t>But he said to him, “A man once gave a great banquet and invited many. </a:t>
            </a:r>
            <a:r>
              <a:rPr lang="en-US" b="1" baseline="30000" dirty="0"/>
              <a:t>17 </a:t>
            </a:r>
            <a:r>
              <a:rPr lang="en-US" dirty="0"/>
              <a:t>And at the time for the banquet he sent his servant</a:t>
            </a:r>
            <a:r>
              <a:rPr lang="en-US" baseline="30000" dirty="0"/>
              <a:t>[</a:t>
            </a:r>
            <a:r>
              <a:rPr lang="en-US" baseline="30000" dirty="0">
                <a:hlinkClick r:id="rId2" tooltip="See footnote c">
                  <a:extLst>
                    <a:ext uri="{A12FA001-AC4F-418D-AE19-62706E023703}">
                      <ahyp:hlinkClr xmlns:ahyp="http://schemas.microsoft.com/office/drawing/2018/hyperlinkcolor" val="tx"/>
                    </a:ext>
                  </a:extLst>
                </a:hlinkClick>
              </a:rPr>
              <a:t>c</a:t>
            </a:r>
            <a:r>
              <a:rPr lang="en-US" baseline="30000" dirty="0"/>
              <a:t>]</a:t>
            </a:r>
            <a:r>
              <a:rPr lang="en-US" dirty="0"/>
              <a:t> to say to those who had been invited, ‘Come, for everything is now ready.’ </a:t>
            </a:r>
            <a:r>
              <a:rPr lang="en-US" b="1" baseline="30000" dirty="0">
                <a:solidFill>
                  <a:srgbClr val="FF0000"/>
                </a:solidFill>
              </a:rPr>
              <a:t>18 </a:t>
            </a:r>
            <a:r>
              <a:rPr lang="en-US" dirty="0">
                <a:solidFill>
                  <a:srgbClr val="FF0000"/>
                </a:solidFill>
              </a:rPr>
              <a:t>But they all alike began to make excuses. The first said to him, ‘I have bought a field, and I must go out and see it. Please have me excused.’ </a:t>
            </a:r>
            <a:r>
              <a:rPr lang="en-US" b="1" baseline="30000" dirty="0">
                <a:solidFill>
                  <a:srgbClr val="FF0000"/>
                </a:solidFill>
              </a:rPr>
              <a:t>19 </a:t>
            </a:r>
            <a:r>
              <a:rPr lang="en-US" dirty="0">
                <a:solidFill>
                  <a:srgbClr val="FF0000"/>
                </a:solidFill>
              </a:rPr>
              <a:t>And another said, ‘I have bought five yoke of oxen, and I go to examine them. Please have me excused.’ </a:t>
            </a:r>
            <a:r>
              <a:rPr lang="en-US" b="1" baseline="30000" dirty="0">
                <a:solidFill>
                  <a:srgbClr val="FF0000"/>
                </a:solidFill>
              </a:rPr>
              <a:t>20 </a:t>
            </a:r>
            <a:r>
              <a:rPr lang="en-US" dirty="0">
                <a:solidFill>
                  <a:srgbClr val="FF0000"/>
                </a:solidFill>
              </a:rPr>
              <a:t>And another said, ‘I have married a wife, and therefore I cannot come.’ </a:t>
            </a:r>
          </a:p>
        </p:txBody>
      </p:sp>
    </p:spTree>
    <p:extLst>
      <p:ext uri="{BB962C8B-B14F-4D97-AF65-F5344CB8AC3E}">
        <p14:creationId xmlns:p14="http://schemas.microsoft.com/office/powerpoint/2010/main" val="3056185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14:15-24 (continued)</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b="1" baseline="30000" dirty="0">
                <a:solidFill>
                  <a:srgbClr val="FF0000"/>
                </a:solidFill>
              </a:rPr>
              <a:t>21 </a:t>
            </a:r>
            <a:r>
              <a:rPr lang="en-US" dirty="0">
                <a:solidFill>
                  <a:srgbClr val="FF0000"/>
                </a:solidFill>
              </a:rPr>
              <a:t>So the servant came and reported these things to his master. Then the master of the house became angry and said to his servant, ‘Go out quickly to the streets and lanes of the city, and bring in the poor and crippled and blind and lame.’</a:t>
            </a:r>
            <a:r>
              <a:rPr lang="en-US" dirty="0"/>
              <a:t> </a:t>
            </a:r>
            <a:r>
              <a:rPr lang="en-US" b="1" baseline="30000" dirty="0"/>
              <a:t>22 </a:t>
            </a:r>
            <a:r>
              <a:rPr lang="en-US" dirty="0"/>
              <a:t>And the servant said, ‘Sir, what you commanded has been done, and still there is room.’ </a:t>
            </a:r>
            <a:r>
              <a:rPr lang="en-US" b="1" baseline="30000" dirty="0"/>
              <a:t>23 </a:t>
            </a:r>
            <a:r>
              <a:rPr lang="en-US" dirty="0"/>
              <a:t>And the master said to the servant, ‘Go out to the highways and hedges and compel people to come in, that my house may be filled. </a:t>
            </a:r>
            <a:r>
              <a:rPr lang="en-US" b="1" baseline="30000" dirty="0"/>
              <a:t>24 </a:t>
            </a:r>
            <a:r>
              <a:rPr lang="en-US" dirty="0"/>
              <a:t>For I tell you,</a:t>
            </a:r>
            <a:r>
              <a:rPr lang="en-US" baseline="30000" dirty="0"/>
              <a:t>[</a:t>
            </a:r>
            <a:r>
              <a:rPr lang="en-US" baseline="30000" dirty="0">
                <a:hlinkClick r:id="rId2" tooltip="See footnote d"/>
              </a:rPr>
              <a:t>d</a:t>
            </a:r>
            <a:r>
              <a:rPr lang="en-US" baseline="30000" dirty="0"/>
              <a:t>]</a:t>
            </a:r>
            <a:r>
              <a:rPr lang="en-US" dirty="0"/>
              <a:t> none of those men who were invited shall taste my banquet.’”</a:t>
            </a:r>
          </a:p>
        </p:txBody>
      </p:sp>
    </p:spTree>
    <p:extLst>
      <p:ext uri="{BB962C8B-B14F-4D97-AF65-F5344CB8AC3E}">
        <p14:creationId xmlns:p14="http://schemas.microsoft.com/office/powerpoint/2010/main" val="32608190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3F315F-48D9-A14B-B52D-0F18F91ADF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brightnessContrast bright="15000" contrast="9000"/>
                    </a14:imgEffect>
                  </a14:imgLayer>
                </a14:imgProps>
              </a:ext>
              <a:ext uri="{28A0092B-C50C-407E-A947-70E740481C1C}">
                <a14:useLocalDpi xmlns:a14="http://schemas.microsoft.com/office/drawing/2010/main" val="0"/>
              </a:ext>
            </a:extLst>
          </a:blip>
          <a:stretch>
            <a:fillRect/>
          </a:stretch>
        </p:blipFill>
        <p:spPr>
          <a:xfrm>
            <a:off x="1500187" y="-1195379"/>
            <a:ext cx="6115050" cy="8153400"/>
          </a:xfrm>
          <a:prstGeom prst="rect">
            <a:avLst/>
          </a:prstGeom>
        </p:spPr>
      </p:pic>
    </p:spTree>
    <p:extLst>
      <p:ext uri="{BB962C8B-B14F-4D97-AF65-F5344CB8AC3E}">
        <p14:creationId xmlns:p14="http://schemas.microsoft.com/office/powerpoint/2010/main" val="12042392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Luke 14:15-24 (continued)</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b="1" baseline="30000" dirty="0"/>
              <a:t>21 </a:t>
            </a:r>
            <a:r>
              <a:rPr lang="en-US" dirty="0"/>
              <a:t>So the servant came and reported these things to his master. Then the master of the house became angry and said to his servant, ‘Go out quickly to the streets and lanes of the city, and bring in the poor and crippled and blind and lame.’ </a:t>
            </a:r>
            <a:r>
              <a:rPr lang="en-US" b="1" baseline="30000" dirty="0">
                <a:solidFill>
                  <a:srgbClr val="FF0000"/>
                </a:solidFill>
              </a:rPr>
              <a:t>22 </a:t>
            </a:r>
            <a:r>
              <a:rPr lang="en-US" dirty="0">
                <a:solidFill>
                  <a:srgbClr val="FF0000"/>
                </a:solidFill>
              </a:rPr>
              <a:t>And the servant said, ‘Sir, what you commanded has been done, and still there is room.’ </a:t>
            </a:r>
            <a:r>
              <a:rPr lang="en-US" b="1" baseline="30000" dirty="0">
                <a:solidFill>
                  <a:srgbClr val="FF0000"/>
                </a:solidFill>
              </a:rPr>
              <a:t>23 </a:t>
            </a:r>
            <a:r>
              <a:rPr lang="en-US" dirty="0">
                <a:solidFill>
                  <a:srgbClr val="FF0000"/>
                </a:solidFill>
              </a:rPr>
              <a:t>And the master said to the servant, ‘Go out to the highways and hedges and compel people to come in, that my house may be filled. </a:t>
            </a:r>
            <a:r>
              <a:rPr lang="en-US" b="1" baseline="30000" dirty="0"/>
              <a:t>24 </a:t>
            </a:r>
            <a:r>
              <a:rPr lang="en-US" dirty="0"/>
              <a:t>For I tell you,</a:t>
            </a:r>
            <a:r>
              <a:rPr lang="en-US" baseline="30000" dirty="0"/>
              <a:t>[</a:t>
            </a:r>
            <a:r>
              <a:rPr lang="en-US" baseline="30000" dirty="0">
                <a:hlinkClick r:id="rId2" tooltip="See footnote d">
                  <a:extLst>
                    <a:ext uri="{A12FA001-AC4F-418D-AE19-62706E023703}">
                      <ahyp:hlinkClr xmlns:ahyp="http://schemas.microsoft.com/office/drawing/2018/hyperlinkcolor" val="tx"/>
                    </a:ext>
                  </a:extLst>
                </a:hlinkClick>
              </a:rPr>
              <a:t>d</a:t>
            </a:r>
            <a:r>
              <a:rPr lang="en-US" baseline="30000" dirty="0"/>
              <a:t>]</a:t>
            </a:r>
            <a:r>
              <a:rPr lang="en-US" dirty="0"/>
              <a:t> none of those men who were invited shall taste my banquet.’”</a:t>
            </a:r>
          </a:p>
        </p:txBody>
      </p:sp>
    </p:spTree>
    <p:extLst>
      <p:ext uri="{BB962C8B-B14F-4D97-AF65-F5344CB8AC3E}">
        <p14:creationId xmlns:p14="http://schemas.microsoft.com/office/powerpoint/2010/main" val="54931265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a:t>
            </a:r>
          </a:p>
        </p:txBody>
      </p:sp>
    </p:spTree>
    <p:extLst>
      <p:ext uri="{BB962C8B-B14F-4D97-AF65-F5344CB8AC3E}">
        <p14:creationId xmlns:p14="http://schemas.microsoft.com/office/powerpoint/2010/main" val="22645364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a:t>
            </a:r>
          </a:p>
        </p:txBody>
      </p:sp>
      <p:sp>
        <p:nvSpPr>
          <p:cNvPr id="7" name="TextBox 6">
            <a:extLst>
              <a:ext uri="{FF2B5EF4-FFF2-40B4-BE49-F238E27FC236}">
                <a16:creationId xmlns:a16="http://schemas.microsoft.com/office/drawing/2014/main" id="{3DB05B8B-27E6-EF45-AFC5-3F4A9B9FF622}"/>
              </a:ext>
            </a:extLst>
          </p:cNvPr>
          <p:cNvSpPr txBox="1"/>
          <p:nvPr/>
        </p:nvSpPr>
        <p:spPr>
          <a:xfrm>
            <a:off x="937846" y="1392574"/>
            <a:ext cx="6975231" cy="939296"/>
          </a:xfrm>
          <a:prstGeom prst="rect">
            <a:avLst/>
          </a:prstGeom>
          <a:noFill/>
        </p:spPr>
        <p:txBody>
          <a:bodyPr wrap="square" rtlCol="0">
            <a:spAutoFit/>
          </a:bodyPr>
          <a:lstStyle/>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Consider the claims of Christ</a:t>
            </a:r>
          </a:p>
        </p:txBody>
      </p:sp>
    </p:spTree>
    <p:extLst>
      <p:ext uri="{BB962C8B-B14F-4D97-AF65-F5344CB8AC3E}">
        <p14:creationId xmlns:p14="http://schemas.microsoft.com/office/powerpoint/2010/main" val="367965102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a:t>
            </a:r>
          </a:p>
        </p:txBody>
      </p:sp>
      <p:sp>
        <p:nvSpPr>
          <p:cNvPr id="7" name="TextBox 6">
            <a:extLst>
              <a:ext uri="{FF2B5EF4-FFF2-40B4-BE49-F238E27FC236}">
                <a16:creationId xmlns:a16="http://schemas.microsoft.com/office/drawing/2014/main" id="{3DB05B8B-27E6-EF45-AFC5-3F4A9B9FF622}"/>
              </a:ext>
            </a:extLst>
          </p:cNvPr>
          <p:cNvSpPr txBox="1"/>
          <p:nvPr/>
        </p:nvSpPr>
        <p:spPr>
          <a:xfrm>
            <a:off x="937846" y="1392574"/>
            <a:ext cx="6975231" cy="1924181"/>
          </a:xfrm>
          <a:prstGeom prst="rect">
            <a:avLst/>
          </a:prstGeom>
          <a:noFill/>
        </p:spPr>
        <p:txBody>
          <a:bodyPr wrap="square" rtlCol="0">
            <a:spAutoFit/>
          </a:bodyPr>
          <a:lstStyle/>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Consider the claims of Christ</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Identify your strangers</a:t>
            </a:r>
          </a:p>
        </p:txBody>
      </p:sp>
    </p:spTree>
    <p:extLst>
      <p:ext uri="{BB962C8B-B14F-4D97-AF65-F5344CB8AC3E}">
        <p14:creationId xmlns:p14="http://schemas.microsoft.com/office/powerpoint/2010/main" val="167419165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a:t>
            </a:r>
          </a:p>
        </p:txBody>
      </p:sp>
      <p:sp>
        <p:nvSpPr>
          <p:cNvPr id="7" name="TextBox 6">
            <a:extLst>
              <a:ext uri="{FF2B5EF4-FFF2-40B4-BE49-F238E27FC236}">
                <a16:creationId xmlns:a16="http://schemas.microsoft.com/office/drawing/2014/main" id="{3DB05B8B-27E6-EF45-AFC5-3F4A9B9FF622}"/>
              </a:ext>
            </a:extLst>
          </p:cNvPr>
          <p:cNvSpPr txBox="1"/>
          <p:nvPr/>
        </p:nvSpPr>
        <p:spPr>
          <a:xfrm>
            <a:off x="937846" y="1392574"/>
            <a:ext cx="6975231" cy="2909066"/>
          </a:xfrm>
          <a:prstGeom prst="rect">
            <a:avLst/>
          </a:prstGeom>
          <a:noFill/>
        </p:spPr>
        <p:txBody>
          <a:bodyPr wrap="square" rtlCol="0">
            <a:spAutoFit/>
          </a:bodyPr>
          <a:lstStyle/>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Consider the claims of Christ</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Identify your strangers</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Increase your bandwidth</a:t>
            </a:r>
          </a:p>
        </p:txBody>
      </p:sp>
    </p:spTree>
    <p:extLst>
      <p:ext uri="{BB962C8B-B14F-4D97-AF65-F5344CB8AC3E}">
        <p14:creationId xmlns:p14="http://schemas.microsoft.com/office/powerpoint/2010/main" val="211555567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a:t>
            </a:r>
          </a:p>
        </p:txBody>
      </p:sp>
      <p:sp>
        <p:nvSpPr>
          <p:cNvPr id="7" name="TextBox 6">
            <a:extLst>
              <a:ext uri="{FF2B5EF4-FFF2-40B4-BE49-F238E27FC236}">
                <a16:creationId xmlns:a16="http://schemas.microsoft.com/office/drawing/2014/main" id="{3DB05B8B-27E6-EF45-AFC5-3F4A9B9FF622}"/>
              </a:ext>
            </a:extLst>
          </p:cNvPr>
          <p:cNvSpPr txBox="1"/>
          <p:nvPr/>
        </p:nvSpPr>
        <p:spPr>
          <a:xfrm>
            <a:off x="937846" y="1392574"/>
            <a:ext cx="6975231" cy="3893951"/>
          </a:xfrm>
          <a:prstGeom prst="rect">
            <a:avLst/>
          </a:prstGeom>
          <a:noFill/>
        </p:spPr>
        <p:txBody>
          <a:bodyPr wrap="square" rtlCol="0">
            <a:spAutoFit/>
          </a:bodyPr>
          <a:lstStyle/>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Consider the claims of Christ</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Identify your strangers</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Increase your bandwidth</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Offer dignity to your strangers</a:t>
            </a:r>
          </a:p>
        </p:txBody>
      </p:sp>
    </p:spTree>
    <p:extLst>
      <p:ext uri="{BB962C8B-B14F-4D97-AF65-F5344CB8AC3E}">
        <p14:creationId xmlns:p14="http://schemas.microsoft.com/office/powerpoint/2010/main" val="218443256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Matthew 25:34-40</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sz="2700" b="1" baseline="30000" dirty="0"/>
              <a:t>34 </a:t>
            </a:r>
            <a:r>
              <a:rPr lang="en-US" sz="2700" dirty="0"/>
              <a:t>Then the King will say to those on his right, ‘Come, you who are blessed by my Father, inherit the kingdom prepared for you from the foundation of the world. </a:t>
            </a:r>
            <a:r>
              <a:rPr lang="en-US" sz="2700" b="1" baseline="30000" dirty="0"/>
              <a:t>35 </a:t>
            </a:r>
            <a:r>
              <a:rPr lang="en-US" sz="2700" dirty="0"/>
              <a:t>For I was hungry and you gave me food, I was thirsty and you gave me drink, I was a stranger and you welcomed me, </a:t>
            </a:r>
            <a:r>
              <a:rPr lang="en-US" sz="2700" b="1" baseline="30000" dirty="0"/>
              <a:t>36 </a:t>
            </a:r>
            <a:r>
              <a:rPr lang="en-US" sz="2700" dirty="0"/>
              <a:t>I was naked and you clothed me, I was sick and you visited me, I was in prison and you came to me.’ </a:t>
            </a:r>
            <a:r>
              <a:rPr lang="en-US" sz="2700" b="1" baseline="30000" dirty="0"/>
              <a:t>37 </a:t>
            </a:r>
            <a:r>
              <a:rPr lang="en-US" sz="2700" dirty="0"/>
              <a:t>Then the righteous will answer him, saying, ‘Lord, when did we see you hungry and feed you, or thirsty and give you drink? </a:t>
            </a:r>
            <a:r>
              <a:rPr lang="en-US" sz="2700" b="1" baseline="30000" dirty="0"/>
              <a:t>38 </a:t>
            </a:r>
            <a:r>
              <a:rPr lang="en-US" sz="2700" dirty="0"/>
              <a:t>And when did we see you a stranger and welcome you, or naked and clothe you? </a:t>
            </a:r>
            <a:r>
              <a:rPr lang="en-US" sz="2700" b="1" baseline="30000" dirty="0"/>
              <a:t>39 </a:t>
            </a:r>
            <a:r>
              <a:rPr lang="en-US" sz="2700" dirty="0"/>
              <a:t>And when did we see you sick or in prison and visit you?’ </a:t>
            </a:r>
            <a:r>
              <a:rPr lang="en-US" sz="2700" b="1" baseline="30000" dirty="0"/>
              <a:t>40 </a:t>
            </a:r>
            <a:r>
              <a:rPr lang="en-US" sz="2700" dirty="0"/>
              <a:t>And the King will answer them, ‘Truly, I say to you, as you did it to one of the least of these my brothers,</a:t>
            </a:r>
            <a:r>
              <a:rPr lang="en-US" sz="2700" baseline="30000" dirty="0"/>
              <a:t>[</a:t>
            </a:r>
            <a:r>
              <a:rPr lang="en-US" sz="2700" baseline="30000" dirty="0">
                <a:hlinkClick r:id="rId2" tooltip="See footnote a"/>
              </a:rPr>
              <a:t>a</a:t>
            </a:r>
            <a:r>
              <a:rPr lang="en-US" sz="2700" baseline="30000" dirty="0"/>
              <a:t>]</a:t>
            </a:r>
            <a:r>
              <a:rPr lang="en-US" sz="2700" dirty="0"/>
              <a:t> you did it to me.’</a:t>
            </a:r>
            <a:endParaRPr lang="en-US" sz="2700" dirty="0">
              <a:solidFill>
                <a:srgbClr val="FF0000"/>
              </a:solidFill>
            </a:endParaRPr>
          </a:p>
        </p:txBody>
      </p:sp>
    </p:spTree>
    <p:extLst>
      <p:ext uri="{BB962C8B-B14F-4D97-AF65-F5344CB8AC3E}">
        <p14:creationId xmlns:p14="http://schemas.microsoft.com/office/powerpoint/2010/main" val="41341155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Matthew 25:34-40</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sz="2700" b="1" baseline="30000" dirty="0"/>
              <a:t>34 </a:t>
            </a:r>
            <a:r>
              <a:rPr lang="en-US" sz="2700" dirty="0"/>
              <a:t>Then the King will say to those on his right, ‘Come, you who are blessed by my Father, inherit the kingdom prepared for you from the foundation of the world. </a:t>
            </a:r>
            <a:r>
              <a:rPr lang="en-US" sz="2700" b="1" baseline="30000" dirty="0"/>
              <a:t>35 </a:t>
            </a:r>
            <a:r>
              <a:rPr lang="en-US" sz="2700" dirty="0"/>
              <a:t>For I was </a:t>
            </a:r>
            <a:r>
              <a:rPr lang="en-US" sz="2700" dirty="0">
                <a:solidFill>
                  <a:srgbClr val="FF0000"/>
                </a:solidFill>
              </a:rPr>
              <a:t>hungry and you gave me food</a:t>
            </a:r>
            <a:r>
              <a:rPr lang="en-US" sz="2700" dirty="0"/>
              <a:t>, I was </a:t>
            </a:r>
            <a:r>
              <a:rPr lang="en-US" sz="2700" dirty="0">
                <a:solidFill>
                  <a:srgbClr val="FF0000"/>
                </a:solidFill>
              </a:rPr>
              <a:t>thirsty and you gave me drink</a:t>
            </a:r>
            <a:r>
              <a:rPr lang="en-US" sz="2700" dirty="0"/>
              <a:t>, I was a stranger and you welcomed me, </a:t>
            </a:r>
            <a:r>
              <a:rPr lang="en-US" sz="2700" b="1" baseline="30000" dirty="0"/>
              <a:t>36 </a:t>
            </a:r>
            <a:r>
              <a:rPr lang="en-US" sz="2700" dirty="0">
                <a:solidFill>
                  <a:srgbClr val="FF0000"/>
                </a:solidFill>
              </a:rPr>
              <a:t>I was naked and you clothed me</a:t>
            </a:r>
            <a:r>
              <a:rPr lang="en-US" sz="2700" dirty="0"/>
              <a:t>, I was sick and you visited me, I was in prison and you came to me.’ </a:t>
            </a:r>
            <a:r>
              <a:rPr lang="en-US" sz="2700" b="1" baseline="30000" dirty="0"/>
              <a:t>37 </a:t>
            </a:r>
            <a:r>
              <a:rPr lang="en-US" sz="2700" dirty="0"/>
              <a:t>Then the righteous will answer him, saying, ‘Lord, when did we see you hungry and feed you, or thirsty and give you drink? </a:t>
            </a:r>
            <a:r>
              <a:rPr lang="en-US" sz="2700" b="1" baseline="30000" dirty="0"/>
              <a:t>38 </a:t>
            </a:r>
            <a:r>
              <a:rPr lang="en-US" sz="2700" dirty="0"/>
              <a:t>And when did we see you a stranger and welcome you, or naked and clothe you? </a:t>
            </a:r>
            <a:r>
              <a:rPr lang="en-US" sz="2700" b="1" baseline="30000" dirty="0"/>
              <a:t>39 </a:t>
            </a:r>
            <a:r>
              <a:rPr lang="en-US" sz="2700" dirty="0"/>
              <a:t>And when did we see you sick or in prison and visit you?’ </a:t>
            </a:r>
            <a:r>
              <a:rPr lang="en-US" sz="2700" b="1" baseline="30000" dirty="0"/>
              <a:t>40 </a:t>
            </a:r>
            <a:r>
              <a:rPr lang="en-US" sz="2700" dirty="0"/>
              <a:t>And the King will answer them, ‘Truly, I say to you, as you did it to one of the least of these my brothers,</a:t>
            </a:r>
            <a:r>
              <a:rPr lang="en-US" sz="2700" baseline="30000" dirty="0"/>
              <a:t>[</a:t>
            </a:r>
            <a:r>
              <a:rPr lang="en-US" sz="2700" baseline="30000" dirty="0">
                <a:hlinkClick r:id="rId2" tooltip="See footnote a"/>
              </a:rPr>
              <a:t>a</a:t>
            </a:r>
            <a:r>
              <a:rPr lang="en-US" sz="2700" baseline="30000" dirty="0"/>
              <a:t>]</a:t>
            </a:r>
            <a:r>
              <a:rPr lang="en-US" sz="2700" dirty="0"/>
              <a:t> you did it to me.’</a:t>
            </a:r>
            <a:endParaRPr lang="en-US" sz="2700" dirty="0">
              <a:solidFill>
                <a:srgbClr val="FF0000"/>
              </a:solidFill>
            </a:endParaRPr>
          </a:p>
        </p:txBody>
      </p:sp>
    </p:spTree>
    <p:extLst>
      <p:ext uri="{BB962C8B-B14F-4D97-AF65-F5344CB8AC3E}">
        <p14:creationId xmlns:p14="http://schemas.microsoft.com/office/powerpoint/2010/main" val="293961135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152189"/>
          </a:xfrm>
        </p:spPr>
        <p:txBody>
          <a:bodyPr>
            <a:normAutofit/>
          </a:bodyPr>
          <a:lstStyle/>
          <a:p>
            <a:r>
              <a:rPr lang="en-US" sz="6000" dirty="0"/>
              <a:t>Matthew 25:34-40</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21647" y="1136609"/>
            <a:ext cx="8300706" cy="5654380"/>
          </a:xfrm>
        </p:spPr>
        <p:txBody>
          <a:bodyPr>
            <a:noAutofit/>
          </a:bodyPr>
          <a:lstStyle/>
          <a:p>
            <a:pPr marL="0" indent="0">
              <a:buNone/>
            </a:pPr>
            <a:r>
              <a:rPr lang="en-US" sz="2700" b="1" baseline="30000" dirty="0"/>
              <a:t>34 </a:t>
            </a:r>
            <a:r>
              <a:rPr lang="en-US" sz="2700" dirty="0"/>
              <a:t>Then the King will say to those on his right, ‘Come, you who are blessed by my Father, inherit the kingdom prepared for you from the foundation of the world. </a:t>
            </a:r>
            <a:r>
              <a:rPr lang="en-US" sz="2700" b="1" baseline="30000" dirty="0"/>
              <a:t>35 </a:t>
            </a:r>
            <a:r>
              <a:rPr lang="en-US" sz="2700" dirty="0"/>
              <a:t>For I was hungry and you gave me food, I was thirsty and you gave me drink, I was a </a:t>
            </a:r>
            <a:r>
              <a:rPr lang="en-US" sz="2700" dirty="0">
                <a:solidFill>
                  <a:srgbClr val="FF0000"/>
                </a:solidFill>
              </a:rPr>
              <a:t>stranger and you welcomed me</a:t>
            </a:r>
            <a:r>
              <a:rPr lang="en-US" sz="2700" dirty="0"/>
              <a:t>, </a:t>
            </a:r>
            <a:r>
              <a:rPr lang="en-US" sz="2700" b="1" baseline="30000" dirty="0"/>
              <a:t>36 </a:t>
            </a:r>
            <a:r>
              <a:rPr lang="en-US" sz="2700" dirty="0"/>
              <a:t>I was naked and you clothed me, I was </a:t>
            </a:r>
            <a:r>
              <a:rPr lang="en-US" sz="2700" dirty="0">
                <a:solidFill>
                  <a:srgbClr val="FF0000"/>
                </a:solidFill>
              </a:rPr>
              <a:t>sick and you visited me</a:t>
            </a:r>
            <a:r>
              <a:rPr lang="en-US" sz="2700" dirty="0"/>
              <a:t>, I was in </a:t>
            </a:r>
            <a:r>
              <a:rPr lang="en-US" sz="2700" dirty="0">
                <a:solidFill>
                  <a:srgbClr val="FF0000"/>
                </a:solidFill>
              </a:rPr>
              <a:t>prison and you came to me</a:t>
            </a:r>
            <a:r>
              <a:rPr lang="en-US" sz="2700" dirty="0"/>
              <a:t>.’ </a:t>
            </a:r>
            <a:r>
              <a:rPr lang="en-US" sz="2700" b="1" baseline="30000" dirty="0"/>
              <a:t>37 </a:t>
            </a:r>
            <a:r>
              <a:rPr lang="en-US" sz="2700" dirty="0"/>
              <a:t>Then the righteous will answer him, saying, ‘Lord, when did we see you hungry and feed you, or thirsty and give you drink? </a:t>
            </a:r>
            <a:r>
              <a:rPr lang="en-US" sz="2700" b="1" baseline="30000" dirty="0"/>
              <a:t>38 </a:t>
            </a:r>
            <a:r>
              <a:rPr lang="en-US" sz="2700" dirty="0"/>
              <a:t>And when did we see you a stranger and welcome you, or naked and clothe you? </a:t>
            </a:r>
            <a:r>
              <a:rPr lang="en-US" sz="2700" b="1" baseline="30000" dirty="0"/>
              <a:t>39 </a:t>
            </a:r>
            <a:r>
              <a:rPr lang="en-US" sz="2700" dirty="0"/>
              <a:t>And when did we see you sick or in prison and visit you?’ </a:t>
            </a:r>
            <a:r>
              <a:rPr lang="en-US" sz="2700" b="1" baseline="30000" dirty="0"/>
              <a:t>40 </a:t>
            </a:r>
            <a:r>
              <a:rPr lang="en-US" sz="2700" dirty="0"/>
              <a:t>And the King will answer them, ‘Truly, I say to you, as you did it to one of the least of these my brothers,</a:t>
            </a:r>
            <a:r>
              <a:rPr lang="en-US" sz="2700" baseline="30000" dirty="0"/>
              <a:t>[</a:t>
            </a:r>
            <a:r>
              <a:rPr lang="en-US" sz="2700" baseline="30000" dirty="0">
                <a:hlinkClick r:id="rId2" tooltip="See footnote a"/>
              </a:rPr>
              <a:t>a</a:t>
            </a:r>
            <a:r>
              <a:rPr lang="en-US" sz="2700" baseline="30000" dirty="0"/>
              <a:t>]</a:t>
            </a:r>
            <a:r>
              <a:rPr lang="en-US" sz="2700" dirty="0"/>
              <a:t> you did it to me.’</a:t>
            </a:r>
            <a:endParaRPr lang="en-US" sz="2700" dirty="0">
              <a:solidFill>
                <a:srgbClr val="FF0000"/>
              </a:solidFill>
            </a:endParaRPr>
          </a:p>
        </p:txBody>
      </p:sp>
    </p:spTree>
    <p:extLst>
      <p:ext uri="{BB962C8B-B14F-4D97-AF65-F5344CB8AC3E}">
        <p14:creationId xmlns:p14="http://schemas.microsoft.com/office/powerpoint/2010/main" val="133042595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err="1"/>
              <a:t>ApplicationS</a:t>
            </a:r>
            <a:endParaRPr lang="en-US" sz="6000" dirty="0"/>
          </a:p>
        </p:txBody>
      </p:sp>
      <p:sp>
        <p:nvSpPr>
          <p:cNvPr id="7" name="TextBox 6">
            <a:extLst>
              <a:ext uri="{FF2B5EF4-FFF2-40B4-BE49-F238E27FC236}">
                <a16:creationId xmlns:a16="http://schemas.microsoft.com/office/drawing/2014/main" id="{3DB05B8B-27E6-EF45-AFC5-3F4A9B9FF622}"/>
              </a:ext>
            </a:extLst>
          </p:cNvPr>
          <p:cNvSpPr txBox="1"/>
          <p:nvPr/>
        </p:nvSpPr>
        <p:spPr>
          <a:xfrm>
            <a:off x="937846" y="1392574"/>
            <a:ext cx="6975231" cy="4878836"/>
          </a:xfrm>
          <a:prstGeom prst="rect">
            <a:avLst/>
          </a:prstGeom>
          <a:noFill/>
        </p:spPr>
        <p:txBody>
          <a:bodyPr wrap="square" rtlCol="0">
            <a:spAutoFit/>
          </a:bodyPr>
          <a:lstStyle/>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Consider the claims of Christ</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Identify your strangers</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Increase your bandwidth</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Offer dignity to your strangers</a:t>
            </a:r>
          </a:p>
          <a:p>
            <a:pPr marL="342900" marR="0" lvl="0" indent="-342900" algn="l" defTabSz="4572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Decide on a next step now</a:t>
            </a:r>
          </a:p>
        </p:txBody>
      </p:sp>
    </p:spTree>
    <p:extLst>
      <p:ext uri="{BB962C8B-B14F-4D97-AF65-F5344CB8AC3E}">
        <p14:creationId xmlns:p14="http://schemas.microsoft.com/office/powerpoint/2010/main" val="40113089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Tree>
    <p:extLst>
      <p:ext uri="{BB962C8B-B14F-4D97-AF65-F5344CB8AC3E}">
        <p14:creationId xmlns:p14="http://schemas.microsoft.com/office/powerpoint/2010/main" val="300623408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2481117"/>
          </a:xfrm>
        </p:spPr>
        <p:txBody>
          <a:bodyPr>
            <a:normAutofit/>
          </a:bodyPr>
          <a:lstStyle/>
          <a:p>
            <a:r>
              <a:rPr lang="en-US" sz="6000" dirty="0"/>
              <a:t>Making Room:</a:t>
            </a:r>
            <a:br>
              <a:rPr lang="en-US" sz="6000" dirty="0"/>
            </a:br>
            <a:r>
              <a:rPr lang="en-US" sz="3200" dirty="0"/>
              <a:t>Recovering Hospitality as a Christian Tradition</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715108" y="3023616"/>
            <a:ext cx="8139723" cy="3506258"/>
          </a:xfrm>
        </p:spPr>
        <p:txBody>
          <a:bodyPr>
            <a:noAutofit/>
          </a:bodyPr>
          <a:lstStyle/>
          <a:p>
            <a:pPr marL="0" indent="0">
              <a:buNone/>
            </a:pPr>
            <a:r>
              <a:rPr lang="en-US" sz="2400" dirty="0"/>
              <a:t>“Because eating is something every person must do, meal time has a profound egalitarian dimension. As one woman from the Catholic Worker commented, no matter what our backgrounds or assets, we are all eaters and drinkers. “It’s the great leveler.” Meal-time, when people sit down together, is the clearest time of being with others, rather than doing for others. It is the time when hospitality looks least like social services.”</a:t>
            </a:r>
          </a:p>
        </p:txBody>
      </p:sp>
    </p:spTree>
    <p:extLst>
      <p:ext uri="{BB962C8B-B14F-4D97-AF65-F5344CB8AC3E}">
        <p14:creationId xmlns:p14="http://schemas.microsoft.com/office/powerpoint/2010/main" val="348619944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
        <p:nvSpPr>
          <p:cNvPr id="2" name="TextBox 1"/>
          <p:cNvSpPr txBox="1"/>
          <p:nvPr/>
        </p:nvSpPr>
        <p:spPr>
          <a:xfrm>
            <a:off x="2763" y="76924"/>
            <a:ext cx="914123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Questions, Comments, Testimonies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What are your Next steps?</a:t>
            </a:r>
          </a:p>
        </p:txBody>
      </p:sp>
    </p:spTree>
    <p:extLst>
      <p:ext uri="{BB962C8B-B14F-4D97-AF65-F5344CB8AC3E}">
        <p14:creationId xmlns:p14="http://schemas.microsoft.com/office/powerpoint/2010/main" val="369217812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C67390E-E5E8-416F-9EA1-D19C5FDBF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86206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
        <p:nvSpPr>
          <p:cNvPr id="2" name="TextBox 1"/>
          <p:cNvSpPr txBox="1"/>
          <p:nvPr/>
        </p:nvSpPr>
        <p:spPr>
          <a:xfrm>
            <a:off x="2763" y="137414"/>
            <a:ext cx="91412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Rethinking hospitality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Luke 14:1-24</a:t>
            </a:r>
          </a:p>
        </p:txBody>
      </p:sp>
    </p:spTree>
    <p:extLst>
      <p:ext uri="{BB962C8B-B14F-4D97-AF65-F5344CB8AC3E}">
        <p14:creationId xmlns:p14="http://schemas.microsoft.com/office/powerpoint/2010/main" val="110554384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871517"/>
          </a:xfrm>
        </p:spPr>
        <p:txBody>
          <a:bodyPr>
            <a:normAutofit fontScale="90000"/>
          </a:bodyPr>
          <a:lstStyle/>
          <a:p>
            <a:r>
              <a:rPr lang="en-US" sz="6000" dirty="0"/>
              <a:t>Marcus Tullius Cicero</a:t>
            </a:r>
            <a:br>
              <a:rPr lang="en-US" sz="6000" dirty="0"/>
            </a:br>
            <a:r>
              <a:rPr lang="en-US" sz="4000" dirty="0"/>
              <a:t>“Cicero”, Ancient Greek Philosopher</a:t>
            </a:r>
            <a:br>
              <a:rPr lang="en-US" sz="4000" dirty="0"/>
            </a:br>
            <a:r>
              <a:rPr lang="en-US" sz="4000" dirty="0"/>
              <a:t>106-43 BC</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3328416"/>
            <a:ext cx="3816179" cy="1243584"/>
          </a:xfrm>
        </p:spPr>
        <p:txBody>
          <a:bodyPr>
            <a:noAutofit/>
          </a:bodyPr>
          <a:lstStyle/>
          <a:p>
            <a:pPr marL="0" indent="0">
              <a:buNone/>
            </a:pPr>
            <a:r>
              <a:rPr lang="en-US" sz="2400" dirty="0"/>
              <a:t>“The houses of illustrious men should be open to illustrious guests.”</a:t>
            </a:r>
          </a:p>
        </p:txBody>
      </p:sp>
      <p:pic>
        <p:nvPicPr>
          <p:cNvPr id="8" name="Picture 7">
            <a:extLst>
              <a:ext uri="{FF2B5EF4-FFF2-40B4-BE49-F238E27FC236}">
                <a16:creationId xmlns:a16="http://schemas.microsoft.com/office/drawing/2014/main" id="{FFBAD43B-B5F6-694D-8E37-9CD99B0873C1}"/>
              </a:ext>
            </a:extLst>
          </p:cNvPr>
          <p:cNvPicPr>
            <a:picLocks noChangeAspect="1"/>
          </p:cNvPicPr>
          <p:nvPr/>
        </p:nvPicPr>
        <p:blipFill rotWithShape="1">
          <a:blip r:embed="rId2">
            <a:extLst>
              <a:ext uri="{28A0092B-C50C-407E-A947-70E740481C1C}">
                <a14:useLocalDpi xmlns:a14="http://schemas.microsoft.com/office/drawing/2010/main" val="0"/>
              </a:ext>
            </a:extLst>
          </a:blip>
          <a:srcRect l="7990" r="18566"/>
          <a:stretch/>
        </p:blipFill>
        <p:spPr>
          <a:xfrm>
            <a:off x="4018403" y="2365481"/>
            <a:ext cx="4923373" cy="3468157"/>
          </a:xfrm>
          <a:prstGeom prst="rect">
            <a:avLst/>
          </a:prstGeom>
        </p:spPr>
      </p:pic>
    </p:spTree>
    <p:extLst>
      <p:ext uri="{BB962C8B-B14F-4D97-AF65-F5344CB8AC3E}">
        <p14:creationId xmlns:p14="http://schemas.microsoft.com/office/powerpoint/2010/main" val="232310668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1871517"/>
          </a:xfrm>
        </p:spPr>
        <p:txBody>
          <a:bodyPr>
            <a:normAutofit/>
          </a:bodyPr>
          <a:lstStyle/>
          <a:p>
            <a:r>
              <a:rPr lang="en-US" sz="6000" dirty="0"/>
              <a:t>Upside-Down Hospitality</a:t>
            </a:r>
            <a:endParaRPr lang="en-US" sz="40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1289678" y="2683645"/>
            <a:ext cx="6655776" cy="2943431"/>
          </a:xfrm>
        </p:spPr>
        <p:txBody>
          <a:bodyPr>
            <a:noAutofit/>
          </a:bodyPr>
          <a:lstStyle/>
          <a:p>
            <a:pPr marL="0" indent="0" algn="ctr">
              <a:buNone/>
            </a:pPr>
            <a:r>
              <a:rPr lang="en-US" sz="4400" dirty="0"/>
              <a:t>Hospitality sacrifices </a:t>
            </a:r>
          </a:p>
          <a:p>
            <a:pPr marL="0" indent="0" algn="ctr">
              <a:buNone/>
            </a:pPr>
            <a:r>
              <a:rPr lang="en-US" sz="4400" dirty="0"/>
              <a:t>self-interest to give </a:t>
            </a:r>
          </a:p>
          <a:p>
            <a:pPr marL="0" indent="0" algn="ctr">
              <a:buNone/>
            </a:pPr>
            <a:r>
              <a:rPr lang="en-US" sz="4400" dirty="0"/>
              <a:t>dignity to strangers </a:t>
            </a:r>
          </a:p>
        </p:txBody>
      </p:sp>
    </p:spTree>
    <p:extLst>
      <p:ext uri="{BB962C8B-B14F-4D97-AF65-F5344CB8AC3E}">
        <p14:creationId xmlns:p14="http://schemas.microsoft.com/office/powerpoint/2010/main" val="42662703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2225085"/>
          </a:xfrm>
        </p:spPr>
        <p:txBody>
          <a:bodyPr>
            <a:normAutofit fontScale="90000"/>
          </a:bodyPr>
          <a:lstStyle/>
          <a:p>
            <a:r>
              <a:rPr lang="en-US" sz="6000" dirty="0"/>
              <a:t>C.S. Lewis</a:t>
            </a:r>
            <a:br>
              <a:rPr lang="en-US" sz="6000" dirty="0"/>
            </a:br>
            <a:r>
              <a:rPr lang="en-US" sz="4000" dirty="0"/>
              <a:t>Christian Author</a:t>
            </a:r>
            <a:br>
              <a:rPr lang="en-US" sz="4000" dirty="0"/>
            </a:br>
            <a:r>
              <a:rPr lang="en-US" sz="4000" dirty="0"/>
              <a:t>“The Weight of Glory”</a:t>
            </a:r>
            <a:br>
              <a:rPr lang="en-US" sz="4000" dirty="0"/>
            </a:br>
            <a:r>
              <a:rPr lang="en-US" sz="4000" dirty="0"/>
              <a:t>1898-1963</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767072" y="207264"/>
            <a:ext cx="4369774" cy="6315456"/>
          </a:xfrm>
        </p:spPr>
        <p:txBody>
          <a:bodyPr>
            <a:noAutofit/>
          </a:bodyPr>
          <a:lstStyle/>
          <a:p>
            <a:pPr marL="0" indent="0">
              <a:buNone/>
            </a:pPr>
            <a:r>
              <a:rPr lang="en-US" sz="2400" dirty="0"/>
              <a:t>“There are no ordinary people. You have never talked to a mere mortal. Nations, cultures, arts, civilizations - these are mortal, and their life is to ours as the life of a gnat. But it is immortals whom we joke with, work with, marry, snub and exploit - immortal horrors or everlasting splendors. This does not mean that we are to be perpetually solemn. We must play. But our merriment must be of that kind (and it is, in fact, the merriest kind) which exists between people who have, from the outset, taken each other seriously - no flippancy, no superiority, no presumption.”</a:t>
            </a:r>
          </a:p>
        </p:txBody>
      </p:sp>
      <p:pic>
        <p:nvPicPr>
          <p:cNvPr id="5" name="Picture 4" descr="A person sitting on a table&#10;&#10;Description automatically generated">
            <a:extLst>
              <a:ext uri="{FF2B5EF4-FFF2-40B4-BE49-F238E27FC236}">
                <a16:creationId xmlns:a16="http://schemas.microsoft.com/office/drawing/2014/main" id="{A3F60A90-56C0-6F4F-A71A-76E31B76B034}"/>
              </a:ext>
            </a:extLst>
          </p:cNvPr>
          <p:cNvPicPr>
            <a:picLocks noChangeAspect="1"/>
          </p:cNvPicPr>
          <p:nvPr/>
        </p:nvPicPr>
        <p:blipFill rotWithShape="1">
          <a:blip r:embed="rId2">
            <a:extLst>
              <a:ext uri="{28A0092B-C50C-407E-A947-70E740481C1C}">
                <a14:useLocalDpi xmlns:a14="http://schemas.microsoft.com/office/drawing/2010/main" val="0"/>
              </a:ext>
            </a:extLst>
          </a:blip>
          <a:srcRect l="25214" r="1"/>
          <a:stretch/>
        </p:blipFill>
        <p:spPr>
          <a:xfrm>
            <a:off x="328989" y="2712721"/>
            <a:ext cx="3908983" cy="3706368"/>
          </a:xfrm>
          <a:prstGeom prst="rect">
            <a:avLst/>
          </a:prstGeom>
        </p:spPr>
      </p:pic>
    </p:spTree>
    <p:extLst>
      <p:ext uri="{BB962C8B-B14F-4D97-AF65-F5344CB8AC3E}">
        <p14:creationId xmlns:p14="http://schemas.microsoft.com/office/powerpoint/2010/main" val="28088286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floor, child, person&#10;&#10;Description automatically generated">
            <a:extLst>
              <a:ext uri="{FF2B5EF4-FFF2-40B4-BE49-F238E27FC236}">
                <a16:creationId xmlns:a16="http://schemas.microsoft.com/office/drawing/2014/main" id="{C471EA98-4915-3341-84A8-23E6B036664A}"/>
              </a:ext>
            </a:extLst>
          </p:cNvPr>
          <p:cNvPicPr>
            <a:picLocks noChangeAspect="1"/>
          </p:cNvPicPr>
          <p:nvPr/>
        </p:nvPicPr>
        <p:blipFill rotWithShape="1">
          <a:blip r:embed="rId2">
            <a:extLst>
              <a:ext uri="{28A0092B-C50C-407E-A947-70E740481C1C}">
                <a14:useLocalDpi xmlns:a14="http://schemas.microsoft.com/office/drawing/2010/main" val="0"/>
              </a:ext>
            </a:extLst>
          </a:blip>
          <a:srcRect t="21884" r="-3" b="19389"/>
          <a:stretch/>
        </p:blipFill>
        <p:spPr>
          <a:xfrm>
            <a:off x="3871539" y="3272588"/>
            <a:ext cx="4579036" cy="3585411"/>
          </a:xfrm>
          <a:prstGeom prst="rect">
            <a:avLst/>
          </a:prstGeom>
        </p:spPr>
      </p:pic>
      <p:pic>
        <p:nvPicPr>
          <p:cNvPr id="10" name="Picture 9">
            <a:extLst>
              <a:ext uri="{FF2B5EF4-FFF2-40B4-BE49-F238E27FC236}">
                <a16:creationId xmlns:a16="http://schemas.microsoft.com/office/drawing/2014/main" id="{BB7C8CCA-E2BE-0345-9660-50751B0D2E2E}"/>
              </a:ext>
            </a:extLst>
          </p:cNvPr>
          <p:cNvPicPr>
            <a:picLocks noChangeAspect="1"/>
          </p:cNvPicPr>
          <p:nvPr/>
        </p:nvPicPr>
        <p:blipFill rotWithShape="1">
          <a:blip r:embed="rId3">
            <a:extLst>
              <a:ext uri="{28A0092B-C50C-407E-A947-70E740481C1C}">
                <a14:useLocalDpi xmlns:a14="http://schemas.microsoft.com/office/drawing/2010/main" val="0"/>
              </a:ext>
            </a:extLst>
          </a:blip>
          <a:srcRect t="4874" r="2" b="2"/>
          <a:stretch/>
        </p:blipFill>
        <p:spPr>
          <a:xfrm>
            <a:off x="20" y="9"/>
            <a:ext cx="5459914"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3" name="Picture 2" descr="A picture containing indoor, table, cake, floor&#10;&#10;Description automatically generated">
            <a:extLst>
              <a:ext uri="{FF2B5EF4-FFF2-40B4-BE49-F238E27FC236}">
                <a16:creationId xmlns:a16="http://schemas.microsoft.com/office/drawing/2014/main" id="{35FC6CE6-C88A-BF49-9AA9-3BECC740EB3E}"/>
              </a:ext>
            </a:extLst>
          </p:cNvPr>
          <p:cNvPicPr>
            <a:picLocks noChangeAspect="1"/>
          </p:cNvPicPr>
          <p:nvPr/>
        </p:nvPicPr>
        <p:blipFill rotWithShape="1">
          <a:blip r:embed="rId4">
            <a:extLst>
              <a:ext uri="{28A0092B-C50C-407E-A947-70E740481C1C}">
                <a14:useLocalDpi xmlns:a14="http://schemas.microsoft.com/office/drawing/2010/main" val="0"/>
              </a:ext>
            </a:extLst>
          </a:blip>
          <a:srcRect t="12007" r="2" b="5573"/>
          <a:stretch/>
        </p:blipFill>
        <p:spPr>
          <a:xfrm>
            <a:off x="5593726" y="-22547"/>
            <a:ext cx="2856849" cy="3139531"/>
          </a:xfrm>
          <a:prstGeom prst="rect">
            <a:avLst/>
          </a:prstGeom>
        </p:spPr>
      </p:pic>
      <p:pic>
        <p:nvPicPr>
          <p:cNvPr id="8" name="Picture 7">
            <a:extLst>
              <a:ext uri="{FF2B5EF4-FFF2-40B4-BE49-F238E27FC236}">
                <a16:creationId xmlns:a16="http://schemas.microsoft.com/office/drawing/2014/main" id="{2BAC543E-A9EC-1140-BB4E-C8899433DFC3}"/>
              </a:ext>
            </a:extLst>
          </p:cNvPr>
          <p:cNvPicPr>
            <a:picLocks noChangeAspect="1"/>
          </p:cNvPicPr>
          <p:nvPr/>
        </p:nvPicPr>
        <p:blipFill rotWithShape="1">
          <a:blip r:embed="rId5">
            <a:extLst>
              <a:ext uri="{28A0092B-C50C-407E-A947-70E740481C1C}">
                <a14:useLocalDpi xmlns:a14="http://schemas.microsoft.com/office/drawing/2010/main" val="0"/>
              </a:ext>
            </a:extLst>
          </a:blip>
          <a:srcRect t="24016" r="1" b="20153"/>
          <a:stretch/>
        </p:blipFill>
        <p:spPr>
          <a:xfrm>
            <a:off x="20" y="4065775"/>
            <a:ext cx="3750870" cy="2792224"/>
          </a:xfrm>
          <a:prstGeom prst="rect">
            <a:avLst/>
          </a:prstGeom>
        </p:spPr>
      </p:pic>
      <p:sp>
        <p:nvSpPr>
          <p:cNvPr id="15" name="Rectangle 14">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1098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Tree>
    <p:extLst>
      <p:ext uri="{BB962C8B-B14F-4D97-AF65-F5344CB8AC3E}">
        <p14:creationId xmlns:p14="http://schemas.microsoft.com/office/powerpoint/2010/main" val="1395855215"/>
      </p:ext>
    </p:extLst>
  </p:cSld>
  <p:clrMapOvr>
    <a:masterClrMapping/>
  </p:clrMapOvr>
  <p:transition>
    <p:fade/>
  </p:transition>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1453</TotalTime>
  <Words>377</Words>
  <Application>Microsoft Office PowerPoint</Application>
  <PresentationFormat>On-screen Show (4:3)</PresentationFormat>
  <Paragraphs>62</Paragraphs>
  <Slides>32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Kingthings Exeter</vt:lpstr>
      <vt:lpstr>Tw Cen MT</vt:lpstr>
      <vt:lpstr>Ubuntu</vt:lpstr>
      <vt:lpstr>3_Office Theme</vt:lpstr>
      <vt:lpstr>7_Office Theme</vt:lpstr>
      <vt:lpstr>PowerPoint Presentation</vt:lpstr>
      <vt:lpstr>PowerPoint Presentation</vt:lpstr>
      <vt:lpstr>PowerPoint Presentation</vt:lpstr>
      <vt:lpstr>PowerPoint Presentation</vt:lpstr>
      <vt:lpstr>Marcus Tullius Cicero “Cicero”, Ancient Greek Philosopher 106-43 BC</vt:lpstr>
      <vt:lpstr>Upside-Down Hospitality</vt:lpstr>
      <vt:lpstr>C.S. Lewis Christian Author “The Weight of Glory” 1898-1963</vt:lpstr>
      <vt:lpstr>PowerPoint Presentation</vt:lpstr>
      <vt:lpstr>PowerPoint Presentation</vt:lpstr>
      <vt:lpstr>Luke 14:1-6</vt:lpstr>
      <vt:lpstr>Luke 14:7-11</vt:lpstr>
      <vt:lpstr>Luke 14:7-11</vt:lpstr>
      <vt:lpstr>PowerPoint Presentation</vt:lpstr>
      <vt:lpstr>Luke 14:7-11</vt:lpstr>
      <vt:lpstr>Luke 14:12-14</vt:lpstr>
      <vt:lpstr>Luke 14:15-24</vt:lpstr>
      <vt:lpstr>Luke 14:15-24</vt:lpstr>
      <vt:lpstr>Luke 14:15-24</vt:lpstr>
      <vt:lpstr>Luke 14:15-24 (continued)</vt:lpstr>
      <vt:lpstr>Luke 14:15-24 (continued)</vt:lpstr>
      <vt:lpstr>Application</vt:lpstr>
      <vt:lpstr>Application</vt:lpstr>
      <vt:lpstr>Application</vt:lpstr>
      <vt:lpstr>Application</vt:lpstr>
      <vt:lpstr>Application</vt:lpstr>
      <vt:lpstr>Matthew 25:34-40</vt:lpstr>
      <vt:lpstr>Matthew 25:34-40</vt:lpstr>
      <vt:lpstr>Matthew 25:34-40</vt:lpstr>
      <vt:lpstr>ApplicationS</vt:lpstr>
      <vt:lpstr>Making Room: Recovering Hospitality as a Christian Tradition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HOPE COMMUNITY CHURCH</dc:creator>
  <cp:lastModifiedBy> </cp:lastModifiedBy>
  <cp:revision>26</cp:revision>
  <dcterms:created xsi:type="dcterms:W3CDTF">2019-03-17T16:33:26Z</dcterms:created>
  <dcterms:modified xsi:type="dcterms:W3CDTF">2019-04-01T16:34:54Z</dcterms:modified>
</cp:coreProperties>
</file>