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59" r:id="rId2"/>
  </p:sldMasterIdLst>
  <p:notesMasterIdLst>
    <p:notesMasterId r:id="rId36"/>
  </p:notesMasterIdLst>
  <p:sldIdLst>
    <p:sldId id="2268" r:id="rId3"/>
    <p:sldId id="2018" r:id="rId4"/>
    <p:sldId id="2130" r:id="rId5"/>
    <p:sldId id="2131" r:id="rId6"/>
    <p:sldId id="2132" r:id="rId7"/>
    <p:sldId id="2121" r:id="rId8"/>
    <p:sldId id="2152" r:id="rId9"/>
    <p:sldId id="2065" r:id="rId10"/>
    <p:sldId id="2127" r:id="rId11"/>
    <p:sldId id="2122" r:id="rId12"/>
    <p:sldId id="2133" r:id="rId13"/>
    <p:sldId id="2134" r:id="rId14"/>
    <p:sldId id="2135" r:id="rId15"/>
    <p:sldId id="2137" r:id="rId16"/>
    <p:sldId id="2124" r:id="rId17"/>
    <p:sldId id="2125" r:id="rId18"/>
    <p:sldId id="2126" r:id="rId19"/>
    <p:sldId id="2120" r:id="rId20"/>
    <p:sldId id="2138" r:id="rId21"/>
    <p:sldId id="2139" r:id="rId22"/>
    <p:sldId id="2141" r:id="rId23"/>
    <p:sldId id="2142" r:id="rId24"/>
    <p:sldId id="2143" r:id="rId25"/>
    <p:sldId id="2146" r:id="rId26"/>
    <p:sldId id="2150" r:id="rId27"/>
    <p:sldId id="2147" r:id="rId28"/>
    <p:sldId id="2149" r:id="rId29"/>
    <p:sldId id="2148" r:id="rId30"/>
    <p:sldId id="2151" r:id="rId31"/>
    <p:sldId id="2140" r:id="rId32"/>
    <p:sldId id="2144" r:id="rId33"/>
    <p:sldId id="2145" r:id="rId34"/>
    <p:sldId id="1352" r:id="rId35"/>
  </p:sldIdLst>
  <p:sldSz cx="9144000" cy="6858000" type="screen4x3"/>
  <p:notesSz cx="9296400" cy="68818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EW HOPE COMMUNITY CHURCH" initials="NHCC" lastIdx="1" clrIdx="0">
    <p:extLst/>
  </p:cmAuthor>
  <p:cmAuthor id="2" name=" " initials="" lastIdx="1" clrIdx="1">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B528B"/>
    <a:srgbClr val="638D8F"/>
    <a:srgbClr val="17778F"/>
    <a:srgbClr val="2F5697"/>
    <a:srgbClr val="25A0CB"/>
    <a:srgbClr val="C8780E"/>
    <a:srgbClr val="F1EBDF"/>
    <a:srgbClr val="192B3F"/>
    <a:srgbClr val="1F334E"/>
    <a:srgbClr val="0264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987" autoAdjust="0"/>
    <p:restoredTop sz="94660"/>
  </p:normalViewPr>
  <p:slideViewPr>
    <p:cSldViewPr snapToGrid="0">
      <p:cViewPr varScale="1">
        <p:scale>
          <a:sx n="94" d="100"/>
          <a:sy n="94" d="100"/>
        </p:scale>
        <p:origin x="858" y="90"/>
      </p:cViewPr>
      <p:guideLst>
        <p:guide orient="horz" pos="2160"/>
        <p:guide pos="2880"/>
      </p:guideLst>
    </p:cSldViewPr>
  </p:slideViewPr>
  <p:notesTextViewPr>
    <p:cViewPr>
      <p:scale>
        <a:sx n="3" d="2"/>
        <a:sy n="3" d="2"/>
      </p:scale>
      <p:origin x="0" y="0"/>
    </p:cViewPr>
  </p:notesTextViewPr>
  <p:sorterViewPr>
    <p:cViewPr varScale="1">
      <p:scale>
        <a:sx n="1" d="1"/>
        <a:sy n="1" d="1"/>
      </p:scale>
      <p:origin x="0" y="-549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28440" cy="344091"/>
          </a:xfrm>
          <a:prstGeom prst="rect">
            <a:avLst/>
          </a:prstGeom>
        </p:spPr>
        <p:txBody>
          <a:bodyPr vert="horz" lIns="92446" tIns="46223" rIns="92446" bIns="46223" rtlCol="0"/>
          <a:lstStyle>
            <a:lvl1pPr algn="l">
              <a:defRPr sz="1200"/>
            </a:lvl1pPr>
          </a:lstStyle>
          <a:p>
            <a:endParaRPr lang="en-US"/>
          </a:p>
        </p:txBody>
      </p:sp>
      <p:sp>
        <p:nvSpPr>
          <p:cNvPr id="3" name="Date Placeholder 2"/>
          <p:cNvSpPr>
            <a:spLocks noGrp="1"/>
          </p:cNvSpPr>
          <p:nvPr>
            <p:ph type="dt" idx="1"/>
          </p:nvPr>
        </p:nvSpPr>
        <p:spPr>
          <a:xfrm>
            <a:off x="5265809" y="0"/>
            <a:ext cx="4028440" cy="344091"/>
          </a:xfrm>
          <a:prstGeom prst="rect">
            <a:avLst/>
          </a:prstGeom>
        </p:spPr>
        <p:txBody>
          <a:bodyPr vert="horz" lIns="92446" tIns="46223" rIns="92446" bIns="46223" rtlCol="0"/>
          <a:lstStyle>
            <a:lvl1pPr algn="r">
              <a:defRPr sz="1200"/>
            </a:lvl1pPr>
          </a:lstStyle>
          <a:p>
            <a:fld id="{899ACD25-4F95-4891-9E0D-90A6CEC2F40C}" type="datetimeFigureOut">
              <a:rPr lang="en-US" smtClean="0"/>
              <a:t>3/24/2019</a:t>
            </a:fld>
            <a:endParaRPr lang="en-US"/>
          </a:p>
        </p:txBody>
      </p:sp>
      <p:sp>
        <p:nvSpPr>
          <p:cNvPr id="4" name="Slide Image Placeholder 3"/>
          <p:cNvSpPr>
            <a:spLocks noGrp="1" noRot="1" noChangeAspect="1"/>
          </p:cNvSpPr>
          <p:nvPr>
            <p:ph type="sldImg" idx="2"/>
          </p:nvPr>
        </p:nvSpPr>
        <p:spPr>
          <a:xfrm>
            <a:off x="2927350" y="515938"/>
            <a:ext cx="3441700" cy="2581275"/>
          </a:xfrm>
          <a:prstGeom prst="rect">
            <a:avLst/>
          </a:prstGeom>
          <a:noFill/>
          <a:ln w="12700">
            <a:solidFill>
              <a:prstClr val="black"/>
            </a:solidFill>
          </a:ln>
        </p:spPr>
        <p:txBody>
          <a:bodyPr vert="horz" lIns="92446" tIns="46223" rIns="92446" bIns="46223" rtlCol="0" anchor="ctr"/>
          <a:lstStyle/>
          <a:p>
            <a:endParaRPr lang="en-US"/>
          </a:p>
        </p:txBody>
      </p:sp>
      <p:sp>
        <p:nvSpPr>
          <p:cNvPr id="5" name="Notes Placeholder 4"/>
          <p:cNvSpPr>
            <a:spLocks noGrp="1"/>
          </p:cNvSpPr>
          <p:nvPr>
            <p:ph type="body" sz="quarter" idx="3"/>
          </p:nvPr>
        </p:nvSpPr>
        <p:spPr>
          <a:xfrm>
            <a:off x="929640" y="3268861"/>
            <a:ext cx="7437120" cy="3096816"/>
          </a:xfrm>
          <a:prstGeom prst="rect">
            <a:avLst/>
          </a:prstGeom>
        </p:spPr>
        <p:txBody>
          <a:bodyPr vert="horz" lIns="92446" tIns="46223" rIns="92446" bIns="462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36528"/>
            <a:ext cx="4028440" cy="344091"/>
          </a:xfrm>
          <a:prstGeom prst="rect">
            <a:avLst/>
          </a:prstGeom>
        </p:spPr>
        <p:txBody>
          <a:bodyPr vert="horz" lIns="92446" tIns="46223" rIns="92446" bIns="46223" rtlCol="0" anchor="b"/>
          <a:lstStyle>
            <a:lvl1pPr algn="l">
              <a:defRPr sz="1200"/>
            </a:lvl1pPr>
          </a:lstStyle>
          <a:p>
            <a:endParaRPr lang="en-US"/>
          </a:p>
        </p:txBody>
      </p:sp>
      <p:sp>
        <p:nvSpPr>
          <p:cNvPr id="7" name="Slide Number Placeholder 6"/>
          <p:cNvSpPr>
            <a:spLocks noGrp="1"/>
          </p:cNvSpPr>
          <p:nvPr>
            <p:ph type="sldNum" sz="quarter" idx="5"/>
          </p:nvPr>
        </p:nvSpPr>
        <p:spPr>
          <a:xfrm>
            <a:off x="5265809" y="6536528"/>
            <a:ext cx="4028440" cy="344091"/>
          </a:xfrm>
          <a:prstGeom prst="rect">
            <a:avLst/>
          </a:prstGeom>
        </p:spPr>
        <p:txBody>
          <a:bodyPr vert="horz" lIns="92446" tIns="46223" rIns="92446" bIns="46223" rtlCol="0" anchor="b"/>
          <a:lstStyle>
            <a:lvl1pPr algn="r">
              <a:defRPr sz="1200"/>
            </a:lvl1pPr>
          </a:lstStyle>
          <a:p>
            <a:fld id="{494D3BFB-D1C6-48C8-A46B-B7D0457C5EC7}" type="slidenum">
              <a:rPr lang="en-US" smtClean="0"/>
              <a:t>‹#›</a:t>
            </a:fld>
            <a:endParaRPr lang="en-US"/>
          </a:p>
        </p:txBody>
      </p:sp>
    </p:spTree>
    <p:extLst>
      <p:ext uri="{BB962C8B-B14F-4D97-AF65-F5344CB8AC3E}">
        <p14:creationId xmlns:p14="http://schemas.microsoft.com/office/powerpoint/2010/main" val="817444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t>3/24/2019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10748703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t>3/24/2019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211666985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t>3/24/2019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3265671775"/>
      </p:ext>
    </p:extLst>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ADCFE2-C9D0-4AE0-B544-5325F5376599}"/>
              </a:ext>
            </a:extLst>
          </p:cNvPr>
          <p:cNvPicPr>
            <a:picLocks noChangeAspect="1"/>
          </p:cNvPicPr>
          <p:nvPr userDrawn="1"/>
        </p:nvPicPr>
        <p:blipFill>
          <a:blip r:embed="rId2" cstate="screen">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a:ext>
            </a:extLst>
          </a:blip>
          <a:stretch>
            <a:fillRect/>
          </a:stretch>
        </p:blipFill>
        <p:spPr>
          <a:xfrm>
            <a:off x="808" y="1560"/>
            <a:ext cx="9138228" cy="6854883"/>
          </a:xfrm>
          <a:prstGeom prst="rect">
            <a:avLst/>
          </a:prstGeom>
          <a:noFill/>
        </p:spPr>
      </p:pic>
      <p:sp>
        <p:nvSpPr>
          <p:cNvPr id="9" name="Rectangle 8">
            <a:extLst>
              <a:ext uri="{FF2B5EF4-FFF2-40B4-BE49-F238E27FC236}">
                <a16:creationId xmlns:a16="http://schemas.microsoft.com/office/drawing/2014/main" id="{27FD6E0A-F623-4264-A47E-1AFC0B5F0227}"/>
              </a:ext>
            </a:extLst>
          </p:cNvPr>
          <p:cNvSpPr/>
          <p:nvPr userDrawn="1"/>
        </p:nvSpPr>
        <p:spPr>
          <a:xfrm>
            <a:off x="-205098" y="171691"/>
            <a:ext cx="9460889" cy="1076980"/>
          </a:xfrm>
          <a:prstGeom prst="rect">
            <a:avLst/>
          </a:prstGeom>
          <a:solidFill>
            <a:schemeClr val="tx1">
              <a:lumMod val="95000"/>
              <a:lumOff val="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Title 1">
            <a:extLst>
              <a:ext uri="{FF2B5EF4-FFF2-40B4-BE49-F238E27FC236}">
                <a16:creationId xmlns:a16="http://schemas.microsoft.com/office/drawing/2014/main" id="{8F3D58B6-739D-4C03-BE4D-B8B8A79C0591}"/>
              </a:ext>
            </a:extLst>
          </p:cNvPr>
          <p:cNvSpPr>
            <a:spLocks noGrp="1"/>
          </p:cNvSpPr>
          <p:nvPr>
            <p:ph type="title"/>
          </p:nvPr>
        </p:nvSpPr>
        <p:spPr>
          <a:xfrm>
            <a:off x="202225" y="67011"/>
            <a:ext cx="8830682" cy="1325563"/>
          </a:xfrm>
        </p:spPr>
        <p:txBody>
          <a:bodyPr/>
          <a:lstStyle>
            <a:lvl1pPr>
              <a:defRPr b="0" cap="all" baseline="0">
                <a:solidFill>
                  <a:schemeClr val="bg1"/>
                </a:solidFill>
                <a:latin typeface="Tw Cen MT" panose="020B0602020104020603" pitchFamily="34" charset="0"/>
              </a:defRPr>
            </a:lvl1pPr>
          </a:lstStyle>
          <a:p>
            <a:r>
              <a:rPr lang="en-US" dirty="0"/>
              <a:t>Click to edit Master title style</a:t>
            </a:r>
          </a:p>
        </p:txBody>
      </p:sp>
      <p:sp>
        <p:nvSpPr>
          <p:cNvPr id="11" name="Rectangle 10">
            <a:extLst>
              <a:ext uri="{FF2B5EF4-FFF2-40B4-BE49-F238E27FC236}">
                <a16:creationId xmlns:a16="http://schemas.microsoft.com/office/drawing/2014/main" id="{099FFF2D-EBEC-4901-B3D4-3F5223EA7DFB}"/>
              </a:ext>
            </a:extLst>
          </p:cNvPr>
          <p:cNvSpPr/>
          <p:nvPr userDrawn="1"/>
        </p:nvSpPr>
        <p:spPr>
          <a:xfrm>
            <a:off x="128187" y="1387687"/>
            <a:ext cx="8904719" cy="5333790"/>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2" name="Content Placeholder 2">
            <a:extLst>
              <a:ext uri="{FF2B5EF4-FFF2-40B4-BE49-F238E27FC236}">
                <a16:creationId xmlns:a16="http://schemas.microsoft.com/office/drawing/2014/main" id="{17622F7B-EE07-4788-B5A8-B42B48121635}"/>
              </a:ext>
            </a:extLst>
          </p:cNvPr>
          <p:cNvSpPr>
            <a:spLocks noGrp="1"/>
          </p:cNvSpPr>
          <p:nvPr>
            <p:ph idx="1"/>
          </p:nvPr>
        </p:nvSpPr>
        <p:spPr>
          <a:xfrm>
            <a:off x="202224" y="1531588"/>
            <a:ext cx="8813590" cy="51898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4789077"/>
      </p:ext>
    </p:extLst>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8D11D86-7CDD-439B-B1F8-C9806E40C16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39844" cy="6858001"/>
          </a:xfrm>
          <a:prstGeom prst="rect">
            <a:avLst/>
          </a:prstGeom>
        </p:spPr>
      </p:pic>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3/24/2019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9421049"/>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82009" y="151486"/>
            <a:ext cx="8776535" cy="1053474"/>
          </a:xfrm>
        </p:spPr>
        <p:txBody>
          <a:bodyPr/>
          <a:lstStyle>
            <a:lvl1pPr>
              <a:defRPr b="1" i="0" baseline="0">
                <a:solidFill>
                  <a:srgbClr val="2E5797"/>
                </a:solidFill>
                <a:latin typeface="Ubuntu" panose="020B0504030602030204" pitchFamily="34" charset="0"/>
              </a:defRPr>
            </a:lvl1pPr>
          </a:lstStyle>
          <a:p>
            <a:r>
              <a:rPr lang="en-US" dirty="0"/>
              <a:t>Click to edit Master title style</a:t>
            </a:r>
          </a:p>
        </p:txBody>
      </p:sp>
      <p:sp>
        <p:nvSpPr>
          <p:cNvPr id="3" name="Content Placeholder 2"/>
          <p:cNvSpPr>
            <a:spLocks noGrp="1"/>
          </p:cNvSpPr>
          <p:nvPr>
            <p:ph idx="1"/>
          </p:nvPr>
        </p:nvSpPr>
        <p:spPr>
          <a:xfrm>
            <a:off x="282009" y="1392965"/>
            <a:ext cx="8776535" cy="5384889"/>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9" name="Picture 8">
            <a:extLst>
              <a:ext uri="{FF2B5EF4-FFF2-40B4-BE49-F238E27FC236}">
                <a16:creationId xmlns:a16="http://schemas.microsoft.com/office/drawing/2014/main" id="{EFD6C723-33FE-499B-8D76-3195849EA79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74125" y="5287681"/>
            <a:ext cx="1384420" cy="1490173"/>
          </a:xfrm>
          <a:prstGeom prst="rect">
            <a:avLst/>
          </a:prstGeom>
        </p:spPr>
      </p:pic>
    </p:spTree>
    <p:extLst>
      <p:ext uri="{BB962C8B-B14F-4D97-AF65-F5344CB8AC3E}">
        <p14:creationId xmlns:p14="http://schemas.microsoft.com/office/powerpoint/2010/main" val="834792737"/>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3/24/2019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4251605"/>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3/24/2019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35894"/>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solidFill>
                  <a:prstClr val="black">
                    <a:tint val="75000"/>
                  </a:prstClr>
                </a:solidFill>
              </a:rPr>
              <a:pPr/>
              <a:t>3/24/2019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6068431"/>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solidFill>
                  <a:prstClr val="black">
                    <a:tint val="75000"/>
                  </a:prstClr>
                </a:solidFill>
              </a:rPr>
              <a:pPr/>
              <a:t>3/24/2019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44134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solidFill>
                  <a:prstClr val="black">
                    <a:tint val="75000"/>
                  </a:prstClr>
                </a:solidFill>
              </a:rPr>
              <a:pPr/>
              <a:t>3/24/2019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464000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9AA60F2-5FC0-42EF-8B9C-8164E02BFD5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08" y="2166"/>
            <a:ext cx="9138228" cy="6853671"/>
          </a:xfrm>
          <a:prstGeom prst="rect">
            <a:avLst/>
          </a:prstGeom>
          <a:noFill/>
        </p:spPr>
      </p:pic>
      <p:sp>
        <p:nvSpPr>
          <p:cNvPr id="2" name="Title 1"/>
          <p:cNvSpPr>
            <a:spLocks noGrp="1"/>
          </p:cNvSpPr>
          <p:nvPr>
            <p:ph type="title"/>
          </p:nvPr>
        </p:nvSpPr>
        <p:spPr>
          <a:xfrm>
            <a:off x="202225" y="67011"/>
            <a:ext cx="8830682" cy="1325563"/>
          </a:xfrm>
        </p:spPr>
        <p:txBody>
          <a:bodyPr>
            <a:noAutofit/>
          </a:bodyPr>
          <a:lstStyle>
            <a:lvl1pPr>
              <a:defRPr sz="5500" b="0" cap="all" baseline="0">
                <a:solidFill>
                  <a:srgbClr val="638D8F"/>
                </a:solidFill>
                <a:effectLst/>
                <a:latin typeface="Kingthings Exeter" panose="02000000000000000000" pitchFamily="2" charset="0"/>
              </a:defRPr>
            </a:lvl1pPr>
          </a:lstStyle>
          <a:p>
            <a:r>
              <a:rPr lang="en-US" dirty="0"/>
              <a:t>Click to edit Master title</a:t>
            </a:r>
          </a:p>
        </p:txBody>
      </p:sp>
      <p:sp>
        <p:nvSpPr>
          <p:cNvPr id="3" name="Content Placeholder 2"/>
          <p:cNvSpPr>
            <a:spLocks noGrp="1"/>
          </p:cNvSpPr>
          <p:nvPr>
            <p:ph idx="1"/>
          </p:nvPr>
        </p:nvSpPr>
        <p:spPr>
          <a:xfrm>
            <a:off x="202224" y="1531588"/>
            <a:ext cx="8813590" cy="51898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CF4CEE4-815D-451B-96FB-9D21C7BDC208}" type="datetimeFigureOut">
              <a:rPr lang="en-US" smtClean="0"/>
              <a:t>3/24/2019</a:t>
            </a:fld>
            <a:endParaRPr lang="en-US"/>
          </a:p>
        </p:txBody>
      </p:sp>
    </p:spTree>
    <p:extLst>
      <p:ext uri="{BB962C8B-B14F-4D97-AF65-F5344CB8AC3E}">
        <p14:creationId xmlns:p14="http://schemas.microsoft.com/office/powerpoint/2010/main" val="407030970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3/24/2019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8805628"/>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solidFill>
                  <a:prstClr val="black">
                    <a:tint val="75000"/>
                  </a:prstClr>
                </a:solidFill>
              </a:rPr>
              <a:pPr/>
              <a:t>3/24/2019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993283"/>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3/24/2019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6990834"/>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CF4CEE4-815D-451B-96FB-9D21C7BDC208}" type="datetimeFigureOut">
              <a:rPr lang="en-US" smtClean="0">
                <a:solidFill>
                  <a:prstClr val="black">
                    <a:tint val="75000"/>
                  </a:prstClr>
                </a:solidFill>
              </a:rPr>
              <a:pPr/>
              <a:t>3/24/2019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137949"/>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1"/>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6"/>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CF4CEE4-815D-451B-96FB-9D21C7BDC208}" type="datetimeFigureOut">
              <a:rPr lang="en-US" smtClean="0"/>
              <a:t>3/24/2019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238887655"/>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CF4CEE4-815D-451B-96FB-9D21C7BDC208}" type="datetimeFigureOut">
              <a:rPr lang="en-US" smtClean="0"/>
              <a:t>3/24/2019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3955443597"/>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8"/>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1"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CF4CEE4-815D-451B-96FB-9D21C7BDC208}" type="datetimeFigureOut">
              <a:rPr lang="en-US" smtClean="0"/>
              <a:t>3/24/2019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30616324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CF4CEE4-815D-451B-96FB-9D21C7BDC208}" type="datetimeFigureOut">
              <a:rPr lang="en-US" smtClean="0"/>
              <a:t>3/24/2019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62430094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CF4CEE4-815D-451B-96FB-9D21C7BDC208}" type="datetimeFigureOut">
              <a:rPr lang="en-US" smtClean="0"/>
              <a:t>3/24/2019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20213485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t>3/24/2019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1502244931"/>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8"/>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CF4CEE4-815D-451B-96FB-9D21C7BDC208}" type="datetimeFigureOut">
              <a:rPr lang="en-US" smtClean="0"/>
              <a:t>3/24/2019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23E1CC3-A8E7-4F19-8CD2-690251C65ABA}" type="slidenum">
              <a:rPr lang="en-US" smtClean="0"/>
              <a:t>‹#›</a:t>
            </a:fld>
            <a:endParaRPr lang="en-US"/>
          </a:p>
        </p:txBody>
      </p:sp>
    </p:spTree>
    <p:extLst>
      <p:ext uri="{BB962C8B-B14F-4D97-AF65-F5344CB8AC3E}">
        <p14:creationId xmlns:p14="http://schemas.microsoft.com/office/powerpoint/2010/main" val="347211496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t>3/24/2019</a:t>
            </a:fld>
            <a:endParaRPr lang="en-US"/>
          </a:p>
        </p:txBody>
      </p:sp>
      <p:sp>
        <p:nvSpPr>
          <p:cNvPr id="5" name="Footer Placeholder 4"/>
          <p:cNvSpPr>
            <a:spLocks noGrp="1"/>
          </p:cNvSpPr>
          <p:nvPr>
            <p:ph type="ftr" sz="quarter" idx="3"/>
          </p:nvPr>
        </p:nvSpPr>
        <p:spPr>
          <a:xfrm>
            <a:off x="3028950" y="635635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t>‹#›</a:t>
            </a:fld>
            <a:endParaRPr lang="en-US"/>
          </a:p>
        </p:txBody>
      </p:sp>
    </p:spTree>
    <p:extLst>
      <p:ext uri="{BB962C8B-B14F-4D97-AF65-F5344CB8AC3E}">
        <p14:creationId xmlns:p14="http://schemas.microsoft.com/office/powerpoint/2010/main" val="12518867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58" r:id="rId12"/>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CF4CEE4-815D-451B-96FB-9D21C7BDC208}" type="datetimeFigureOut">
              <a:rPr lang="en-US" smtClean="0">
                <a:solidFill>
                  <a:prstClr val="black">
                    <a:tint val="75000"/>
                  </a:prstClr>
                </a:solidFill>
              </a:rPr>
              <a:pPr/>
              <a:t>3/24/2019</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3E1CC3-A8E7-4F19-8CD2-690251C65AB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4500919"/>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ransition>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82" y="608"/>
            <a:ext cx="9141239" cy="6855929"/>
          </a:xfrm>
          <a:prstGeom prst="rect">
            <a:avLst/>
          </a:prstGeom>
        </p:spPr>
      </p:pic>
    </p:spTree>
    <p:extLst>
      <p:ext uri="{BB962C8B-B14F-4D97-AF65-F5344CB8AC3E}">
        <p14:creationId xmlns:p14="http://schemas.microsoft.com/office/powerpoint/2010/main" val="2116464363"/>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ED29FB5-5A89-42EC-8EEF-505CD4AE1508}"/>
              </a:ext>
            </a:extLst>
          </p:cNvPr>
          <p:cNvSpPr/>
          <p:nvPr/>
        </p:nvSpPr>
        <p:spPr>
          <a:xfrm>
            <a:off x="174171" y="3910149"/>
            <a:ext cx="8769531" cy="2185851"/>
          </a:xfrm>
          <a:prstGeom prst="roundRect">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 y="3277559"/>
            <a:ext cx="9144000" cy="3392902"/>
          </a:xfrm>
        </p:spPr>
        <p:txBody>
          <a:bodyPr/>
          <a:lstStyle/>
          <a:p>
            <a:pPr algn="ctr"/>
            <a:r>
              <a:rPr lang="en-US" sz="4000" dirty="0"/>
              <a:t>The Church is all too Often an irrelevant island of piety surrounded by an ocean of need</a:t>
            </a:r>
          </a:p>
        </p:txBody>
      </p:sp>
      <p:sp>
        <p:nvSpPr>
          <p:cNvPr id="3" name="Content Placeholder 2"/>
          <p:cNvSpPr>
            <a:spLocks noGrp="1"/>
          </p:cNvSpPr>
          <p:nvPr>
            <p:ph idx="1"/>
          </p:nvPr>
        </p:nvSpPr>
        <p:spPr>
          <a:xfrm>
            <a:off x="4730496" y="295158"/>
            <a:ext cx="4413504" cy="3217534"/>
          </a:xfrm>
        </p:spPr>
        <p:txBody>
          <a:bodyPr>
            <a:normAutofit fontScale="62500" lnSpcReduction="20000"/>
          </a:bodyPr>
          <a:lstStyle/>
          <a:p>
            <a:pPr marL="0" indent="0" algn="ctr">
              <a:buNone/>
            </a:pPr>
            <a:r>
              <a:rPr lang="en-US" sz="4400" u="sng" dirty="0"/>
              <a:t>Quote by Bill Banowsky</a:t>
            </a:r>
            <a:r>
              <a:rPr lang="en-US" sz="4400" dirty="0"/>
              <a:t>, </a:t>
            </a:r>
            <a:br>
              <a:rPr lang="en-US" sz="4400" dirty="0"/>
            </a:br>
            <a:r>
              <a:rPr lang="en-US" sz="2400" dirty="0"/>
              <a:t>    </a:t>
            </a:r>
            <a:endParaRPr lang="en-US" sz="4400" dirty="0"/>
          </a:p>
          <a:p>
            <a:pPr>
              <a:buFontTx/>
              <a:buChar char="-"/>
            </a:pPr>
            <a:r>
              <a:rPr lang="en-US" sz="4400" dirty="0"/>
              <a:t>Lay Christian Leader </a:t>
            </a:r>
          </a:p>
          <a:p>
            <a:pPr>
              <a:buFontTx/>
              <a:buChar char="-"/>
            </a:pPr>
            <a:r>
              <a:rPr lang="en-US" sz="4400" dirty="0"/>
              <a:t>Former president</a:t>
            </a:r>
          </a:p>
          <a:p>
            <a:pPr lvl="1">
              <a:lnSpc>
                <a:spcPct val="120000"/>
              </a:lnSpc>
              <a:buFontTx/>
              <a:buChar char="-"/>
            </a:pPr>
            <a:r>
              <a:rPr lang="en-US" sz="4000" dirty="0"/>
              <a:t>Pepperdine University (1967-77)</a:t>
            </a:r>
          </a:p>
          <a:p>
            <a:pPr lvl="1">
              <a:lnSpc>
                <a:spcPct val="120000"/>
              </a:lnSpc>
              <a:buFontTx/>
              <a:buChar char="-"/>
            </a:pPr>
            <a:r>
              <a:rPr lang="en-US" sz="4000" dirty="0"/>
              <a:t>University of Oklahoma (1978-85)</a:t>
            </a:r>
            <a:endParaRPr lang="en-US" sz="4000" dirty="0">
              <a:latin typeface="Kingthings Exeter" panose="02000000000000000000" pitchFamily="2" charset="0"/>
            </a:endParaRPr>
          </a:p>
        </p:txBody>
      </p:sp>
      <p:pic>
        <p:nvPicPr>
          <p:cNvPr id="4" name="Picture 2" descr="Image result for William S. Banowsky"/>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9000"/>
                    </a14:imgEffect>
                    <a14:imgEffect>
                      <a14:brightnessContrast bright="44000" contrast="25000"/>
                    </a14:imgEffect>
                  </a14:imgLayer>
                </a14:imgProps>
              </a:ext>
              <a:ext uri="{28A0092B-C50C-407E-A947-70E740481C1C}">
                <a14:useLocalDpi xmlns:a14="http://schemas.microsoft.com/office/drawing/2010/main" val="0"/>
              </a:ext>
            </a:extLst>
          </a:blip>
          <a:srcRect/>
          <a:stretch>
            <a:fillRect/>
          </a:stretch>
        </p:blipFill>
        <p:spPr bwMode="auto">
          <a:xfrm>
            <a:off x="-574766" y="361815"/>
            <a:ext cx="5156001" cy="2900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545234"/>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5" y="67011"/>
            <a:ext cx="8830682" cy="2424398"/>
          </a:xfrm>
        </p:spPr>
        <p:txBody>
          <a:bodyPr>
            <a:normAutofit/>
          </a:bodyPr>
          <a:lstStyle/>
          <a:p>
            <a:pPr algn="ctr"/>
            <a:r>
              <a:rPr lang="en-US" sz="6000" dirty="0"/>
              <a:t>Evaluating our relationship priorities</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395065" y="2027092"/>
            <a:ext cx="8813590" cy="5189888"/>
          </a:xfrm>
        </p:spPr>
        <p:txBody>
          <a:bodyPr>
            <a:noAutofit/>
          </a:bodyPr>
          <a:lstStyle/>
          <a:p>
            <a:pPr marL="514350" indent="-514350">
              <a:buAutoNum type="arabicPeriod"/>
            </a:pPr>
            <a:r>
              <a:rPr lang="en-US" sz="3200" b="1" dirty="0">
                <a:latin typeface="Kingthings Exeter" panose="02000000000000000000" pitchFamily="2" charset="0"/>
              </a:rPr>
              <a:t>Loving oneself includes having meaningful Christian community.</a:t>
            </a:r>
          </a:p>
          <a:p>
            <a:pPr marL="457200" lvl="1" indent="0">
              <a:buNone/>
            </a:pPr>
            <a:endParaRPr lang="en-US" b="1" dirty="0">
              <a:latin typeface="Kingthings Exeter" panose="02000000000000000000" pitchFamily="2" charset="0"/>
            </a:endParaRPr>
          </a:p>
          <a:p>
            <a:pPr marL="514350" indent="-514350">
              <a:buAutoNum type="arabicPeriod"/>
            </a:pPr>
            <a:endParaRPr lang="en-US" sz="3200" b="1" dirty="0">
              <a:latin typeface="Kingthings Exeter" panose="02000000000000000000" pitchFamily="2" charset="0"/>
            </a:endParaRPr>
          </a:p>
          <a:p>
            <a:pPr marL="0" indent="0">
              <a:buNone/>
            </a:pPr>
            <a:endParaRPr lang="en-US" sz="3200" b="1" dirty="0">
              <a:solidFill>
                <a:srgbClr val="FF0000"/>
              </a:solidFill>
              <a:latin typeface="Kingthings Exeter" panose="02000000000000000000" pitchFamily="2" charset="0"/>
            </a:endParaRPr>
          </a:p>
          <a:p>
            <a:pPr marL="0" indent="0">
              <a:buNone/>
            </a:pPr>
            <a:endParaRPr lang="en-US" sz="3200" b="1" dirty="0">
              <a:latin typeface="Kingthings Exeter" panose="02000000000000000000" pitchFamily="2" charset="0"/>
            </a:endParaRPr>
          </a:p>
          <a:p>
            <a:pPr marL="0" indent="0">
              <a:buNone/>
            </a:pPr>
            <a:endParaRPr lang="en-US" sz="3200" dirty="0">
              <a:latin typeface="Kingthings Exeter" panose="02000000000000000000" pitchFamily="2" charset="0"/>
            </a:endParaRPr>
          </a:p>
        </p:txBody>
      </p:sp>
    </p:spTree>
    <p:extLst>
      <p:ext uri="{BB962C8B-B14F-4D97-AF65-F5344CB8AC3E}">
        <p14:creationId xmlns:p14="http://schemas.microsoft.com/office/powerpoint/2010/main" val="559863068"/>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5" y="67011"/>
            <a:ext cx="8830682" cy="2424398"/>
          </a:xfrm>
        </p:spPr>
        <p:txBody>
          <a:bodyPr>
            <a:normAutofit/>
          </a:bodyPr>
          <a:lstStyle/>
          <a:p>
            <a:pPr algn="ctr"/>
            <a:r>
              <a:rPr lang="en-US" sz="6000" dirty="0"/>
              <a:t>Evaluating our relationship priorities</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395065" y="2027092"/>
            <a:ext cx="8813590" cy="5189888"/>
          </a:xfrm>
        </p:spPr>
        <p:txBody>
          <a:bodyPr>
            <a:noAutofit/>
          </a:bodyPr>
          <a:lstStyle/>
          <a:p>
            <a:pPr marL="514350" indent="-514350">
              <a:buAutoNum type="arabicPeriod"/>
            </a:pPr>
            <a:r>
              <a:rPr lang="en-US" sz="3200" b="1" dirty="0">
                <a:latin typeface="Kingthings Exeter" panose="02000000000000000000" pitchFamily="2" charset="0"/>
              </a:rPr>
              <a:t>Loving Self includes having meaningful Christian Community.</a:t>
            </a:r>
          </a:p>
          <a:p>
            <a:pPr marL="514350" indent="-514350">
              <a:buAutoNum type="arabicPeriod"/>
            </a:pPr>
            <a:r>
              <a:rPr lang="en-US" sz="3200" b="1" dirty="0">
                <a:latin typeface="Kingthings Exeter" panose="02000000000000000000" pitchFamily="2" charset="0"/>
              </a:rPr>
              <a:t>Loving our Neighbor requires relationship with those outside of Christian faith.                               </a:t>
            </a:r>
          </a:p>
          <a:p>
            <a:pPr marL="0" indent="0" algn="ctr">
              <a:buNone/>
            </a:pPr>
            <a:r>
              <a:rPr lang="en-US" sz="3200" b="1" dirty="0">
                <a:solidFill>
                  <a:srgbClr val="FF0000"/>
                </a:solidFill>
                <a:latin typeface="+mj-lt"/>
              </a:rPr>
              <a:t>I have not come to call the righteous                                  but sinners to repentance.</a:t>
            </a:r>
            <a:endParaRPr lang="en-US" sz="3200" b="1" dirty="0">
              <a:latin typeface="+mj-lt"/>
            </a:endParaRPr>
          </a:p>
          <a:p>
            <a:pPr marL="0" indent="0">
              <a:buNone/>
            </a:pPr>
            <a:endParaRPr lang="en-US" sz="3200" b="1" dirty="0">
              <a:latin typeface="Kingthings Exeter" panose="02000000000000000000" pitchFamily="2" charset="0"/>
            </a:endParaRPr>
          </a:p>
          <a:p>
            <a:pPr marL="0" indent="0">
              <a:buNone/>
            </a:pPr>
            <a:endParaRPr lang="en-US" sz="3200" b="1" dirty="0">
              <a:solidFill>
                <a:srgbClr val="FF0000"/>
              </a:solidFill>
              <a:latin typeface="Kingthings Exeter" panose="02000000000000000000" pitchFamily="2" charset="0"/>
            </a:endParaRPr>
          </a:p>
          <a:p>
            <a:pPr marL="0" indent="0">
              <a:buNone/>
            </a:pPr>
            <a:endParaRPr lang="en-US" sz="3200" b="1" dirty="0">
              <a:latin typeface="Kingthings Exeter" panose="02000000000000000000" pitchFamily="2" charset="0"/>
            </a:endParaRPr>
          </a:p>
          <a:p>
            <a:pPr marL="0" indent="0">
              <a:buNone/>
            </a:pPr>
            <a:endParaRPr lang="en-US" sz="3200" dirty="0">
              <a:latin typeface="Kingthings Exeter" panose="02000000000000000000" pitchFamily="2" charset="0"/>
            </a:endParaRPr>
          </a:p>
        </p:txBody>
      </p:sp>
    </p:spTree>
    <p:extLst>
      <p:ext uri="{BB962C8B-B14F-4D97-AF65-F5344CB8AC3E}">
        <p14:creationId xmlns:p14="http://schemas.microsoft.com/office/powerpoint/2010/main" val="3125077314"/>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5" y="67011"/>
            <a:ext cx="8830682" cy="2424398"/>
          </a:xfrm>
        </p:spPr>
        <p:txBody>
          <a:bodyPr>
            <a:normAutofit/>
          </a:bodyPr>
          <a:lstStyle/>
          <a:p>
            <a:pPr algn="ctr"/>
            <a:r>
              <a:rPr lang="en-US" sz="6000" dirty="0"/>
              <a:t>Evaluating our relationship priorities</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395065" y="2027092"/>
            <a:ext cx="8813590" cy="5189888"/>
          </a:xfrm>
        </p:spPr>
        <p:txBody>
          <a:bodyPr>
            <a:noAutofit/>
          </a:bodyPr>
          <a:lstStyle/>
          <a:p>
            <a:pPr marL="514350" indent="-514350">
              <a:buAutoNum type="arabicPeriod"/>
            </a:pPr>
            <a:r>
              <a:rPr lang="en-US" sz="3200" b="1" dirty="0">
                <a:latin typeface="Kingthings Exeter" panose="02000000000000000000" pitchFamily="2" charset="0"/>
              </a:rPr>
              <a:t>Loving Self includes having meaningful Christian Community.</a:t>
            </a:r>
          </a:p>
          <a:p>
            <a:pPr marL="514350" indent="-514350">
              <a:buAutoNum type="arabicPeriod"/>
            </a:pPr>
            <a:r>
              <a:rPr lang="en-US" sz="3200" b="1" dirty="0">
                <a:latin typeface="Kingthings Exeter" panose="02000000000000000000" pitchFamily="2" charset="0"/>
              </a:rPr>
              <a:t>Loving our Neighbor requires relationship with those outside of Christian faith.</a:t>
            </a:r>
          </a:p>
          <a:p>
            <a:pPr marL="514350" indent="-514350">
              <a:buAutoNum type="arabicPeriod"/>
            </a:pPr>
            <a:r>
              <a:rPr lang="en-US" sz="3200" b="1" dirty="0">
                <a:latin typeface="Kingthings Exeter" panose="02000000000000000000" pitchFamily="2" charset="0"/>
              </a:rPr>
              <a:t>Loving our Neighbor requires we balance loving </a:t>
            </a:r>
            <a:br>
              <a:rPr lang="en-US" sz="3200" b="1" dirty="0">
                <a:latin typeface="Kingthings Exeter" panose="02000000000000000000" pitchFamily="2" charset="0"/>
              </a:rPr>
            </a:br>
            <a:r>
              <a:rPr lang="en-US" sz="3200" b="1" dirty="0">
                <a:latin typeface="Kingthings Exeter" panose="02000000000000000000" pitchFamily="2" charset="0"/>
              </a:rPr>
              <a:t>self with loving others.</a:t>
            </a:r>
          </a:p>
          <a:p>
            <a:pPr marL="457200" lvl="1" indent="0">
              <a:buNone/>
            </a:pPr>
            <a:endParaRPr lang="en-US" b="1" dirty="0">
              <a:latin typeface="Kingthings Exeter" panose="02000000000000000000" pitchFamily="2" charset="0"/>
            </a:endParaRPr>
          </a:p>
          <a:p>
            <a:pPr marL="514350" indent="-514350">
              <a:buAutoNum type="arabicPeriod"/>
            </a:pPr>
            <a:endParaRPr lang="en-US" sz="3200" b="1" dirty="0">
              <a:latin typeface="Kingthings Exeter" panose="02000000000000000000" pitchFamily="2" charset="0"/>
            </a:endParaRPr>
          </a:p>
          <a:p>
            <a:pPr marL="0" indent="0">
              <a:buNone/>
            </a:pPr>
            <a:endParaRPr lang="en-US" sz="3200" b="1" dirty="0">
              <a:solidFill>
                <a:srgbClr val="FF0000"/>
              </a:solidFill>
              <a:latin typeface="Kingthings Exeter" panose="02000000000000000000" pitchFamily="2" charset="0"/>
            </a:endParaRPr>
          </a:p>
          <a:p>
            <a:pPr marL="0" indent="0">
              <a:buNone/>
            </a:pPr>
            <a:endParaRPr lang="en-US" sz="3200" b="1" dirty="0">
              <a:latin typeface="Kingthings Exeter" panose="02000000000000000000" pitchFamily="2" charset="0"/>
            </a:endParaRPr>
          </a:p>
          <a:p>
            <a:pPr marL="0" indent="0">
              <a:buNone/>
            </a:pPr>
            <a:endParaRPr lang="en-US" sz="3200" dirty="0">
              <a:latin typeface="Kingthings Exeter" panose="02000000000000000000" pitchFamily="2" charset="0"/>
            </a:endParaRPr>
          </a:p>
        </p:txBody>
      </p:sp>
    </p:spTree>
    <p:extLst>
      <p:ext uri="{BB962C8B-B14F-4D97-AF65-F5344CB8AC3E}">
        <p14:creationId xmlns:p14="http://schemas.microsoft.com/office/powerpoint/2010/main" val="2959681924"/>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02225" y="67011"/>
            <a:ext cx="8830682" cy="2424398"/>
          </a:xfrm>
        </p:spPr>
        <p:txBody>
          <a:bodyPr>
            <a:normAutofit/>
          </a:bodyPr>
          <a:lstStyle/>
          <a:p>
            <a:pPr algn="ctr"/>
            <a:r>
              <a:rPr lang="en-US" sz="6000" dirty="0"/>
              <a:t>Evaluating our relationship priorities</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395065" y="2027092"/>
            <a:ext cx="8813590" cy="5189888"/>
          </a:xfrm>
        </p:spPr>
        <p:txBody>
          <a:bodyPr>
            <a:noAutofit/>
          </a:bodyPr>
          <a:lstStyle/>
          <a:p>
            <a:pPr marL="514350" indent="-514350">
              <a:buAutoNum type="arabicPeriod"/>
            </a:pPr>
            <a:r>
              <a:rPr lang="en-US" sz="3200" b="1" dirty="0">
                <a:latin typeface="Kingthings Exeter" panose="02000000000000000000" pitchFamily="2" charset="0"/>
              </a:rPr>
              <a:t>Loving Self includes having meaningful Christian Community.</a:t>
            </a:r>
          </a:p>
          <a:p>
            <a:pPr marL="514350" indent="-514350">
              <a:buAutoNum type="arabicPeriod"/>
            </a:pPr>
            <a:r>
              <a:rPr lang="en-US" sz="3200" b="1" dirty="0">
                <a:latin typeface="Kingthings Exeter" panose="02000000000000000000" pitchFamily="2" charset="0"/>
              </a:rPr>
              <a:t>Loving our Neighbor requires relationship with those outside of Christian faith.</a:t>
            </a:r>
          </a:p>
          <a:p>
            <a:pPr marL="514350" indent="-514350">
              <a:buAutoNum type="arabicPeriod"/>
            </a:pPr>
            <a:r>
              <a:rPr lang="en-US" sz="3200" b="1" dirty="0">
                <a:latin typeface="Kingthings Exeter" panose="02000000000000000000" pitchFamily="2" charset="0"/>
              </a:rPr>
              <a:t>Loving our Neighbor requires we balance loving </a:t>
            </a:r>
            <a:br>
              <a:rPr lang="en-US" sz="3200" b="1" dirty="0">
                <a:latin typeface="Kingthings Exeter" panose="02000000000000000000" pitchFamily="2" charset="0"/>
              </a:rPr>
            </a:br>
            <a:r>
              <a:rPr lang="en-US" sz="3200" b="1" dirty="0">
                <a:latin typeface="Kingthings Exeter" panose="02000000000000000000" pitchFamily="2" charset="0"/>
              </a:rPr>
              <a:t>self with loving others.</a:t>
            </a:r>
          </a:p>
          <a:p>
            <a:pPr marL="514350" indent="-514350">
              <a:buFont typeface="Arial" panose="020B0604020202020204" pitchFamily="34" charset="0"/>
              <a:buAutoNum type="arabicPeriod"/>
            </a:pPr>
            <a:r>
              <a:rPr lang="en-US" sz="3200" b="1" dirty="0">
                <a:latin typeface="Kingthings Exeter" panose="02000000000000000000" pitchFamily="2" charset="0"/>
              </a:rPr>
              <a:t>Am I spending quality time with non-believers to earn the right to share the Gospel with them? </a:t>
            </a:r>
          </a:p>
          <a:p>
            <a:pPr marL="971550" lvl="1" indent="-514350">
              <a:buAutoNum type="arabicPeriod"/>
            </a:pPr>
            <a:endParaRPr lang="en-US" b="1" dirty="0">
              <a:latin typeface="Kingthings Exeter" panose="02000000000000000000" pitchFamily="2" charset="0"/>
            </a:endParaRPr>
          </a:p>
          <a:p>
            <a:pPr marL="514350" indent="-514350">
              <a:buAutoNum type="arabicPeriod"/>
            </a:pPr>
            <a:endParaRPr lang="en-US" sz="3200" b="1" dirty="0">
              <a:latin typeface="Kingthings Exeter" panose="02000000000000000000" pitchFamily="2" charset="0"/>
            </a:endParaRPr>
          </a:p>
          <a:p>
            <a:pPr marL="0" indent="0">
              <a:buNone/>
            </a:pPr>
            <a:endParaRPr lang="en-US" sz="3200" b="1" dirty="0">
              <a:solidFill>
                <a:srgbClr val="FF0000"/>
              </a:solidFill>
              <a:latin typeface="Kingthings Exeter" panose="02000000000000000000" pitchFamily="2" charset="0"/>
            </a:endParaRPr>
          </a:p>
          <a:p>
            <a:pPr marL="0" indent="0">
              <a:buNone/>
            </a:pPr>
            <a:endParaRPr lang="en-US" sz="3200" b="1" dirty="0">
              <a:latin typeface="Kingthings Exeter" panose="02000000000000000000" pitchFamily="2" charset="0"/>
            </a:endParaRPr>
          </a:p>
          <a:p>
            <a:pPr marL="0" indent="0">
              <a:buNone/>
            </a:pPr>
            <a:endParaRPr lang="en-US" sz="3200" dirty="0">
              <a:latin typeface="Kingthings Exeter" panose="02000000000000000000" pitchFamily="2" charset="0"/>
            </a:endParaRPr>
          </a:p>
        </p:txBody>
      </p:sp>
    </p:spTree>
    <p:extLst>
      <p:ext uri="{BB962C8B-B14F-4D97-AF65-F5344CB8AC3E}">
        <p14:creationId xmlns:p14="http://schemas.microsoft.com/office/powerpoint/2010/main" val="907514553"/>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Luke 10:25-37</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339987"/>
            <a:ext cx="8813590" cy="5189888"/>
          </a:xfrm>
        </p:spPr>
        <p:txBody>
          <a:bodyPr>
            <a:noAutofit/>
          </a:bodyPr>
          <a:lstStyle/>
          <a:p>
            <a:pPr marL="0" indent="0">
              <a:buNone/>
            </a:pPr>
            <a:r>
              <a:rPr lang="en-US" sz="2400" b="1" baseline="30000" dirty="0">
                <a:latin typeface="+mj-lt"/>
              </a:rPr>
              <a:t>25</a:t>
            </a:r>
            <a:r>
              <a:rPr lang="en-US" sz="3200" b="1" dirty="0">
                <a:latin typeface="+mj-lt"/>
              </a:rPr>
              <a:t>And behold, a lawyer stood up to put him to the test, saying, “Teacher, what shall I do to inherit eternal life?” </a:t>
            </a:r>
            <a:r>
              <a:rPr lang="en-US" sz="2400" b="1" baseline="30000" dirty="0">
                <a:latin typeface="+mj-lt"/>
              </a:rPr>
              <a:t>26 </a:t>
            </a:r>
            <a:r>
              <a:rPr lang="en-US" sz="3200" b="1" dirty="0">
                <a:latin typeface="+mj-lt"/>
              </a:rPr>
              <a:t>He said to him, </a:t>
            </a:r>
            <a:r>
              <a:rPr lang="en-US" sz="3200" b="1" dirty="0">
                <a:solidFill>
                  <a:srgbClr val="FF0000"/>
                </a:solidFill>
                <a:latin typeface="+mj-lt"/>
              </a:rPr>
              <a:t>“What is written in the Law? How do you read it?: </a:t>
            </a:r>
            <a:r>
              <a:rPr lang="en-US" sz="2400" b="1" baseline="30000" dirty="0">
                <a:latin typeface="+mj-lt"/>
              </a:rPr>
              <a:t>27</a:t>
            </a:r>
            <a:r>
              <a:rPr lang="en-US" sz="3200" b="1" dirty="0">
                <a:latin typeface="+mj-lt"/>
              </a:rPr>
              <a:t>And he answered, “You shall love the Lord your God with all your heart and all your soul and with all your strength and with all your mind, and your neighbor as yourself.” </a:t>
            </a:r>
            <a:r>
              <a:rPr lang="en-US" sz="2400" b="1" baseline="30000" dirty="0">
                <a:latin typeface="+mj-lt"/>
              </a:rPr>
              <a:t>28</a:t>
            </a:r>
            <a:r>
              <a:rPr lang="en-US" sz="3200" b="1" dirty="0">
                <a:latin typeface="+mj-lt"/>
              </a:rPr>
              <a:t>And he said to him, </a:t>
            </a:r>
            <a:r>
              <a:rPr lang="en-US" sz="3200" b="1" dirty="0">
                <a:solidFill>
                  <a:srgbClr val="FF0000"/>
                </a:solidFill>
                <a:latin typeface="+mj-lt"/>
              </a:rPr>
              <a:t>“You have answered correctly; do this, and you will live.”</a:t>
            </a:r>
            <a:endParaRPr lang="en-US" sz="3200" b="1" dirty="0">
              <a:latin typeface="+mj-lt"/>
            </a:endParaRPr>
          </a:p>
          <a:p>
            <a:pPr marL="0" indent="0">
              <a:buNone/>
            </a:pPr>
            <a:endParaRPr lang="en-US" sz="3200" dirty="0">
              <a:latin typeface="Kingthings Exeter" panose="02000000000000000000" pitchFamily="2" charset="0"/>
            </a:endParaRPr>
          </a:p>
        </p:txBody>
      </p:sp>
    </p:spTree>
    <p:extLst>
      <p:ext uri="{BB962C8B-B14F-4D97-AF65-F5344CB8AC3E}">
        <p14:creationId xmlns:p14="http://schemas.microsoft.com/office/powerpoint/2010/main" val="362087127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Luke 10:25-37</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339987"/>
            <a:ext cx="8813590" cy="5189888"/>
          </a:xfrm>
        </p:spPr>
        <p:txBody>
          <a:bodyPr>
            <a:noAutofit/>
          </a:bodyPr>
          <a:lstStyle/>
          <a:p>
            <a:pPr marL="0" indent="0">
              <a:buNone/>
            </a:pPr>
            <a:r>
              <a:rPr lang="en-US" sz="2400" b="1" baseline="30000" dirty="0">
                <a:latin typeface="+mj-lt"/>
              </a:rPr>
              <a:t>29</a:t>
            </a:r>
            <a:r>
              <a:rPr lang="en-US" sz="2400" b="1" dirty="0">
                <a:latin typeface="+mj-lt"/>
              </a:rPr>
              <a:t> </a:t>
            </a:r>
            <a:r>
              <a:rPr lang="en-US" sz="3200" b="1" dirty="0">
                <a:latin typeface="+mj-lt"/>
              </a:rPr>
              <a:t>But he, desiring to justify himself, said to Jesus, “And who is my neighbor? </a:t>
            </a:r>
            <a:r>
              <a:rPr lang="en-US" sz="2400" b="1" baseline="30000" dirty="0">
                <a:latin typeface="+mj-lt"/>
              </a:rPr>
              <a:t>30 </a:t>
            </a:r>
            <a:r>
              <a:rPr lang="en-US" sz="3200" b="1" dirty="0">
                <a:latin typeface="+mj-lt"/>
              </a:rPr>
              <a:t>Jesus replied, </a:t>
            </a:r>
            <a:r>
              <a:rPr lang="en-US" sz="3200" b="1" dirty="0">
                <a:solidFill>
                  <a:srgbClr val="FF0000"/>
                </a:solidFill>
                <a:latin typeface="+mj-lt"/>
              </a:rPr>
              <a:t>“A certain man was going down from Jerusalem to Jericho, and he fell among robbers, who stripped him and beat him and departed, leaving him half dead. </a:t>
            </a:r>
            <a:r>
              <a:rPr lang="en-US" sz="2400" b="1" baseline="30000" dirty="0">
                <a:latin typeface="+mj-lt"/>
              </a:rPr>
              <a:t>31 </a:t>
            </a:r>
            <a:r>
              <a:rPr lang="en-US" sz="3200" b="1" dirty="0">
                <a:solidFill>
                  <a:srgbClr val="FF0000"/>
                </a:solidFill>
                <a:latin typeface="+mj-lt"/>
              </a:rPr>
              <a:t>Now by chance a </a:t>
            </a:r>
            <a:r>
              <a:rPr lang="en-US" sz="3200" b="1" u="sng" dirty="0">
                <a:solidFill>
                  <a:srgbClr val="FF0000"/>
                </a:solidFill>
                <a:latin typeface="+mj-lt"/>
              </a:rPr>
              <a:t>priest</a:t>
            </a:r>
            <a:r>
              <a:rPr lang="en-US" sz="3200" b="1" dirty="0">
                <a:solidFill>
                  <a:srgbClr val="FF0000"/>
                </a:solidFill>
                <a:latin typeface="+mj-lt"/>
              </a:rPr>
              <a:t> was going down that road, and when he saw him he passed by on the other side. </a:t>
            </a:r>
            <a:r>
              <a:rPr lang="en-US" sz="2400" b="1" baseline="30000" dirty="0">
                <a:latin typeface="+mj-lt"/>
              </a:rPr>
              <a:t>32 </a:t>
            </a:r>
            <a:r>
              <a:rPr lang="en-US" sz="3200" b="1" dirty="0">
                <a:solidFill>
                  <a:srgbClr val="FF0000"/>
                </a:solidFill>
                <a:latin typeface="+mj-lt"/>
              </a:rPr>
              <a:t>So likewise a </a:t>
            </a:r>
            <a:r>
              <a:rPr lang="en-US" sz="3200" b="1" u="sng" dirty="0">
                <a:solidFill>
                  <a:srgbClr val="FF0000"/>
                </a:solidFill>
                <a:latin typeface="+mj-lt"/>
              </a:rPr>
              <a:t>Levite</a:t>
            </a:r>
            <a:r>
              <a:rPr lang="en-US" sz="3200" b="1" dirty="0">
                <a:solidFill>
                  <a:srgbClr val="FF0000"/>
                </a:solidFill>
                <a:latin typeface="+mj-lt"/>
              </a:rPr>
              <a:t>, when he came to the place and saw him, passed by on the other side.  </a:t>
            </a:r>
            <a:endParaRPr lang="en-US" sz="3200" b="1" dirty="0">
              <a:latin typeface="+mj-lt"/>
            </a:endParaRPr>
          </a:p>
        </p:txBody>
      </p:sp>
    </p:spTree>
    <p:extLst>
      <p:ext uri="{BB962C8B-B14F-4D97-AF65-F5344CB8AC3E}">
        <p14:creationId xmlns:p14="http://schemas.microsoft.com/office/powerpoint/2010/main" val="3927350196"/>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Luke 10:25-37</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19317" y="1191034"/>
            <a:ext cx="8813590" cy="5189888"/>
          </a:xfrm>
        </p:spPr>
        <p:txBody>
          <a:bodyPr>
            <a:noAutofit/>
          </a:bodyPr>
          <a:lstStyle/>
          <a:p>
            <a:pPr marL="0" indent="0">
              <a:buNone/>
            </a:pPr>
            <a:r>
              <a:rPr lang="en-US" sz="2400" b="1" baseline="30000" dirty="0">
                <a:latin typeface="+mj-lt"/>
              </a:rPr>
              <a:t>33 </a:t>
            </a:r>
            <a:r>
              <a:rPr lang="en-US" sz="3200" b="1" dirty="0">
                <a:solidFill>
                  <a:srgbClr val="FF0000"/>
                </a:solidFill>
                <a:latin typeface="+mj-lt"/>
              </a:rPr>
              <a:t>But a </a:t>
            </a:r>
            <a:r>
              <a:rPr lang="en-US" sz="3200" b="1" u="sng" dirty="0">
                <a:solidFill>
                  <a:srgbClr val="FF0000"/>
                </a:solidFill>
                <a:latin typeface="+mj-lt"/>
              </a:rPr>
              <a:t>Samaritan</a:t>
            </a:r>
            <a:r>
              <a:rPr lang="en-US" sz="3200" b="1" dirty="0">
                <a:solidFill>
                  <a:srgbClr val="FF0000"/>
                </a:solidFill>
                <a:latin typeface="+mj-lt"/>
              </a:rPr>
              <a:t>, as he journeyed, came to where he was, and when he saw him, he had compassion. </a:t>
            </a:r>
            <a:r>
              <a:rPr lang="en-US" sz="2400" b="1" baseline="30000" dirty="0">
                <a:latin typeface="+mj-lt"/>
              </a:rPr>
              <a:t>34</a:t>
            </a:r>
            <a:r>
              <a:rPr lang="en-US" sz="3200" b="1" dirty="0">
                <a:solidFill>
                  <a:srgbClr val="FF0000"/>
                </a:solidFill>
                <a:latin typeface="+mj-lt"/>
              </a:rPr>
              <a:t>He went to him and bound up his wounds, pouring on oil and wine. Then he set him on his own animal and brought him to an inn and took care of him. </a:t>
            </a:r>
            <a:r>
              <a:rPr lang="en-US" sz="2400" b="1" baseline="30000" dirty="0">
                <a:latin typeface="+mj-lt"/>
              </a:rPr>
              <a:t>35</a:t>
            </a:r>
            <a:r>
              <a:rPr lang="en-US" sz="3200" b="1" dirty="0">
                <a:solidFill>
                  <a:srgbClr val="FF0000"/>
                </a:solidFill>
                <a:latin typeface="+mj-lt"/>
              </a:rPr>
              <a:t>And the next day he took out two denarii and gave them to the innkeeper, saying, ‘Take care of him, and whatever more you spend, I will repay you when I come back.  </a:t>
            </a:r>
            <a:endParaRPr lang="en-US" sz="3200" b="1" dirty="0">
              <a:latin typeface="+mj-lt"/>
            </a:endParaRPr>
          </a:p>
        </p:txBody>
      </p:sp>
    </p:spTree>
    <p:extLst>
      <p:ext uri="{BB962C8B-B14F-4D97-AF65-F5344CB8AC3E}">
        <p14:creationId xmlns:p14="http://schemas.microsoft.com/office/powerpoint/2010/main" val="3044729603"/>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Luke 10:25-37</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19317" y="1392574"/>
            <a:ext cx="8813590" cy="5189888"/>
          </a:xfrm>
        </p:spPr>
        <p:txBody>
          <a:bodyPr>
            <a:noAutofit/>
          </a:bodyPr>
          <a:lstStyle/>
          <a:p>
            <a:pPr marL="0" indent="0">
              <a:buNone/>
            </a:pPr>
            <a:r>
              <a:rPr lang="en-US" sz="2400" b="1" baseline="30000" dirty="0">
                <a:latin typeface="+mj-lt"/>
              </a:rPr>
              <a:t>36</a:t>
            </a:r>
            <a:r>
              <a:rPr lang="en-US" sz="3200" b="1" dirty="0">
                <a:solidFill>
                  <a:srgbClr val="FF0000"/>
                </a:solidFill>
                <a:latin typeface="+mj-lt"/>
              </a:rPr>
              <a:t>Which of these three, do you think, proved to be a neighbor to the man who fell among the robbers?”  </a:t>
            </a:r>
            <a:r>
              <a:rPr lang="en-US" sz="3200" b="1" baseline="30000" dirty="0">
                <a:latin typeface="+mj-lt"/>
              </a:rPr>
              <a:t> </a:t>
            </a:r>
            <a:r>
              <a:rPr lang="en-US" sz="2400" b="1" baseline="30000" dirty="0">
                <a:latin typeface="+mj-lt"/>
              </a:rPr>
              <a:t>37</a:t>
            </a:r>
            <a:r>
              <a:rPr lang="en-US" sz="3200" b="1" dirty="0">
                <a:latin typeface="+mj-lt"/>
              </a:rPr>
              <a:t>He said, “The one who showed him mercy.” And Jesus said to him, </a:t>
            </a:r>
            <a:r>
              <a:rPr lang="en-US" sz="3200" b="1" dirty="0">
                <a:solidFill>
                  <a:srgbClr val="FF0000"/>
                </a:solidFill>
                <a:latin typeface="+mj-lt"/>
              </a:rPr>
              <a:t>You go and do likewise.”</a:t>
            </a:r>
          </a:p>
          <a:p>
            <a:pPr marL="0" indent="0">
              <a:buNone/>
            </a:pPr>
            <a:endParaRPr lang="en-US" sz="3200" b="1" dirty="0">
              <a:solidFill>
                <a:srgbClr val="FF0000"/>
              </a:solidFill>
              <a:latin typeface="Kingthings Exeter" panose="02000000000000000000" pitchFamily="2" charset="0"/>
            </a:endParaRPr>
          </a:p>
        </p:txBody>
      </p:sp>
    </p:spTree>
    <p:extLst>
      <p:ext uri="{BB962C8B-B14F-4D97-AF65-F5344CB8AC3E}">
        <p14:creationId xmlns:p14="http://schemas.microsoft.com/office/powerpoint/2010/main" val="184545653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86327" y="85482"/>
            <a:ext cx="8764186" cy="1941609"/>
          </a:xfrm>
        </p:spPr>
        <p:txBody>
          <a:bodyPr>
            <a:normAutofit/>
          </a:bodyPr>
          <a:lstStyle/>
          <a:p>
            <a:pPr algn="ctr"/>
            <a:r>
              <a:rPr lang="en-US" sz="6000" dirty="0"/>
              <a:t>Answering: Who Is Our Neighbor?</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83127" y="2359602"/>
            <a:ext cx="9016790" cy="5189888"/>
          </a:xfrm>
        </p:spPr>
        <p:txBody>
          <a:bodyPr>
            <a:noAutofit/>
          </a:bodyPr>
          <a:lstStyle/>
          <a:p>
            <a:pPr marL="457200" lvl="1" indent="0">
              <a:buNone/>
            </a:pPr>
            <a:r>
              <a:rPr lang="en-US" sz="4000" b="1" dirty="0">
                <a:latin typeface="Kingthings Exeter" panose="02000000000000000000" pitchFamily="2" charset="0"/>
              </a:rPr>
              <a:t>Jesus Relationship Test:  </a:t>
            </a:r>
            <a:r>
              <a:rPr lang="en-US" sz="4000" b="1" dirty="0">
                <a:solidFill>
                  <a:srgbClr val="FF0000"/>
                </a:solidFill>
                <a:latin typeface="Kingthings Exeter" panose="02000000000000000000" pitchFamily="2" charset="0"/>
              </a:rPr>
              <a:t>“Which of these . . . proved to be a neighbor to the robber?</a:t>
            </a:r>
          </a:p>
          <a:p>
            <a:pPr marL="457200" lvl="1" indent="0">
              <a:buNone/>
            </a:pPr>
            <a:endParaRPr lang="en-US" sz="4000" b="1" dirty="0">
              <a:solidFill>
                <a:srgbClr val="FF0000"/>
              </a:solidFill>
              <a:latin typeface="Kingthings Exeter" panose="02000000000000000000" pitchFamily="2" charset="0"/>
            </a:endParaRPr>
          </a:p>
          <a:p>
            <a:pPr marL="457200" lvl="1" indent="0">
              <a:buNone/>
            </a:pPr>
            <a:r>
              <a:rPr lang="en-US" sz="4000" b="1" dirty="0">
                <a:latin typeface="Kingthings Exeter" panose="02000000000000000000" pitchFamily="2" charset="0"/>
              </a:rPr>
              <a:t>Answer:  The One Who Showed Mercy.</a:t>
            </a:r>
          </a:p>
          <a:p>
            <a:pPr marL="457200" lvl="1" indent="0">
              <a:buNone/>
            </a:pPr>
            <a:endParaRPr lang="en-US" sz="4000" b="1" dirty="0">
              <a:solidFill>
                <a:srgbClr val="FF0000"/>
              </a:solidFill>
              <a:latin typeface="Kingthings Exeter" panose="02000000000000000000" pitchFamily="2" charset="0"/>
            </a:endParaRPr>
          </a:p>
          <a:p>
            <a:pPr marL="457200" lvl="1" indent="0">
              <a:buNone/>
            </a:pPr>
            <a:r>
              <a:rPr lang="en-US" sz="4000" b="1" dirty="0">
                <a:latin typeface="Kingthings Exeter" panose="02000000000000000000" pitchFamily="2" charset="0"/>
              </a:rPr>
              <a:t>Jesus’ Response:</a:t>
            </a:r>
            <a:r>
              <a:rPr lang="en-US" sz="4000" b="1" dirty="0">
                <a:solidFill>
                  <a:srgbClr val="FF0000"/>
                </a:solidFill>
                <a:latin typeface="Kingthings Exeter" panose="02000000000000000000" pitchFamily="2" charset="0"/>
              </a:rPr>
              <a:t>  “You go and do likewise.”</a:t>
            </a:r>
          </a:p>
          <a:p>
            <a:pPr marL="457200" lvl="1" indent="0">
              <a:buNone/>
            </a:pPr>
            <a:endParaRPr lang="en-US" b="1" dirty="0">
              <a:latin typeface="Kingthings Exeter" panose="02000000000000000000" pitchFamily="2" charset="0"/>
            </a:endParaRPr>
          </a:p>
          <a:p>
            <a:pPr marL="514350" indent="-514350">
              <a:buAutoNum type="arabicPeriod"/>
            </a:pPr>
            <a:endParaRPr lang="en-US" sz="3200" b="1" dirty="0">
              <a:latin typeface="Kingthings Exeter" panose="02000000000000000000" pitchFamily="2" charset="0"/>
            </a:endParaRPr>
          </a:p>
          <a:p>
            <a:pPr marL="0" indent="0">
              <a:buNone/>
            </a:pPr>
            <a:endParaRPr lang="en-US" sz="3200" b="1" dirty="0">
              <a:solidFill>
                <a:srgbClr val="FF0000"/>
              </a:solidFill>
              <a:latin typeface="Kingthings Exeter" panose="02000000000000000000" pitchFamily="2" charset="0"/>
            </a:endParaRPr>
          </a:p>
          <a:p>
            <a:pPr marL="0" indent="0">
              <a:buNone/>
            </a:pPr>
            <a:endParaRPr lang="en-US" sz="3200" b="1" dirty="0">
              <a:latin typeface="Kingthings Exeter" panose="02000000000000000000" pitchFamily="2" charset="0"/>
            </a:endParaRPr>
          </a:p>
          <a:p>
            <a:pPr marL="0" indent="0">
              <a:buNone/>
            </a:pPr>
            <a:endParaRPr lang="en-US" sz="3200" dirty="0">
              <a:latin typeface="Kingthings Exeter" panose="02000000000000000000" pitchFamily="2" charset="0"/>
            </a:endParaRPr>
          </a:p>
        </p:txBody>
      </p:sp>
    </p:spTree>
    <p:extLst>
      <p:ext uri="{BB962C8B-B14F-4D97-AF65-F5344CB8AC3E}">
        <p14:creationId xmlns:p14="http://schemas.microsoft.com/office/powerpoint/2010/main" val="1956004407"/>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478B552-D962-4477-9E38-4645E81BCB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82" y="608"/>
            <a:ext cx="9141238" cy="6855929"/>
          </a:xfrm>
          <a:prstGeom prst="rect">
            <a:avLst/>
          </a:prstGeom>
        </p:spPr>
      </p:pic>
      <p:sp>
        <p:nvSpPr>
          <p:cNvPr id="2" name="TextBox 1"/>
          <p:cNvSpPr txBox="1"/>
          <p:nvPr/>
        </p:nvSpPr>
        <p:spPr>
          <a:xfrm>
            <a:off x="1382" y="367319"/>
            <a:ext cx="9141237" cy="769441"/>
          </a:xfrm>
          <a:prstGeom prst="rect">
            <a:avLst/>
          </a:prstGeom>
          <a:noFill/>
        </p:spPr>
        <p:txBody>
          <a:bodyPr wrap="square" rtlCol="0">
            <a:spAutoFit/>
          </a:bodyPr>
          <a:lstStyle/>
          <a:p>
            <a:pPr algn="ctr"/>
            <a:r>
              <a:rPr lang="en-US" sz="4400" cap="all">
                <a:solidFill>
                  <a:srgbClr val="638D8F"/>
                </a:solidFill>
                <a:latin typeface="Kingthings Exeter" panose="02000000000000000000" pitchFamily="2" charset="0"/>
              </a:rPr>
              <a:t>UPSIDE-DOWN </a:t>
            </a:r>
            <a:r>
              <a:rPr lang="en-US" sz="4400" cap="all" dirty="0">
                <a:solidFill>
                  <a:srgbClr val="638D8F"/>
                </a:solidFill>
                <a:latin typeface="Kingthings Exeter" panose="02000000000000000000" pitchFamily="2" charset="0"/>
              </a:rPr>
              <a:t>RELATIONSHIPS</a:t>
            </a:r>
          </a:p>
        </p:txBody>
      </p:sp>
    </p:spTree>
    <p:extLst>
      <p:ext uri="{BB962C8B-B14F-4D97-AF65-F5344CB8AC3E}">
        <p14:creationId xmlns:p14="http://schemas.microsoft.com/office/powerpoint/2010/main" val="1105543849"/>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86327" y="85482"/>
            <a:ext cx="8764186" cy="847391"/>
          </a:xfrm>
        </p:spPr>
        <p:txBody>
          <a:bodyPr>
            <a:normAutofit/>
          </a:bodyPr>
          <a:lstStyle/>
          <a:p>
            <a:pPr algn="ctr"/>
            <a:r>
              <a:rPr lang="en-US" sz="4300" dirty="0"/>
              <a:t>Answering: Who Is Our Neighbor?</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33723" y="1141640"/>
            <a:ext cx="9016790" cy="5189888"/>
          </a:xfrm>
        </p:spPr>
        <p:txBody>
          <a:bodyPr>
            <a:noAutofit/>
          </a:bodyPr>
          <a:lstStyle/>
          <a:p>
            <a:pPr marL="914400" lvl="1" indent="-457200">
              <a:buAutoNum type="arabicPeriod"/>
            </a:pPr>
            <a:r>
              <a:rPr lang="en-US" sz="3200" b="1" dirty="0">
                <a:latin typeface="Kingthings Exeter" panose="02000000000000000000" pitchFamily="2" charset="0"/>
              </a:rPr>
              <a:t>Love the Close-By Neighbor – on your block, at work, school, etc.</a:t>
            </a:r>
          </a:p>
          <a:p>
            <a:pPr marL="457200" lvl="1" indent="0">
              <a:buNone/>
            </a:pPr>
            <a:endParaRPr lang="en-US" b="1" dirty="0">
              <a:latin typeface="Kingthings Exeter" panose="02000000000000000000" pitchFamily="2" charset="0"/>
            </a:endParaRPr>
          </a:p>
          <a:p>
            <a:pPr marL="457200" lvl="1" indent="0">
              <a:buNone/>
            </a:pPr>
            <a:endParaRPr lang="en-US" b="1" dirty="0">
              <a:latin typeface="Kingthings Exeter" panose="02000000000000000000" pitchFamily="2" charset="0"/>
            </a:endParaRPr>
          </a:p>
          <a:p>
            <a:pPr marL="514350" indent="-514350">
              <a:buAutoNum type="arabicPeriod"/>
            </a:pPr>
            <a:endParaRPr lang="en-US" sz="3200" b="1" dirty="0">
              <a:latin typeface="Kingthings Exeter" panose="02000000000000000000" pitchFamily="2" charset="0"/>
            </a:endParaRPr>
          </a:p>
          <a:p>
            <a:pPr marL="0" indent="0">
              <a:buNone/>
            </a:pPr>
            <a:endParaRPr lang="en-US" sz="3200" b="1" dirty="0">
              <a:solidFill>
                <a:srgbClr val="FF0000"/>
              </a:solidFill>
              <a:latin typeface="Kingthings Exeter" panose="02000000000000000000" pitchFamily="2" charset="0"/>
            </a:endParaRPr>
          </a:p>
          <a:p>
            <a:pPr marL="0" indent="0">
              <a:buNone/>
            </a:pPr>
            <a:endParaRPr lang="en-US" sz="3200" b="1" dirty="0">
              <a:latin typeface="Kingthings Exeter" panose="02000000000000000000" pitchFamily="2" charset="0"/>
            </a:endParaRPr>
          </a:p>
          <a:p>
            <a:pPr marL="0" indent="0">
              <a:buNone/>
            </a:pPr>
            <a:endParaRPr lang="en-US" sz="3200" dirty="0">
              <a:latin typeface="Kingthings Exeter" panose="02000000000000000000" pitchFamily="2" charset="0"/>
            </a:endParaRPr>
          </a:p>
        </p:txBody>
      </p:sp>
      <p:pic>
        <p:nvPicPr>
          <p:cNvPr id="4" name="Content Placeholder 3"/>
          <p:cNvPicPr>
            <a:picLocks noChangeAspect="1"/>
          </p:cNvPicPr>
          <p:nvPr/>
        </p:nvPicPr>
        <p:blipFill>
          <a:blip r:embed="rId2">
            <a:extLst>
              <a:ext uri="{BEBA8EAE-BF5A-486C-A8C5-ECC9F3942E4B}">
                <a14:imgProps xmlns:a14="http://schemas.microsoft.com/office/drawing/2010/main">
                  <a14:imgLayer r:embed="rId3">
                    <a14:imgEffect>
                      <a14:sharpenSoften amount="19000"/>
                    </a14:imgEffect>
                    <a14:imgEffect>
                      <a14:colorTemperature colorTemp="6100"/>
                    </a14:imgEffect>
                    <a14:imgEffect>
                      <a14:brightnessContrast bright="23000" contrast="9000"/>
                    </a14:imgEffect>
                  </a14:imgLayer>
                </a14:imgProps>
              </a:ext>
              <a:ext uri="{28A0092B-C50C-407E-A947-70E740481C1C}">
                <a14:useLocalDpi xmlns:a14="http://schemas.microsoft.com/office/drawing/2010/main" val="0"/>
              </a:ext>
            </a:extLst>
          </a:blip>
          <a:stretch>
            <a:fillRect/>
          </a:stretch>
        </p:blipFill>
        <p:spPr>
          <a:xfrm>
            <a:off x="1322294" y="2133600"/>
            <a:ext cx="6454723" cy="4847766"/>
          </a:xfrm>
          <a:prstGeom prst="rect">
            <a:avLst/>
          </a:prstGeom>
        </p:spPr>
      </p:pic>
    </p:spTree>
    <p:extLst>
      <p:ext uri="{BB962C8B-B14F-4D97-AF65-F5344CB8AC3E}">
        <p14:creationId xmlns:p14="http://schemas.microsoft.com/office/powerpoint/2010/main" val="3531799911"/>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86327" y="85482"/>
            <a:ext cx="8764186" cy="912045"/>
          </a:xfrm>
        </p:spPr>
        <p:txBody>
          <a:bodyPr>
            <a:normAutofit/>
          </a:bodyPr>
          <a:lstStyle/>
          <a:p>
            <a:pPr algn="ctr"/>
            <a:r>
              <a:rPr lang="en-US" sz="4300" dirty="0"/>
              <a:t>Answering: Who Is Our Neighbor?</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0" y="1252477"/>
            <a:ext cx="9016790" cy="5189888"/>
          </a:xfrm>
        </p:spPr>
        <p:txBody>
          <a:bodyPr>
            <a:noAutofit/>
          </a:bodyPr>
          <a:lstStyle/>
          <a:p>
            <a:pPr marL="914400" lvl="1" indent="-457200">
              <a:buAutoNum type="arabicPeriod"/>
            </a:pPr>
            <a:r>
              <a:rPr lang="en-US" sz="3200" b="1" dirty="0">
                <a:latin typeface="Kingthings Exeter" panose="02000000000000000000" pitchFamily="2" charset="0"/>
              </a:rPr>
              <a:t>Love the Close-By Neighbor – on your block, at work, school, etc.</a:t>
            </a:r>
          </a:p>
          <a:p>
            <a:pPr marL="914400" lvl="1" indent="-457200">
              <a:buAutoNum type="arabicPeriod"/>
            </a:pPr>
            <a:r>
              <a:rPr lang="en-US" sz="3200" b="1" dirty="0">
                <a:latin typeface="Kingthings Exeter" panose="02000000000000000000" pitchFamily="2" charset="0"/>
              </a:rPr>
              <a:t>Loving those God brings across our path with needs for mercy, love and the gospel?</a:t>
            </a:r>
          </a:p>
          <a:p>
            <a:pPr marL="457200" lvl="1" indent="0">
              <a:buNone/>
            </a:pPr>
            <a:endParaRPr lang="en-US" b="1" dirty="0">
              <a:latin typeface="Kingthings Exeter" panose="02000000000000000000" pitchFamily="2" charset="0"/>
            </a:endParaRPr>
          </a:p>
          <a:p>
            <a:pPr marL="457200" lvl="1" indent="0">
              <a:buNone/>
            </a:pPr>
            <a:endParaRPr lang="en-US" b="1" dirty="0">
              <a:latin typeface="Kingthings Exeter" panose="02000000000000000000" pitchFamily="2" charset="0"/>
            </a:endParaRPr>
          </a:p>
          <a:p>
            <a:pPr marL="514350" indent="-514350">
              <a:buAutoNum type="arabicPeriod"/>
            </a:pPr>
            <a:endParaRPr lang="en-US" sz="3200" b="1" dirty="0">
              <a:latin typeface="Kingthings Exeter" panose="02000000000000000000" pitchFamily="2" charset="0"/>
            </a:endParaRPr>
          </a:p>
          <a:p>
            <a:pPr marL="0" indent="0">
              <a:buNone/>
            </a:pPr>
            <a:endParaRPr lang="en-US" sz="3200" b="1" dirty="0">
              <a:solidFill>
                <a:srgbClr val="FF0000"/>
              </a:solidFill>
              <a:latin typeface="Kingthings Exeter" panose="02000000000000000000" pitchFamily="2" charset="0"/>
            </a:endParaRPr>
          </a:p>
          <a:p>
            <a:pPr marL="0" indent="0">
              <a:buNone/>
            </a:pPr>
            <a:endParaRPr lang="en-US" sz="3200" b="1" dirty="0">
              <a:latin typeface="Kingthings Exeter" panose="02000000000000000000" pitchFamily="2" charset="0"/>
            </a:endParaRPr>
          </a:p>
          <a:p>
            <a:pPr marL="0" indent="0">
              <a:buNone/>
            </a:pPr>
            <a:endParaRPr lang="en-US" sz="3200" dirty="0">
              <a:latin typeface="Kingthings Exeter" panose="02000000000000000000" pitchFamily="2" charset="0"/>
            </a:endParaRPr>
          </a:p>
        </p:txBody>
      </p:sp>
    </p:spTree>
    <p:extLst>
      <p:ext uri="{BB962C8B-B14F-4D97-AF65-F5344CB8AC3E}">
        <p14:creationId xmlns:p14="http://schemas.microsoft.com/office/powerpoint/2010/main" val="296962091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86327" y="85482"/>
            <a:ext cx="8764186" cy="1004409"/>
          </a:xfrm>
        </p:spPr>
        <p:txBody>
          <a:bodyPr>
            <a:normAutofit/>
          </a:bodyPr>
          <a:lstStyle/>
          <a:p>
            <a:pPr algn="ctr"/>
            <a:r>
              <a:rPr lang="en-US" sz="4300" dirty="0"/>
              <a:t>Answering: Who Is Our Neighbor?</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33723" y="1215530"/>
            <a:ext cx="9016790" cy="5189888"/>
          </a:xfrm>
        </p:spPr>
        <p:txBody>
          <a:bodyPr>
            <a:noAutofit/>
          </a:bodyPr>
          <a:lstStyle/>
          <a:p>
            <a:pPr marL="914400" lvl="1" indent="-457200">
              <a:buAutoNum type="arabicPeriod"/>
            </a:pPr>
            <a:r>
              <a:rPr lang="en-US" sz="3200" b="1" dirty="0">
                <a:latin typeface="Kingthings Exeter" panose="02000000000000000000" pitchFamily="2" charset="0"/>
              </a:rPr>
              <a:t>Love the Close-By Neighbor – on your block, at work, school, etc.</a:t>
            </a:r>
          </a:p>
          <a:p>
            <a:pPr marL="914400" lvl="1" indent="-457200">
              <a:buAutoNum type="arabicPeriod"/>
            </a:pPr>
            <a:r>
              <a:rPr lang="en-US" sz="3200" b="1" dirty="0">
                <a:latin typeface="Kingthings Exeter" panose="02000000000000000000" pitchFamily="2" charset="0"/>
              </a:rPr>
              <a:t>Loving those God brings across our path with needs for mercy, love and the gospel?</a:t>
            </a:r>
          </a:p>
          <a:p>
            <a:pPr marL="914400" lvl="1" indent="-457200">
              <a:buAutoNum type="arabicPeriod"/>
            </a:pPr>
            <a:r>
              <a:rPr lang="en-US" sz="3200" b="1" dirty="0">
                <a:latin typeface="Kingthings Exeter" panose="02000000000000000000" pitchFamily="2" charset="0"/>
              </a:rPr>
              <a:t>Partnering with others locally to love a targeted group with need.  Examples: H.I.S., Life Choice, Homestead . . . Engaging in foster care, adoption</a:t>
            </a:r>
          </a:p>
          <a:p>
            <a:pPr marL="457200" lvl="1" indent="0">
              <a:buNone/>
            </a:pPr>
            <a:endParaRPr lang="en-US" b="1" dirty="0">
              <a:latin typeface="Kingthings Exeter" panose="02000000000000000000" pitchFamily="2" charset="0"/>
            </a:endParaRPr>
          </a:p>
          <a:p>
            <a:pPr marL="457200" lvl="1" indent="0">
              <a:buNone/>
            </a:pPr>
            <a:endParaRPr lang="en-US" b="1" dirty="0">
              <a:latin typeface="Kingthings Exeter" panose="02000000000000000000" pitchFamily="2" charset="0"/>
            </a:endParaRPr>
          </a:p>
          <a:p>
            <a:pPr marL="514350" indent="-514350">
              <a:buAutoNum type="arabicPeriod"/>
            </a:pPr>
            <a:endParaRPr lang="en-US" sz="3200" b="1" dirty="0">
              <a:latin typeface="Kingthings Exeter" panose="02000000000000000000" pitchFamily="2" charset="0"/>
            </a:endParaRPr>
          </a:p>
          <a:p>
            <a:pPr marL="0" indent="0">
              <a:buNone/>
            </a:pPr>
            <a:endParaRPr lang="en-US" sz="3200" b="1" dirty="0">
              <a:solidFill>
                <a:srgbClr val="FF0000"/>
              </a:solidFill>
              <a:latin typeface="Kingthings Exeter" panose="02000000000000000000" pitchFamily="2" charset="0"/>
            </a:endParaRPr>
          </a:p>
          <a:p>
            <a:pPr marL="0" indent="0">
              <a:buNone/>
            </a:pPr>
            <a:endParaRPr lang="en-US" sz="3200" b="1" dirty="0">
              <a:latin typeface="Kingthings Exeter" panose="02000000000000000000" pitchFamily="2" charset="0"/>
            </a:endParaRPr>
          </a:p>
          <a:p>
            <a:pPr marL="0" indent="0">
              <a:buNone/>
            </a:pPr>
            <a:endParaRPr lang="en-US" sz="3200" dirty="0">
              <a:latin typeface="Kingthings Exeter" panose="02000000000000000000" pitchFamily="2" charset="0"/>
            </a:endParaRPr>
          </a:p>
        </p:txBody>
      </p:sp>
    </p:spTree>
    <p:extLst>
      <p:ext uri="{BB962C8B-B14F-4D97-AF65-F5344CB8AC3E}">
        <p14:creationId xmlns:p14="http://schemas.microsoft.com/office/powerpoint/2010/main" val="2971888734"/>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286327" y="85482"/>
            <a:ext cx="8764186" cy="912045"/>
          </a:xfrm>
        </p:spPr>
        <p:txBody>
          <a:bodyPr>
            <a:normAutofit fontScale="90000"/>
          </a:bodyPr>
          <a:lstStyle/>
          <a:p>
            <a:pPr algn="ctr"/>
            <a:r>
              <a:rPr lang="en-US" sz="4800" dirty="0"/>
              <a:t>Answering: Who Is Our Neighbor?</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33723" y="1086221"/>
            <a:ext cx="9016790" cy="5189888"/>
          </a:xfrm>
        </p:spPr>
        <p:txBody>
          <a:bodyPr>
            <a:noAutofit/>
          </a:bodyPr>
          <a:lstStyle/>
          <a:p>
            <a:pPr marL="914400" lvl="1" indent="-457200">
              <a:buAutoNum type="arabicPeriod"/>
            </a:pPr>
            <a:r>
              <a:rPr lang="en-US" sz="3200" b="1" dirty="0">
                <a:latin typeface="Kingthings Exeter" panose="02000000000000000000" pitchFamily="2" charset="0"/>
              </a:rPr>
              <a:t>Love the Close-By Neighbor – on your block, at work, school, etc.</a:t>
            </a:r>
          </a:p>
          <a:p>
            <a:pPr marL="914400" lvl="1" indent="-457200">
              <a:buAutoNum type="arabicPeriod"/>
            </a:pPr>
            <a:r>
              <a:rPr lang="en-US" sz="3200" b="1" dirty="0">
                <a:latin typeface="Kingthings Exeter" panose="02000000000000000000" pitchFamily="2" charset="0"/>
              </a:rPr>
              <a:t>Loving those God brings across our path with needs for mercy, love and the gospel?</a:t>
            </a:r>
          </a:p>
          <a:p>
            <a:pPr marL="914400" lvl="1" indent="-457200">
              <a:buAutoNum type="arabicPeriod"/>
            </a:pPr>
            <a:r>
              <a:rPr lang="en-US" sz="3200" b="1" dirty="0">
                <a:latin typeface="Kingthings Exeter" panose="02000000000000000000" pitchFamily="2" charset="0"/>
              </a:rPr>
              <a:t>Partnering with others locally to love a targeted group with need.  Examples: H.I.S., Life Choice, Homestead, Engaging in foster care, adoption.</a:t>
            </a:r>
          </a:p>
          <a:p>
            <a:pPr marL="914400" lvl="1" indent="-457200">
              <a:buAutoNum type="arabicPeriod"/>
            </a:pPr>
            <a:r>
              <a:rPr lang="en-US" sz="3200" b="1" dirty="0">
                <a:latin typeface="Kingthings Exeter" panose="02000000000000000000" pitchFamily="2" charset="0"/>
              </a:rPr>
              <a:t>Together as the Body of Christ, participating in ministries impacting the world-wide community.</a:t>
            </a:r>
          </a:p>
          <a:p>
            <a:pPr marL="0" indent="0">
              <a:buNone/>
            </a:pPr>
            <a:endParaRPr lang="en-US" sz="3200" b="1" dirty="0">
              <a:solidFill>
                <a:srgbClr val="FF0000"/>
              </a:solidFill>
              <a:latin typeface="Kingthings Exeter" panose="02000000000000000000" pitchFamily="2" charset="0"/>
            </a:endParaRPr>
          </a:p>
          <a:p>
            <a:pPr marL="0" indent="0">
              <a:buNone/>
            </a:pPr>
            <a:endParaRPr lang="en-US" sz="3200" b="1" dirty="0">
              <a:latin typeface="Kingthings Exeter" panose="02000000000000000000" pitchFamily="2" charset="0"/>
            </a:endParaRPr>
          </a:p>
          <a:p>
            <a:pPr marL="0" indent="0">
              <a:buNone/>
            </a:pPr>
            <a:endParaRPr lang="en-US" sz="3200" dirty="0">
              <a:latin typeface="Kingthings Exeter" panose="02000000000000000000" pitchFamily="2" charset="0"/>
            </a:endParaRPr>
          </a:p>
        </p:txBody>
      </p:sp>
    </p:spTree>
    <p:extLst>
      <p:ext uri="{BB962C8B-B14F-4D97-AF65-F5344CB8AC3E}">
        <p14:creationId xmlns:p14="http://schemas.microsoft.com/office/powerpoint/2010/main" val="1673683825"/>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83127" y="85482"/>
            <a:ext cx="8967386" cy="1069063"/>
          </a:xfrm>
        </p:spPr>
        <p:txBody>
          <a:bodyPr>
            <a:normAutofit/>
          </a:bodyPr>
          <a:lstStyle/>
          <a:p>
            <a:pPr algn="ctr"/>
            <a:r>
              <a:rPr lang="en-US" sz="4300" dirty="0"/>
              <a:t>Examples from Tallgrass members</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5180" y="1320325"/>
            <a:ext cx="9144000" cy="5163602"/>
          </a:xfrm>
        </p:spPr>
        <p:txBody>
          <a:bodyPr>
            <a:noAutofit/>
          </a:bodyPr>
          <a:lstStyle/>
          <a:p>
            <a:pPr marL="0" indent="0">
              <a:buNone/>
            </a:pPr>
            <a:endParaRPr lang="en-US" sz="3200" b="1" dirty="0">
              <a:solidFill>
                <a:srgbClr val="FF0000"/>
              </a:solidFill>
              <a:latin typeface="Kingthings Exeter" panose="02000000000000000000" pitchFamily="2" charset="0"/>
            </a:endParaRPr>
          </a:p>
          <a:p>
            <a:pPr marL="0" indent="0">
              <a:buNone/>
            </a:pPr>
            <a:endParaRPr lang="en-US" sz="3200" b="1" dirty="0">
              <a:latin typeface="Kingthings Exeter" panose="02000000000000000000" pitchFamily="2" charset="0"/>
            </a:endParaRPr>
          </a:p>
          <a:p>
            <a:pPr marL="0" indent="0">
              <a:buNone/>
            </a:pPr>
            <a:endParaRPr lang="en-US" sz="3200" dirty="0">
              <a:latin typeface="Kingthings Exeter" panose="02000000000000000000" pitchFamily="2" charset="0"/>
            </a:endParaRPr>
          </a:p>
        </p:txBody>
      </p:sp>
      <p:sp>
        <p:nvSpPr>
          <p:cNvPr id="4" name="TextBox 3"/>
          <p:cNvSpPr txBox="1"/>
          <p:nvPr/>
        </p:nvSpPr>
        <p:spPr>
          <a:xfrm>
            <a:off x="38973" y="1224470"/>
            <a:ext cx="9055693" cy="1846659"/>
          </a:xfrm>
          <a:prstGeom prst="rect">
            <a:avLst/>
          </a:prstGeom>
          <a:noFill/>
        </p:spPr>
        <p:txBody>
          <a:bodyPr wrap="square" rtlCol="0">
            <a:spAutoFit/>
          </a:bodyPr>
          <a:lstStyle/>
          <a:p>
            <a:pPr algn="ctr"/>
            <a:r>
              <a:rPr lang="en-US" sz="3200" dirty="0"/>
              <a:t>Maris Deaver is on Staff with Global Scholars </a:t>
            </a:r>
          </a:p>
          <a:p>
            <a:pPr algn="ctr"/>
            <a:r>
              <a:rPr lang="en-US" sz="3200" dirty="0"/>
              <a:t>Working on the Development of the </a:t>
            </a:r>
          </a:p>
          <a:p>
            <a:pPr algn="ctr"/>
            <a:r>
              <a:rPr lang="en-US" sz="3200" dirty="0"/>
              <a:t>Society of Christian Scholars </a:t>
            </a:r>
          </a:p>
          <a:p>
            <a:r>
              <a:rPr lang="en-US" dirty="0"/>
              <a:t> </a:t>
            </a:r>
            <a:endParaRPr lang="en-US" b="1" dirty="0"/>
          </a:p>
        </p:txBody>
      </p:sp>
      <p:sp>
        <p:nvSpPr>
          <p:cNvPr id="5" name="Rectangle 4"/>
          <p:cNvSpPr/>
          <p:nvPr/>
        </p:nvSpPr>
        <p:spPr>
          <a:xfrm>
            <a:off x="487680" y="3902126"/>
            <a:ext cx="8461248" cy="2677656"/>
          </a:xfrm>
          <a:prstGeom prst="rect">
            <a:avLst/>
          </a:prstGeom>
        </p:spPr>
        <p:txBody>
          <a:bodyPr wrap="square">
            <a:spAutoFit/>
          </a:bodyPr>
          <a:lstStyle/>
          <a:p>
            <a:pPr algn="ctr" fontAlgn="base"/>
            <a:r>
              <a:rPr lang="en-US" sz="2800" b="1" dirty="0">
                <a:solidFill>
                  <a:srgbClr val="000000"/>
                </a:solidFill>
                <a:latin typeface="+mj-lt"/>
              </a:rPr>
              <a:t>Do you sense God’s call to be “salt and light” in higher education? Do you want your professional development to include being a </a:t>
            </a:r>
            <a:r>
              <a:rPr lang="en-US" sz="2800" b="1" i="1" dirty="0">
                <a:solidFill>
                  <a:srgbClr val="000000"/>
                </a:solidFill>
                <a:latin typeface="+mj-lt"/>
              </a:rPr>
              <a:t>Christian</a:t>
            </a:r>
            <a:r>
              <a:rPr lang="en-US" sz="2800" b="1" dirty="0">
                <a:solidFill>
                  <a:srgbClr val="000000"/>
                </a:solidFill>
                <a:latin typeface="+mj-lt"/>
              </a:rPr>
              <a:t> scholar?</a:t>
            </a:r>
          </a:p>
          <a:p>
            <a:pPr algn="ctr" fontAlgn="base"/>
            <a:endParaRPr lang="en-US" sz="2800" dirty="0">
              <a:solidFill>
                <a:srgbClr val="000000"/>
              </a:solidFill>
              <a:latin typeface="+mj-lt"/>
            </a:endParaRPr>
          </a:p>
          <a:p>
            <a:pPr algn="ctr" fontAlgn="base"/>
            <a:r>
              <a:rPr lang="en-US" sz="2800" b="1" dirty="0">
                <a:solidFill>
                  <a:srgbClr val="000000"/>
                </a:solidFill>
                <a:latin typeface="+mj-lt"/>
              </a:rPr>
              <a:t>Join the </a:t>
            </a:r>
            <a:r>
              <a:rPr lang="en-US" sz="2800" b="1" i="1" dirty="0">
                <a:solidFill>
                  <a:srgbClr val="000000"/>
                </a:solidFill>
                <a:latin typeface="+mj-lt"/>
              </a:rPr>
              <a:t>Society of Christian Scholars</a:t>
            </a:r>
            <a:r>
              <a:rPr lang="en-US" sz="2800" b="1" dirty="0">
                <a:solidFill>
                  <a:srgbClr val="000000"/>
                </a:solidFill>
                <a:latin typeface="+mj-lt"/>
              </a:rPr>
              <a:t> and be equipped to fulfil your calling.</a:t>
            </a:r>
            <a:endParaRPr lang="en-US" sz="2800" b="0" i="0" dirty="0">
              <a:solidFill>
                <a:srgbClr val="000000"/>
              </a:solidFill>
              <a:effectLst/>
              <a:latin typeface="+mj-lt"/>
            </a:endParaRPr>
          </a:p>
        </p:txBody>
      </p:sp>
    </p:spTree>
    <p:extLst>
      <p:ext uri="{BB962C8B-B14F-4D97-AF65-F5344CB8AC3E}">
        <p14:creationId xmlns:p14="http://schemas.microsoft.com/office/powerpoint/2010/main" val="151051298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83127" y="85482"/>
            <a:ext cx="8967386" cy="1069063"/>
          </a:xfrm>
        </p:spPr>
        <p:txBody>
          <a:bodyPr>
            <a:normAutofit/>
          </a:bodyPr>
          <a:lstStyle/>
          <a:p>
            <a:pPr algn="ctr"/>
            <a:r>
              <a:rPr lang="en-US" sz="4300" dirty="0"/>
              <a:t>Examples from Tallgrass members</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5180" y="1320325"/>
            <a:ext cx="9144000" cy="5163602"/>
          </a:xfrm>
        </p:spPr>
        <p:txBody>
          <a:bodyPr>
            <a:noAutofit/>
          </a:bodyPr>
          <a:lstStyle/>
          <a:p>
            <a:pPr marL="0" indent="0">
              <a:buNone/>
            </a:pPr>
            <a:endParaRPr lang="en-US" sz="3200" b="1" dirty="0">
              <a:solidFill>
                <a:srgbClr val="FF0000"/>
              </a:solidFill>
              <a:latin typeface="Kingthings Exeter" panose="02000000000000000000" pitchFamily="2" charset="0"/>
            </a:endParaRPr>
          </a:p>
          <a:p>
            <a:pPr marL="0" indent="0">
              <a:buNone/>
            </a:pPr>
            <a:endParaRPr lang="en-US" sz="3200" b="1" dirty="0">
              <a:latin typeface="Kingthings Exeter" panose="02000000000000000000" pitchFamily="2" charset="0"/>
            </a:endParaRPr>
          </a:p>
          <a:p>
            <a:pPr marL="0" indent="0">
              <a:buNone/>
            </a:pPr>
            <a:endParaRPr lang="en-US" sz="3200" dirty="0">
              <a:latin typeface="Kingthings Exeter" panose="02000000000000000000" pitchFamily="2" charset="0"/>
            </a:endParaRPr>
          </a:p>
        </p:txBody>
      </p:sp>
      <p:sp>
        <p:nvSpPr>
          <p:cNvPr id="4" name="TextBox 3"/>
          <p:cNvSpPr txBox="1"/>
          <p:nvPr/>
        </p:nvSpPr>
        <p:spPr>
          <a:xfrm>
            <a:off x="0" y="4362779"/>
            <a:ext cx="9055693" cy="2031325"/>
          </a:xfrm>
          <a:prstGeom prst="rect">
            <a:avLst/>
          </a:prstGeom>
          <a:noFill/>
        </p:spPr>
        <p:txBody>
          <a:bodyPr wrap="square" rtlCol="0">
            <a:spAutoFit/>
          </a:bodyPr>
          <a:lstStyle/>
          <a:p>
            <a:r>
              <a:rPr lang="en-US" dirty="0"/>
              <a:t> </a:t>
            </a:r>
            <a:endParaRPr lang="en-US" b="1" dirty="0"/>
          </a:p>
          <a:p>
            <a:pPr algn="ctr"/>
            <a:r>
              <a:rPr lang="en-US" sz="3600" b="1" dirty="0"/>
              <a:t>The vision is simple:</a:t>
            </a:r>
            <a:endParaRPr lang="en-US" sz="3600" dirty="0"/>
          </a:p>
          <a:p>
            <a:pPr algn="ctr"/>
            <a:r>
              <a:rPr lang="en-US" sz="3600" i="1" dirty="0"/>
              <a:t>To change a nation, teach its leaders.</a:t>
            </a:r>
            <a:endParaRPr lang="en-US" sz="3600" dirty="0"/>
          </a:p>
          <a:p>
            <a:pPr algn="ctr"/>
            <a:r>
              <a:rPr lang="en-US" sz="3600" i="1" dirty="0"/>
              <a:t>To teach its leaders, influence its universities.</a:t>
            </a:r>
            <a:endParaRPr lang="en-US" sz="3600" dirty="0"/>
          </a:p>
        </p:txBody>
      </p:sp>
      <p:pic>
        <p:nvPicPr>
          <p:cNvPr id="1026" name="Picture 2" descr="Purple on the map represents the countries our students are fr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5355" y="884721"/>
            <a:ext cx="6510209" cy="34780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192015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447" y="0"/>
            <a:ext cx="8418131" cy="841248"/>
          </a:xfrm>
        </p:spPr>
        <p:txBody>
          <a:bodyPr/>
          <a:lstStyle/>
          <a:p>
            <a:pPr algn="ctr"/>
            <a:r>
              <a:rPr lang="en-US" sz="4000" dirty="0"/>
              <a:t>Examples from tallgrass members</a:t>
            </a:r>
          </a:p>
        </p:txBody>
      </p:sp>
      <p:pic>
        <p:nvPicPr>
          <p:cNvPr id="2050" name="Picture 2" descr="African student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1612" y="841248"/>
            <a:ext cx="8813800" cy="451989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48640" y="5608320"/>
            <a:ext cx="8144256" cy="1077218"/>
          </a:xfrm>
          <a:prstGeom prst="rect">
            <a:avLst/>
          </a:prstGeom>
          <a:noFill/>
        </p:spPr>
        <p:txBody>
          <a:bodyPr wrap="square" rtlCol="0">
            <a:spAutoFit/>
          </a:bodyPr>
          <a:lstStyle/>
          <a:p>
            <a:pPr algn="ctr"/>
            <a:r>
              <a:rPr lang="en-US" sz="3200" dirty="0"/>
              <a:t>Global Scholars is Influencing the Nations through Higher Education</a:t>
            </a:r>
          </a:p>
        </p:txBody>
      </p:sp>
    </p:spTree>
    <p:extLst>
      <p:ext uri="{BB962C8B-B14F-4D97-AF65-F5344CB8AC3E}">
        <p14:creationId xmlns:p14="http://schemas.microsoft.com/office/powerpoint/2010/main" val="303476830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83127" y="85482"/>
            <a:ext cx="8967386" cy="1069063"/>
          </a:xfrm>
        </p:spPr>
        <p:txBody>
          <a:bodyPr>
            <a:normAutofit/>
          </a:bodyPr>
          <a:lstStyle/>
          <a:p>
            <a:pPr algn="ctr"/>
            <a:r>
              <a:rPr lang="en-US" sz="4300" dirty="0"/>
              <a:t>Examples from Tallgrass members</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5180" y="1320325"/>
            <a:ext cx="9144000" cy="5163602"/>
          </a:xfrm>
        </p:spPr>
        <p:txBody>
          <a:bodyPr>
            <a:noAutofit/>
          </a:bodyPr>
          <a:lstStyle/>
          <a:p>
            <a:pPr marL="0" indent="0">
              <a:buNone/>
            </a:pPr>
            <a:endParaRPr lang="en-US" sz="3200" b="1" dirty="0">
              <a:solidFill>
                <a:srgbClr val="FF0000"/>
              </a:solidFill>
              <a:latin typeface="Kingthings Exeter" panose="02000000000000000000" pitchFamily="2" charset="0"/>
            </a:endParaRPr>
          </a:p>
          <a:p>
            <a:pPr marL="0" indent="0">
              <a:buNone/>
            </a:pPr>
            <a:endParaRPr lang="en-US" sz="3200" b="1" dirty="0">
              <a:latin typeface="Kingthings Exeter" panose="02000000000000000000" pitchFamily="2" charset="0"/>
            </a:endParaRPr>
          </a:p>
          <a:p>
            <a:pPr marL="0" indent="0">
              <a:buNone/>
            </a:pPr>
            <a:endParaRPr lang="en-US" sz="3200" dirty="0">
              <a:latin typeface="Kingthings Exeter" panose="02000000000000000000" pitchFamily="2" charset="0"/>
            </a:endParaRPr>
          </a:p>
        </p:txBody>
      </p:sp>
      <p:sp>
        <p:nvSpPr>
          <p:cNvPr id="4" name="TextBox 3"/>
          <p:cNvSpPr txBox="1"/>
          <p:nvPr/>
        </p:nvSpPr>
        <p:spPr>
          <a:xfrm>
            <a:off x="1706880" y="5340096"/>
            <a:ext cx="5839968" cy="1138773"/>
          </a:xfrm>
          <a:prstGeom prst="rect">
            <a:avLst/>
          </a:prstGeom>
          <a:noFill/>
        </p:spPr>
        <p:txBody>
          <a:bodyPr wrap="square" rtlCol="0">
            <a:spAutoFit/>
          </a:bodyPr>
          <a:lstStyle/>
          <a:p>
            <a:pPr algn="ctr"/>
            <a:r>
              <a:rPr lang="en-US" sz="3200" dirty="0"/>
              <a:t>Ricky Greeve is on the Board for </a:t>
            </a:r>
          </a:p>
          <a:p>
            <a:pPr algn="ctr"/>
            <a:r>
              <a:rPr lang="en-US" sz="3200" dirty="0"/>
              <a:t>Grace Bible Church Pakistan  </a:t>
            </a:r>
            <a:r>
              <a:rPr lang="en-US" sz="3600" dirty="0"/>
              <a:t> </a:t>
            </a:r>
            <a:endParaRPr lang="en-US" sz="3600" b="1"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924594"/>
            <a:ext cx="10489330" cy="2666779"/>
          </a:xfrm>
          <a:prstGeom prst="rect">
            <a:avLst/>
          </a:prstGeom>
        </p:spPr>
      </p:pic>
    </p:spTree>
    <p:extLst>
      <p:ext uri="{BB962C8B-B14F-4D97-AF65-F5344CB8AC3E}">
        <p14:creationId xmlns:p14="http://schemas.microsoft.com/office/powerpoint/2010/main" val="235874845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83127" y="85482"/>
            <a:ext cx="8967386" cy="1069063"/>
          </a:xfrm>
        </p:spPr>
        <p:txBody>
          <a:bodyPr>
            <a:normAutofit/>
          </a:bodyPr>
          <a:lstStyle/>
          <a:p>
            <a:pPr algn="ctr"/>
            <a:r>
              <a:rPr lang="en-US" sz="4300" dirty="0"/>
              <a:t>Examples from Tallgrass members</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5180" y="1320325"/>
            <a:ext cx="9144000" cy="5163602"/>
          </a:xfrm>
        </p:spPr>
        <p:txBody>
          <a:bodyPr>
            <a:noAutofit/>
          </a:bodyPr>
          <a:lstStyle/>
          <a:p>
            <a:pPr marL="0" indent="0">
              <a:buNone/>
            </a:pPr>
            <a:endParaRPr lang="en-US" sz="3200" b="1" dirty="0">
              <a:solidFill>
                <a:srgbClr val="FF0000"/>
              </a:solidFill>
              <a:latin typeface="Kingthings Exeter" panose="02000000000000000000" pitchFamily="2" charset="0"/>
            </a:endParaRPr>
          </a:p>
          <a:p>
            <a:pPr marL="0" indent="0">
              <a:buNone/>
            </a:pPr>
            <a:endParaRPr lang="en-US" sz="3200" b="1" dirty="0">
              <a:latin typeface="Kingthings Exeter" panose="02000000000000000000" pitchFamily="2" charset="0"/>
            </a:endParaRPr>
          </a:p>
          <a:p>
            <a:pPr marL="0" indent="0">
              <a:buNone/>
            </a:pPr>
            <a:endParaRPr lang="en-US" sz="3200" dirty="0">
              <a:latin typeface="Kingthings Exeter" panose="02000000000000000000" pitchFamily="2" charset="0"/>
            </a:endParaRPr>
          </a:p>
        </p:txBody>
      </p:sp>
      <p:sp>
        <p:nvSpPr>
          <p:cNvPr id="4" name="TextBox 3"/>
          <p:cNvSpPr txBox="1"/>
          <p:nvPr/>
        </p:nvSpPr>
        <p:spPr>
          <a:xfrm>
            <a:off x="1646836" y="5018491"/>
            <a:ext cx="5839968" cy="1631216"/>
          </a:xfrm>
          <a:prstGeom prst="rect">
            <a:avLst/>
          </a:prstGeom>
          <a:noFill/>
        </p:spPr>
        <p:txBody>
          <a:bodyPr wrap="square" rtlCol="0">
            <a:spAutoFit/>
          </a:bodyPr>
          <a:lstStyle/>
          <a:p>
            <a:pPr algn="ctr"/>
            <a:r>
              <a:rPr lang="en-US" sz="3200" dirty="0"/>
              <a:t>Children in Prayer during teaching on “Putting on the Armor of God” from Ephesians 6</a:t>
            </a:r>
            <a:r>
              <a:rPr lang="en-US" sz="3600" dirty="0"/>
              <a:t> </a:t>
            </a:r>
            <a:endParaRPr lang="en-US" sz="3600" b="1" dirty="0"/>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590074"/>
            <a:ext cx="9144000" cy="3387852"/>
          </a:xfrm>
          <a:prstGeom prst="rect">
            <a:avLst/>
          </a:prstGeom>
        </p:spPr>
      </p:pic>
    </p:spTree>
    <p:extLst>
      <p:ext uri="{BB962C8B-B14F-4D97-AF65-F5344CB8AC3E}">
        <p14:creationId xmlns:p14="http://schemas.microsoft.com/office/powerpoint/2010/main" val="802073355"/>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83127" y="85482"/>
            <a:ext cx="8967386" cy="1069063"/>
          </a:xfrm>
        </p:spPr>
        <p:txBody>
          <a:bodyPr>
            <a:normAutofit/>
          </a:bodyPr>
          <a:lstStyle/>
          <a:p>
            <a:pPr algn="ctr"/>
            <a:r>
              <a:rPr lang="en-US" sz="4300" dirty="0"/>
              <a:t>Examples from Tallgrass members</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5180" y="1320325"/>
            <a:ext cx="9144000" cy="5163602"/>
          </a:xfrm>
        </p:spPr>
        <p:txBody>
          <a:bodyPr>
            <a:noAutofit/>
          </a:bodyPr>
          <a:lstStyle/>
          <a:p>
            <a:pPr marL="0" indent="0">
              <a:buNone/>
            </a:pPr>
            <a:endParaRPr lang="en-US" sz="3200" b="1" dirty="0">
              <a:solidFill>
                <a:srgbClr val="FF0000"/>
              </a:solidFill>
              <a:latin typeface="Kingthings Exeter" panose="02000000000000000000" pitchFamily="2" charset="0"/>
            </a:endParaRPr>
          </a:p>
          <a:p>
            <a:pPr marL="0" indent="0">
              <a:buNone/>
            </a:pPr>
            <a:endParaRPr lang="en-US" sz="3200" b="1" dirty="0">
              <a:latin typeface="Kingthings Exeter" panose="02000000000000000000" pitchFamily="2" charset="0"/>
            </a:endParaRPr>
          </a:p>
          <a:p>
            <a:pPr marL="0" indent="0">
              <a:buNone/>
            </a:pPr>
            <a:endParaRPr lang="en-US" sz="3200" dirty="0">
              <a:latin typeface="Kingthings Exeter" panose="02000000000000000000" pitchFamily="2" charset="0"/>
            </a:endParaRPr>
          </a:p>
        </p:txBody>
      </p:sp>
      <p:sp>
        <p:nvSpPr>
          <p:cNvPr id="4" name="TextBox 3"/>
          <p:cNvSpPr txBox="1"/>
          <p:nvPr/>
        </p:nvSpPr>
        <p:spPr>
          <a:xfrm>
            <a:off x="1706880" y="5340096"/>
            <a:ext cx="5839968" cy="1138773"/>
          </a:xfrm>
          <a:prstGeom prst="rect">
            <a:avLst/>
          </a:prstGeom>
          <a:noFill/>
        </p:spPr>
        <p:txBody>
          <a:bodyPr wrap="square" rtlCol="0">
            <a:spAutoFit/>
          </a:bodyPr>
          <a:lstStyle/>
          <a:p>
            <a:pPr algn="ctr"/>
            <a:r>
              <a:rPr lang="en-US" sz="3200" dirty="0"/>
              <a:t>Ricky Greeve is on the Board for </a:t>
            </a:r>
          </a:p>
          <a:p>
            <a:pPr algn="ctr"/>
            <a:r>
              <a:rPr lang="en-US" sz="3200" dirty="0"/>
              <a:t>Grace Bible Church Pakistan  </a:t>
            </a:r>
            <a:r>
              <a:rPr lang="en-US" sz="3600" dirty="0"/>
              <a:t> </a:t>
            </a:r>
            <a:endParaRPr lang="en-US" sz="3600" b="1"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0" y="1323410"/>
            <a:ext cx="9144000" cy="3438659"/>
          </a:xfrm>
          <a:prstGeom prst="rect">
            <a:avLst/>
          </a:prstGeom>
        </p:spPr>
      </p:pic>
    </p:spTree>
    <p:extLst>
      <p:ext uri="{BB962C8B-B14F-4D97-AF65-F5344CB8AC3E}">
        <p14:creationId xmlns:p14="http://schemas.microsoft.com/office/powerpoint/2010/main" val="339790753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reclaiming neighboring</a:t>
            </a:r>
          </a:p>
        </p:txBody>
      </p:sp>
      <p:sp>
        <p:nvSpPr>
          <p:cNvPr id="3" name="Content Placeholder 2"/>
          <p:cNvSpPr>
            <a:spLocks noGrp="1"/>
          </p:cNvSpPr>
          <p:nvPr>
            <p:ph idx="1"/>
          </p:nvPr>
        </p:nvSpPr>
        <p:spPr>
          <a:xfrm>
            <a:off x="202225" y="2122715"/>
            <a:ext cx="8813590" cy="5189888"/>
          </a:xfrm>
        </p:spPr>
        <p:txBody>
          <a:bodyPr>
            <a:normAutofit/>
          </a:bodyPr>
          <a:lstStyle/>
          <a:p>
            <a:pPr marL="0" indent="0" algn="ctr">
              <a:buNone/>
            </a:pPr>
            <a:r>
              <a:rPr lang="en-US" sz="4800" dirty="0"/>
              <a:t>Because God first loved us,           we exist to love God                              and to love our Neighbors</a:t>
            </a:r>
          </a:p>
        </p:txBody>
      </p:sp>
    </p:spTree>
    <p:extLst>
      <p:ext uri="{BB962C8B-B14F-4D97-AF65-F5344CB8AC3E}">
        <p14:creationId xmlns:p14="http://schemas.microsoft.com/office/powerpoint/2010/main" val="98326046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83127" y="85482"/>
            <a:ext cx="8967386" cy="1069063"/>
          </a:xfrm>
        </p:spPr>
        <p:txBody>
          <a:bodyPr>
            <a:normAutofit/>
          </a:bodyPr>
          <a:lstStyle/>
          <a:p>
            <a:pPr algn="ctr"/>
            <a:r>
              <a:rPr lang="en-US" sz="4300" dirty="0"/>
              <a:t>Examples from Tallgrass members</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73687" y="5513634"/>
            <a:ext cx="8967386" cy="1069063"/>
          </a:xfrm>
        </p:spPr>
        <p:txBody>
          <a:bodyPr>
            <a:noAutofit/>
          </a:bodyPr>
          <a:lstStyle/>
          <a:p>
            <a:pPr marL="0" indent="0" algn="ctr">
              <a:buNone/>
            </a:pPr>
            <a:r>
              <a:rPr lang="en-US" b="1" dirty="0">
                <a:latin typeface="+mj-lt"/>
              </a:rPr>
              <a:t>I have the privilege of being on staff with Orphan Helpers, ministering to youth in juvenile protection and detention centers in Central America.</a:t>
            </a:r>
            <a:endParaRPr lang="en-US" sz="3200" b="1" dirty="0">
              <a:latin typeface="+mj-lt"/>
            </a:endParaRPr>
          </a:p>
          <a:p>
            <a:pPr marL="0" indent="0">
              <a:buNone/>
            </a:pPr>
            <a:endParaRPr lang="en-US" sz="3200" b="1" dirty="0">
              <a:solidFill>
                <a:srgbClr val="FF0000"/>
              </a:solidFill>
              <a:latin typeface="Kingthings Exeter" panose="02000000000000000000" pitchFamily="2" charset="0"/>
            </a:endParaRPr>
          </a:p>
          <a:p>
            <a:pPr marL="0" indent="0">
              <a:buNone/>
            </a:pPr>
            <a:endParaRPr lang="en-US" sz="3200" b="1" dirty="0">
              <a:latin typeface="Kingthings Exeter" panose="02000000000000000000" pitchFamily="2" charset="0"/>
            </a:endParaRPr>
          </a:p>
          <a:p>
            <a:pPr marL="0" indent="0">
              <a:buNone/>
            </a:pPr>
            <a:endParaRPr lang="en-US" sz="3200" dirty="0">
              <a:latin typeface="Kingthings Exeter" panose="02000000000000000000" pitchFamily="2"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8289" y="951345"/>
            <a:ext cx="6843435" cy="4562289"/>
          </a:xfrm>
          <a:prstGeom prst="rect">
            <a:avLst/>
          </a:prstGeom>
        </p:spPr>
      </p:pic>
    </p:spTree>
    <p:extLst>
      <p:ext uri="{BB962C8B-B14F-4D97-AF65-F5344CB8AC3E}">
        <p14:creationId xmlns:p14="http://schemas.microsoft.com/office/powerpoint/2010/main" val="728139058"/>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83127" y="85482"/>
            <a:ext cx="8967386" cy="1069063"/>
          </a:xfrm>
        </p:spPr>
        <p:txBody>
          <a:bodyPr>
            <a:normAutofit/>
          </a:bodyPr>
          <a:lstStyle/>
          <a:p>
            <a:pPr algn="ctr"/>
            <a:r>
              <a:rPr lang="en-US" sz="4300" dirty="0"/>
              <a:t>Examples from Tallgrass members</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83127" y="5681472"/>
            <a:ext cx="8967386" cy="901225"/>
          </a:xfrm>
        </p:spPr>
        <p:txBody>
          <a:bodyPr>
            <a:noAutofit/>
          </a:bodyPr>
          <a:lstStyle/>
          <a:p>
            <a:pPr marL="0" indent="0" algn="ctr">
              <a:buNone/>
            </a:pPr>
            <a:r>
              <a:rPr lang="en-US" b="1" dirty="0">
                <a:latin typeface="+mj-lt"/>
              </a:rPr>
              <a:t>These youth from a Central American gang have completed our Success Academy studying New Life in Christ and Life-Skills</a:t>
            </a:r>
            <a:endParaRPr lang="en-US" sz="3200" b="1" dirty="0">
              <a:latin typeface="+mj-lt"/>
            </a:endParaRPr>
          </a:p>
          <a:p>
            <a:pPr marL="0" indent="0">
              <a:buNone/>
            </a:pPr>
            <a:endParaRPr lang="en-US" sz="3200" b="1" dirty="0">
              <a:solidFill>
                <a:srgbClr val="FF0000"/>
              </a:solidFill>
              <a:latin typeface="Kingthings Exeter" panose="02000000000000000000" pitchFamily="2" charset="0"/>
            </a:endParaRPr>
          </a:p>
          <a:p>
            <a:pPr marL="0" indent="0">
              <a:buNone/>
            </a:pPr>
            <a:endParaRPr lang="en-US" sz="3200" b="1" dirty="0">
              <a:latin typeface="Kingthings Exeter" panose="02000000000000000000" pitchFamily="2" charset="0"/>
            </a:endParaRPr>
          </a:p>
          <a:p>
            <a:pPr marL="0" indent="0">
              <a:buNone/>
            </a:pPr>
            <a:endParaRPr lang="en-US" sz="3200" dirty="0">
              <a:latin typeface="Kingthings Exeter" panose="02000000000000000000" pitchFamily="2"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5622" y="1027756"/>
            <a:ext cx="6775360" cy="4502193"/>
          </a:xfrm>
          <a:prstGeom prst="rect">
            <a:avLst/>
          </a:prstGeom>
        </p:spPr>
      </p:pic>
    </p:spTree>
    <p:extLst>
      <p:ext uri="{BB962C8B-B14F-4D97-AF65-F5344CB8AC3E}">
        <p14:creationId xmlns:p14="http://schemas.microsoft.com/office/powerpoint/2010/main" val="403139549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a:xfrm>
            <a:off x="83127" y="85482"/>
            <a:ext cx="8967386" cy="1069063"/>
          </a:xfrm>
        </p:spPr>
        <p:txBody>
          <a:bodyPr>
            <a:normAutofit/>
          </a:bodyPr>
          <a:lstStyle/>
          <a:p>
            <a:pPr algn="ctr"/>
            <a:r>
              <a:rPr lang="en-US" sz="4300" dirty="0"/>
              <a:t>Examples from Tallgrass members</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83127" y="5513634"/>
            <a:ext cx="8967386" cy="1069063"/>
          </a:xfrm>
        </p:spPr>
        <p:txBody>
          <a:bodyPr>
            <a:noAutofit/>
          </a:bodyPr>
          <a:lstStyle/>
          <a:p>
            <a:pPr marL="0" indent="0" algn="ctr">
              <a:buNone/>
            </a:pPr>
            <a:r>
              <a:rPr lang="en-US" b="1" dirty="0">
                <a:latin typeface="+mj-lt"/>
              </a:rPr>
              <a:t>Greg Garrett, our mission founder – a real estate broker – had the vision for reaching youth no one else cared about!</a:t>
            </a:r>
            <a:endParaRPr lang="en-US" sz="3200" b="1" dirty="0">
              <a:latin typeface="+mj-lt"/>
            </a:endParaRPr>
          </a:p>
          <a:p>
            <a:pPr marL="0" indent="0">
              <a:buNone/>
            </a:pPr>
            <a:endParaRPr lang="en-US" sz="3200" b="1" dirty="0">
              <a:solidFill>
                <a:srgbClr val="FF0000"/>
              </a:solidFill>
              <a:latin typeface="Kingthings Exeter" panose="02000000000000000000" pitchFamily="2" charset="0"/>
            </a:endParaRPr>
          </a:p>
          <a:p>
            <a:pPr marL="0" indent="0">
              <a:buNone/>
            </a:pPr>
            <a:endParaRPr lang="en-US" sz="3200" b="1" dirty="0">
              <a:latin typeface="Kingthings Exeter" panose="02000000000000000000" pitchFamily="2" charset="0"/>
            </a:endParaRPr>
          </a:p>
          <a:p>
            <a:pPr marL="0" indent="0">
              <a:buNone/>
            </a:pPr>
            <a:endParaRPr lang="en-US" sz="3200" dirty="0">
              <a:latin typeface="Kingthings Exeter" panose="02000000000000000000" pitchFamily="2"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98181" y="897687"/>
            <a:ext cx="6737277" cy="4476887"/>
          </a:xfrm>
          <a:prstGeom prst="rect">
            <a:avLst/>
          </a:prstGeom>
        </p:spPr>
      </p:pic>
    </p:spTree>
    <p:extLst>
      <p:ext uri="{BB962C8B-B14F-4D97-AF65-F5344CB8AC3E}">
        <p14:creationId xmlns:p14="http://schemas.microsoft.com/office/powerpoint/2010/main" val="407369336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65175-AE62-4221-9465-A441D9D5C50D}"/>
              </a:ext>
            </a:extLst>
          </p:cNvPr>
          <p:cNvSpPr>
            <a:spLocks noGrp="1"/>
          </p:cNvSpPr>
          <p:nvPr>
            <p:ph type="title"/>
          </p:nvPr>
        </p:nvSpPr>
        <p:spPr/>
        <p:txBody>
          <a:bodyPr/>
          <a:lstStyle/>
          <a:p>
            <a:endParaRPr lang="en-US" dirty="0"/>
          </a:p>
        </p:txBody>
      </p:sp>
      <p:pic>
        <p:nvPicPr>
          <p:cNvPr id="10" name="Content Placeholder 9">
            <a:extLst>
              <a:ext uri="{FF2B5EF4-FFF2-40B4-BE49-F238E27FC236}">
                <a16:creationId xmlns:a16="http://schemas.microsoft.com/office/drawing/2014/main" id="{A9225FC6-3700-41DF-AE6C-263A320364E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379" y="608"/>
            <a:ext cx="9142382" cy="6856787"/>
          </a:xfrm>
        </p:spPr>
      </p:pic>
    </p:spTree>
    <p:extLst>
      <p:ext uri="{BB962C8B-B14F-4D97-AF65-F5344CB8AC3E}">
        <p14:creationId xmlns:p14="http://schemas.microsoft.com/office/powerpoint/2010/main" val="3517294437"/>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reclaiming neighboring</a:t>
            </a:r>
          </a:p>
        </p:txBody>
      </p:sp>
      <p:sp>
        <p:nvSpPr>
          <p:cNvPr id="3" name="Content Placeholder 2"/>
          <p:cNvSpPr>
            <a:spLocks noGrp="1"/>
          </p:cNvSpPr>
          <p:nvPr>
            <p:ph idx="1"/>
          </p:nvPr>
        </p:nvSpPr>
        <p:spPr>
          <a:xfrm>
            <a:off x="202225" y="1392574"/>
            <a:ext cx="8813590" cy="5189888"/>
          </a:xfrm>
        </p:spPr>
        <p:txBody>
          <a:bodyPr>
            <a:normAutofit/>
          </a:bodyPr>
          <a:lstStyle/>
          <a:p>
            <a:pPr marL="0" indent="0">
              <a:buNone/>
            </a:pPr>
            <a:r>
              <a:rPr lang="en-US" sz="4800" dirty="0"/>
              <a:t>Introduction:</a:t>
            </a:r>
          </a:p>
          <a:p>
            <a:pPr marL="0" indent="0" algn="ctr">
              <a:buNone/>
            </a:pPr>
            <a:r>
              <a:rPr lang="en-US" sz="4800" dirty="0"/>
              <a:t>Neighboring: a lost art?</a:t>
            </a:r>
          </a:p>
          <a:p>
            <a:pPr marL="0" indent="0" algn="ctr">
              <a:buNone/>
            </a:pPr>
            <a:endParaRPr lang="en-US" sz="2400" dirty="0"/>
          </a:p>
          <a:p>
            <a:pPr marL="0" indent="0" algn="ctr">
              <a:buNone/>
            </a:pPr>
            <a:r>
              <a:rPr lang="en-US" sz="4800" dirty="0"/>
              <a:t>Are Christians Committed to Neighboring Expertise?</a:t>
            </a:r>
            <a:endParaRPr lang="en-US" sz="3200" dirty="0"/>
          </a:p>
        </p:txBody>
      </p:sp>
    </p:spTree>
    <p:extLst>
      <p:ext uri="{BB962C8B-B14F-4D97-AF65-F5344CB8AC3E}">
        <p14:creationId xmlns:p14="http://schemas.microsoft.com/office/powerpoint/2010/main" val="1375892862"/>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UPSIDE-DOWN RELATIONSHIPS</a:t>
            </a:r>
          </a:p>
        </p:txBody>
      </p:sp>
      <p:sp>
        <p:nvSpPr>
          <p:cNvPr id="3" name="Content Placeholder 2"/>
          <p:cNvSpPr>
            <a:spLocks noGrp="1"/>
          </p:cNvSpPr>
          <p:nvPr>
            <p:ph idx="1"/>
          </p:nvPr>
        </p:nvSpPr>
        <p:spPr>
          <a:xfrm>
            <a:off x="202225" y="1392574"/>
            <a:ext cx="8813590" cy="5189888"/>
          </a:xfrm>
        </p:spPr>
        <p:txBody>
          <a:bodyPr>
            <a:normAutofit/>
          </a:bodyPr>
          <a:lstStyle/>
          <a:p>
            <a:pPr marL="0" indent="0">
              <a:buNone/>
            </a:pPr>
            <a:r>
              <a:rPr lang="en-US" sz="4800" dirty="0"/>
              <a:t>Tonight:</a:t>
            </a:r>
          </a:p>
          <a:p>
            <a:pPr marL="0" indent="0" algn="ctr">
              <a:buNone/>
            </a:pPr>
            <a:r>
              <a:rPr lang="en-US" sz="4800" dirty="0"/>
              <a:t>Evaluating Our Relationship Priorities</a:t>
            </a:r>
          </a:p>
          <a:p>
            <a:pPr marL="0" indent="0" algn="ctr">
              <a:buNone/>
            </a:pPr>
            <a:endParaRPr lang="en-US" sz="3200" dirty="0"/>
          </a:p>
          <a:p>
            <a:pPr marL="0" indent="0" algn="ctr">
              <a:buNone/>
            </a:pPr>
            <a:r>
              <a:rPr lang="en-US" sz="4800" dirty="0"/>
              <a:t>Answering: Who are our Neighbors?</a:t>
            </a:r>
          </a:p>
        </p:txBody>
      </p:sp>
    </p:spTree>
    <p:extLst>
      <p:ext uri="{BB962C8B-B14F-4D97-AF65-F5344CB8AC3E}">
        <p14:creationId xmlns:p14="http://schemas.microsoft.com/office/powerpoint/2010/main" val="1474613425"/>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Luke 5:27-32</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339987"/>
            <a:ext cx="8813590" cy="5189888"/>
          </a:xfrm>
        </p:spPr>
        <p:txBody>
          <a:bodyPr>
            <a:noAutofit/>
          </a:bodyPr>
          <a:lstStyle/>
          <a:p>
            <a:pPr marL="0" indent="0">
              <a:buNone/>
            </a:pPr>
            <a:r>
              <a:rPr lang="en-US" sz="2400" b="1" baseline="30000" dirty="0">
                <a:latin typeface="+mj-lt"/>
              </a:rPr>
              <a:t>27 </a:t>
            </a:r>
            <a:r>
              <a:rPr lang="en-US" sz="3200" b="1" dirty="0">
                <a:latin typeface="+mj-lt"/>
              </a:rPr>
              <a:t>After this he went out and saw a tax collector named Levi, sitting at the tax booth.  And he said to him, “</a:t>
            </a:r>
            <a:r>
              <a:rPr lang="en-US" sz="3200" b="1" dirty="0">
                <a:solidFill>
                  <a:srgbClr val="FF0000"/>
                </a:solidFill>
                <a:latin typeface="+mj-lt"/>
              </a:rPr>
              <a:t>Follow me</a:t>
            </a:r>
            <a:r>
              <a:rPr lang="en-US" sz="3200" b="1" dirty="0">
                <a:latin typeface="+mj-lt"/>
              </a:rPr>
              <a:t>.” </a:t>
            </a:r>
            <a:r>
              <a:rPr lang="en-US" sz="2400" b="1" baseline="30000" dirty="0">
                <a:latin typeface="+mj-lt"/>
              </a:rPr>
              <a:t>28 </a:t>
            </a:r>
            <a:r>
              <a:rPr lang="en-US" sz="3200" b="1" dirty="0">
                <a:latin typeface="+mj-lt"/>
              </a:rPr>
              <a:t>And leaving everything, he rose and followed him.</a:t>
            </a:r>
          </a:p>
          <a:p>
            <a:pPr marL="0" indent="0">
              <a:buNone/>
            </a:pPr>
            <a:endParaRPr lang="en-US" sz="3200" dirty="0">
              <a:latin typeface="Kingthings Exeter" panose="02000000000000000000" pitchFamily="2" charset="0"/>
            </a:endParaRPr>
          </a:p>
        </p:txBody>
      </p:sp>
    </p:spTree>
    <p:extLst>
      <p:ext uri="{BB962C8B-B14F-4D97-AF65-F5344CB8AC3E}">
        <p14:creationId xmlns:p14="http://schemas.microsoft.com/office/powerpoint/2010/main" val="85689087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map of Sea of Galilee area during new testament times"/>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40067" y="0"/>
            <a:ext cx="6311581" cy="7147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2344761"/>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Luke 5:27-32</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202224" y="1339987"/>
            <a:ext cx="8813590" cy="5189888"/>
          </a:xfrm>
        </p:spPr>
        <p:txBody>
          <a:bodyPr>
            <a:noAutofit/>
          </a:bodyPr>
          <a:lstStyle/>
          <a:p>
            <a:pPr marL="0" indent="0">
              <a:buNone/>
            </a:pPr>
            <a:r>
              <a:rPr lang="en-US" sz="2400" b="1" baseline="30000" dirty="0">
                <a:latin typeface="+mj-lt"/>
              </a:rPr>
              <a:t>27 </a:t>
            </a:r>
            <a:r>
              <a:rPr lang="en-US" sz="3200" b="1" dirty="0">
                <a:latin typeface="+mj-lt"/>
              </a:rPr>
              <a:t>After this he went out and saw a tax collector named Levi, sitting at the tax booth.  And he said to him, “</a:t>
            </a:r>
            <a:r>
              <a:rPr lang="en-US" sz="3200" b="1" dirty="0">
                <a:solidFill>
                  <a:srgbClr val="FF0000"/>
                </a:solidFill>
                <a:latin typeface="+mj-lt"/>
              </a:rPr>
              <a:t>Follow me</a:t>
            </a:r>
            <a:r>
              <a:rPr lang="en-US" sz="3200" b="1" dirty="0">
                <a:latin typeface="+mj-lt"/>
              </a:rPr>
              <a:t>.” </a:t>
            </a:r>
            <a:r>
              <a:rPr lang="en-US" sz="2400" b="1" baseline="30000" dirty="0">
                <a:latin typeface="+mj-lt"/>
              </a:rPr>
              <a:t>28 </a:t>
            </a:r>
            <a:r>
              <a:rPr lang="en-US" sz="3200" b="1" dirty="0">
                <a:latin typeface="+mj-lt"/>
              </a:rPr>
              <a:t>And leaving everything, he rose and followed him.</a:t>
            </a:r>
          </a:p>
          <a:p>
            <a:pPr marL="0" indent="0">
              <a:buNone/>
            </a:pPr>
            <a:r>
              <a:rPr lang="en-US" sz="2400" b="1" baseline="30000" dirty="0">
                <a:latin typeface="+mj-lt"/>
              </a:rPr>
              <a:t>29 </a:t>
            </a:r>
            <a:r>
              <a:rPr lang="en-US" sz="3200" b="1" dirty="0">
                <a:latin typeface="+mj-lt"/>
              </a:rPr>
              <a:t>And Levi made him a great feast in his house, and there was a large company of tax collectors and others reclining at table with them. </a:t>
            </a:r>
            <a:r>
              <a:rPr lang="en-US" sz="2400" b="1" baseline="30000" dirty="0">
                <a:latin typeface="+mj-lt"/>
              </a:rPr>
              <a:t>30 </a:t>
            </a:r>
            <a:r>
              <a:rPr lang="en-US" sz="3200" b="1" dirty="0">
                <a:latin typeface="+mj-lt"/>
              </a:rPr>
              <a:t>And the Pharisees and their scribes grumbled at his disciples, saying, “Why do you eat and drink with tax collectors and sinners?”</a:t>
            </a:r>
          </a:p>
          <a:p>
            <a:pPr marL="0" indent="0">
              <a:buNone/>
            </a:pPr>
            <a:endParaRPr lang="en-US" sz="3200" dirty="0">
              <a:latin typeface="Kingthings Exeter" panose="02000000000000000000" pitchFamily="2" charset="0"/>
            </a:endParaRPr>
          </a:p>
        </p:txBody>
      </p:sp>
    </p:spTree>
    <p:extLst>
      <p:ext uri="{BB962C8B-B14F-4D97-AF65-F5344CB8AC3E}">
        <p14:creationId xmlns:p14="http://schemas.microsoft.com/office/powerpoint/2010/main" val="785911727"/>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B9C6C8-2F71-4A53-8A85-8EAA4C09EB11}"/>
              </a:ext>
            </a:extLst>
          </p:cNvPr>
          <p:cNvSpPr>
            <a:spLocks noGrp="1"/>
          </p:cNvSpPr>
          <p:nvPr>
            <p:ph type="title"/>
          </p:nvPr>
        </p:nvSpPr>
        <p:spPr/>
        <p:txBody>
          <a:bodyPr>
            <a:normAutofit/>
          </a:bodyPr>
          <a:lstStyle/>
          <a:p>
            <a:r>
              <a:rPr lang="en-US" sz="6000" dirty="0"/>
              <a:t>Luke 5:27-32</a:t>
            </a:r>
          </a:p>
        </p:txBody>
      </p:sp>
      <p:sp>
        <p:nvSpPr>
          <p:cNvPr id="3" name="Content Placeholder 2">
            <a:extLst>
              <a:ext uri="{FF2B5EF4-FFF2-40B4-BE49-F238E27FC236}">
                <a16:creationId xmlns:a16="http://schemas.microsoft.com/office/drawing/2014/main" id="{5E1F4EAB-28E9-4825-ACB6-D54DF57B222B}"/>
              </a:ext>
            </a:extLst>
          </p:cNvPr>
          <p:cNvSpPr>
            <a:spLocks noGrp="1"/>
          </p:cNvSpPr>
          <p:nvPr>
            <p:ph idx="1"/>
          </p:nvPr>
        </p:nvSpPr>
        <p:spPr>
          <a:xfrm>
            <a:off x="481276" y="1560576"/>
            <a:ext cx="7931204" cy="4887774"/>
          </a:xfrm>
        </p:spPr>
        <p:txBody>
          <a:bodyPr>
            <a:noAutofit/>
          </a:bodyPr>
          <a:lstStyle/>
          <a:p>
            <a:pPr marL="0" indent="0">
              <a:buNone/>
            </a:pPr>
            <a:r>
              <a:rPr lang="en-US" sz="2400" b="1" baseline="30000" dirty="0">
                <a:latin typeface="+mj-lt"/>
              </a:rPr>
              <a:t>31 </a:t>
            </a:r>
            <a:r>
              <a:rPr lang="en-US" sz="3200" b="1" dirty="0">
                <a:latin typeface="+mj-lt"/>
              </a:rPr>
              <a:t>And Jesus answered them, </a:t>
            </a:r>
            <a:r>
              <a:rPr lang="en-US" sz="3200" b="1" dirty="0">
                <a:solidFill>
                  <a:srgbClr val="FF0000"/>
                </a:solidFill>
                <a:latin typeface="+mj-lt"/>
              </a:rPr>
              <a:t>“Those who are well have no need of a physician, but those who are sick. </a:t>
            </a:r>
            <a:r>
              <a:rPr lang="en-US" sz="2400" b="1" baseline="30000" dirty="0">
                <a:latin typeface="+mj-lt"/>
              </a:rPr>
              <a:t>32 </a:t>
            </a:r>
            <a:r>
              <a:rPr lang="en-US" sz="3200" b="1" dirty="0">
                <a:solidFill>
                  <a:srgbClr val="FF0000"/>
                </a:solidFill>
                <a:latin typeface="+mj-lt"/>
              </a:rPr>
              <a:t>I have not come to call the righteous but sinners to repentance</a:t>
            </a:r>
            <a:r>
              <a:rPr lang="en-US" sz="3200" b="1" dirty="0">
                <a:solidFill>
                  <a:srgbClr val="FF0000"/>
                </a:solidFill>
                <a:latin typeface="Kingthings Exeter" panose="02000000000000000000" pitchFamily="2" charset="0"/>
              </a:rPr>
              <a:t>.”</a:t>
            </a:r>
          </a:p>
          <a:p>
            <a:pPr marL="0" indent="0">
              <a:buNone/>
            </a:pPr>
            <a:endParaRPr lang="en-US" sz="3200" b="1" dirty="0">
              <a:solidFill>
                <a:srgbClr val="FF0000"/>
              </a:solidFill>
              <a:latin typeface="Kingthings Exeter" panose="02000000000000000000" pitchFamily="2" charset="0"/>
            </a:endParaRPr>
          </a:p>
          <a:p>
            <a:pPr marL="0" indent="0">
              <a:buNone/>
            </a:pPr>
            <a:endParaRPr lang="en-US" sz="3200" b="1" dirty="0">
              <a:solidFill>
                <a:srgbClr val="FF0000"/>
              </a:solidFill>
              <a:latin typeface="Kingthings Exeter" panose="02000000000000000000" pitchFamily="2" charset="0"/>
            </a:endParaRPr>
          </a:p>
          <a:p>
            <a:pPr marL="0" indent="0" algn="ctr">
              <a:buNone/>
            </a:pPr>
            <a:endParaRPr lang="en-US" sz="3200" b="1" dirty="0">
              <a:latin typeface="Kingthings Exeter" panose="02000000000000000000" pitchFamily="2" charset="0"/>
            </a:endParaRPr>
          </a:p>
          <a:p>
            <a:pPr marL="0" indent="0">
              <a:buNone/>
            </a:pPr>
            <a:endParaRPr lang="en-US" sz="3200" dirty="0">
              <a:latin typeface="Kingthings Exeter" panose="02000000000000000000" pitchFamily="2" charset="0"/>
            </a:endParaRPr>
          </a:p>
        </p:txBody>
      </p:sp>
    </p:spTree>
    <p:extLst>
      <p:ext uri="{BB962C8B-B14F-4D97-AF65-F5344CB8AC3E}">
        <p14:creationId xmlns:p14="http://schemas.microsoft.com/office/powerpoint/2010/main" val="2263226495"/>
      </p:ext>
    </p:extLst>
  </p:cSld>
  <p:clrMapOvr>
    <a:masterClrMapping/>
  </p:clrMapOvr>
  <p:transition>
    <p:fade/>
  </p:transition>
</p:sld>
</file>

<file path=ppt/theme/theme1.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21830</TotalTime>
  <Words>1195</Words>
  <Application>Microsoft Office PowerPoint</Application>
  <PresentationFormat>On-screen Show (4:3)</PresentationFormat>
  <Paragraphs>135</Paragraphs>
  <Slides>33</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33</vt:i4>
      </vt:variant>
    </vt:vector>
  </HeadingPairs>
  <TitlesOfParts>
    <vt:vector size="41" baseType="lpstr">
      <vt:lpstr>Arial</vt:lpstr>
      <vt:lpstr>Calibri</vt:lpstr>
      <vt:lpstr>Calibri Light</vt:lpstr>
      <vt:lpstr>Kingthings Exeter</vt:lpstr>
      <vt:lpstr>Tw Cen MT</vt:lpstr>
      <vt:lpstr>Ubuntu</vt:lpstr>
      <vt:lpstr>3_Office Theme</vt:lpstr>
      <vt:lpstr>7_Office Theme</vt:lpstr>
      <vt:lpstr>PowerPoint Presentation</vt:lpstr>
      <vt:lpstr>PowerPoint Presentation</vt:lpstr>
      <vt:lpstr>reclaiming neighboring</vt:lpstr>
      <vt:lpstr>reclaiming neighboring</vt:lpstr>
      <vt:lpstr>UPSIDE-DOWN RELATIONSHIPS</vt:lpstr>
      <vt:lpstr>Luke 5:27-32</vt:lpstr>
      <vt:lpstr>PowerPoint Presentation</vt:lpstr>
      <vt:lpstr>Luke 5:27-32</vt:lpstr>
      <vt:lpstr>Luke 5:27-32</vt:lpstr>
      <vt:lpstr>The Church is all too Often an irrelevant island of piety surrounded by an ocean of need</vt:lpstr>
      <vt:lpstr>Evaluating our relationship priorities</vt:lpstr>
      <vt:lpstr>Evaluating our relationship priorities</vt:lpstr>
      <vt:lpstr>Evaluating our relationship priorities</vt:lpstr>
      <vt:lpstr>Evaluating our relationship priorities</vt:lpstr>
      <vt:lpstr>Luke 10:25-37</vt:lpstr>
      <vt:lpstr>Luke 10:25-37</vt:lpstr>
      <vt:lpstr>Luke 10:25-37</vt:lpstr>
      <vt:lpstr>Luke 10:25-37</vt:lpstr>
      <vt:lpstr>Answering: Who Is Our Neighbor?</vt:lpstr>
      <vt:lpstr>Answering: Who Is Our Neighbor?</vt:lpstr>
      <vt:lpstr>Answering: Who Is Our Neighbor?</vt:lpstr>
      <vt:lpstr>Answering: Who Is Our Neighbor?</vt:lpstr>
      <vt:lpstr>Answering: Who Is Our Neighbor?</vt:lpstr>
      <vt:lpstr>Examples from Tallgrass members</vt:lpstr>
      <vt:lpstr>Examples from Tallgrass members</vt:lpstr>
      <vt:lpstr>Examples from tallgrass members</vt:lpstr>
      <vt:lpstr>Examples from Tallgrass members</vt:lpstr>
      <vt:lpstr>Examples from Tallgrass members</vt:lpstr>
      <vt:lpstr>Examples from Tallgrass members</vt:lpstr>
      <vt:lpstr>Examples from Tallgrass members</vt:lpstr>
      <vt:lpstr>Examples from Tallgrass members</vt:lpstr>
      <vt:lpstr>Examples from Tallgrass members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Tallgrass Church</dc:creator>
  <cp:lastModifiedBy> </cp:lastModifiedBy>
  <cp:revision>450</cp:revision>
  <cp:lastPrinted>2018-07-22T19:51:09Z</cp:lastPrinted>
  <dcterms:created xsi:type="dcterms:W3CDTF">2018-04-05T21:46:16Z</dcterms:created>
  <dcterms:modified xsi:type="dcterms:W3CDTF">2019-03-25T00:07:11Z</dcterms:modified>
</cp:coreProperties>
</file>