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9" r:id="rId2"/>
  </p:sldMasterIdLst>
  <p:notesMasterIdLst>
    <p:notesMasterId r:id="rId24"/>
  </p:notesMasterIdLst>
  <p:sldIdLst>
    <p:sldId id="1977" r:id="rId3"/>
    <p:sldId id="1962" r:id="rId4"/>
    <p:sldId id="1961" r:id="rId5"/>
    <p:sldId id="1999" r:id="rId6"/>
    <p:sldId id="2000" r:id="rId7"/>
    <p:sldId id="2001" r:id="rId8"/>
    <p:sldId id="2002" r:id="rId9"/>
    <p:sldId id="2003" r:id="rId10"/>
    <p:sldId id="2004" r:id="rId11"/>
    <p:sldId id="2005" r:id="rId12"/>
    <p:sldId id="2016" r:id="rId13"/>
    <p:sldId id="2006" r:id="rId14"/>
    <p:sldId id="2008" r:id="rId15"/>
    <p:sldId id="2009" r:id="rId16"/>
    <p:sldId id="2010" r:id="rId17"/>
    <p:sldId id="2011" r:id="rId18"/>
    <p:sldId id="2015" r:id="rId19"/>
    <p:sldId id="2012" r:id="rId20"/>
    <p:sldId id="2014" r:id="rId21"/>
    <p:sldId id="2013" r:id="rId22"/>
    <p:sldId id="1352" r:id="rId23"/>
  </p:sldIdLst>
  <p:sldSz cx="9144000" cy="6858000" type="screen4x3"/>
  <p:notesSz cx="9296400" cy="688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 HOPE COMMUNITY CHURCH" initials="NHC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BDF"/>
    <a:srgbClr val="192B3F"/>
    <a:srgbClr val="638D8F"/>
    <a:srgbClr val="1F334E"/>
    <a:srgbClr val="026490"/>
    <a:srgbClr val="2F5697"/>
    <a:srgbClr val="2B528B"/>
    <a:srgbClr val="25A0CB"/>
    <a:srgbClr val="C8780E"/>
    <a:srgbClr val="F1E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262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64" y="1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99ACD25-4F95-4891-9E0D-90A6CEC2F40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268861"/>
            <a:ext cx="7437120" cy="3096816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94D3BFB-D1C6-48C8-A46B-B7D0457C5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913984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8703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6985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7177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ADCFE2-C9D0-4AE0-B544-5325F53765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" y="1560"/>
            <a:ext cx="9138228" cy="6854883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FD6E0A-F623-4264-A47E-1AFC0B5F0227}"/>
              </a:ext>
            </a:extLst>
          </p:cNvPr>
          <p:cNvSpPr/>
          <p:nvPr userDrawn="1"/>
        </p:nvSpPr>
        <p:spPr>
          <a:xfrm>
            <a:off x="-205098" y="171691"/>
            <a:ext cx="9460889" cy="1076980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3D58B6-739D-4C03-BE4D-B8B8A79C0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25" y="67011"/>
            <a:ext cx="8830682" cy="1325563"/>
          </a:xfrm>
        </p:spPr>
        <p:txBody>
          <a:bodyPr/>
          <a:lstStyle>
            <a:lvl1pPr>
              <a:defRPr b="0" cap="all" baseline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9FFF2D-EBEC-4901-B3D4-3F5223EA7DFB}"/>
              </a:ext>
            </a:extLst>
          </p:cNvPr>
          <p:cNvSpPr/>
          <p:nvPr userDrawn="1"/>
        </p:nvSpPr>
        <p:spPr>
          <a:xfrm>
            <a:off x="128187" y="1387687"/>
            <a:ext cx="8904719" cy="53337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7622F7B-EE07-4788-B5A8-B42B48121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4" y="1531588"/>
            <a:ext cx="8813590" cy="51898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478907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984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2104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09" y="151486"/>
            <a:ext cx="8776535" cy="1053474"/>
          </a:xfrm>
        </p:spPr>
        <p:txBody>
          <a:bodyPr/>
          <a:lstStyle>
            <a:lvl1pPr>
              <a:defRPr b="1" i="0" baseline="0">
                <a:solidFill>
                  <a:srgbClr val="2E5797"/>
                </a:solidFill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09" y="1392965"/>
            <a:ext cx="8776535" cy="53848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D6C723-33FE-499B-8D76-3195849EA7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125" y="5287681"/>
            <a:ext cx="1384420" cy="149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9273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5160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89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6843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134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4000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AA60F2-5FC0-42EF-8B9C-8164E02BFD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" y="2166"/>
            <a:ext cx="9138228" cy="685367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25" y="67011"/>
            <a:ext cx="8830682" cy="1325563"/>
          </a:xfrm>
        </p:spPr>
        <p:txBody>
          <a:bodyPr>
            <a:noAutofit/>
          </a:bodyPr>
          <a:lstStyle>
            <a:lvl1pPr>
              <a:defRPr sz="5500" b="0" cap="all" baseline="0">
                <a:solidFill>
                  <a:srgbClr val="638D8F"/>
                </a:solidFill>
                <a:effectLst/>
                <a:latin typeface="Kingthings Exeter" panose="02000000000000000000" pitchFamily="2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24" y="1531588"/>
            <a:ext cx="8813590" cy="51898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12/11/2018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0970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0562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328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9083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794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8765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435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6324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0094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485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4493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1496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8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58" r:id="rId1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0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2407-F046-4880-952C-79B2E8F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18CDB7-B217-438D-9B6C-41A9FCA882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02C89C-41F9-4C96-8CB5-95E3A2014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2" y="224286"/>
            <a:ext cx="8169215" cy="6126911"/>
          </a:xfrm>
        </p:spPr>
      </p:pic>
    </p:spTree>
    <p:extLst>
      <p:ext uri="{BB962C8B-B14F-4D97-AF65-F5344CB8AC3E}">
        <p14:creationId xmlns:p14="http://schemas.microsoft.com/office/powerpoint/2010/main" val="164252544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C6C8-2F71-4A53-8A85-8EAA4C09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Luke 1:34-37</a:t>
            </a:r>
          </a:p>
        </p:txBody>
      </p:sp>
      <p:pic>
        <p:nvPicPr>
          <p:cNvPr id="1028" name="Picture 4" descr="http://4.bp.blogspot.com/-wvDhJ1-JC90/VcJ6mgdcM4I/AAAAAAAACeg/VnAjSRMuM1g/s1600/0.jpg">
            <a:extLst>
              <a:ext uri="{FF2B5EF4-FFF2-40B4-BE49-F238E27FC236}">
                <a16:creationId xmlns:a16="http://schemas.microsoft.com/office/drawing/2014/main" id="{4716AE90-19A3-4AD6-BF6C-BABD6A97F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19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044"/>
          <a:stretch/>
        </p:blipFill>
        <p:spPr bwMode="auto">
          <a:xfrm>
            <a:off x="77934" y="3229089"/>
            <a:ext cx="3047005" cy="357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4EAB-28E9-4825-ACB6-D54DF57B2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4" y="1244193"/>
            <a:ext cx="8813590" cy="5189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b="1" baseline="30000" dirty="0"/>
              <a:t>34 </a:t>
            </a:r>
            <a:r>
              <a:rPr lang="en-US" sz="2500" dirty="0"/>
              <a:t>And Mary said to the angel, “How will this be, since I am a virgin?”</a:t>
            </a:r>
            <a:br>
              <a:rPr lang="en-US" sz="2500" dirty="0"/>
            </a:br>
            <a:br>
              <a:rPr lang="en-US" sz="1100" dirty="0"/>
            </a:br>
            <a:r>
              <a:rPr lang="en-US" sz="2500" b="1" baseline="30000" dirty="0"/>
              <a:t>35 </a:t>
            </a:r>
            <a:r>
              <a:rPr lang="en-US" sz="2500" dirty="0"/>
              <a:t>And the angel answered her, “The Holy Spirit will come upon you, and the power of the Most High will overshadow you; therefore the child to be born will be called holy—the Son of God.</a:t>
            </a:r>
            <a:br>
              <a:rPr lang="en-US" sz="2500" dirty="0"/>
            </a:br>
            <a:r>
              <a:rPr lang="en-US" sz="2500" dirty="0"/>
              <a:t>			   </a:t>
            </a:r>
            <a:r>
              <a:rPr lang="en-US" sz="2500" b="1" baseline="30000" dirty="0"/>
              <a:t>36 </a:t>
            </a:r>
            <a:r>
              <a:rPr lang="en-US" sz="2500" dirty="0"/>
              <a:t>And behold, your relative Elizabeth in her 			   old age has also conceived a son, and this is 			   the sixth month with her who was called 			   barren. </a:t>
            </a:r>
            <a:r>
              <a:rPr lang="en-US" sz="2500" b="1" baseline="30000" dirty="0"/>
              <a:t>37 </a:t>
            </a:r>
            <a:r>
              <a:rPr lang="en-US" sz="2500" dirty="0"/>
              <a:t>For nothing will be impossible 			  	   with God.”</a:t>
            </a:r>
          </a:p>
        </p:txBody>
      </p:sp>
    </p:spTree>
    <p:extLst>
      <p:ext uri="{BB962C8B-B14F-4D97-AF65-F5344CB8AC3E}">
        <p14:creationId xmlns:p14="http://schemas.microsoft.com/office/powerpoint/2010/main" val="131044286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C6C8-2F71-4A53-8A85-8EAA4C09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Luke 1:34-38</a:t>
            </a:r>
          </a:p>
        </p:txBody>
      </p:sp>
      <p:pic>
        <p:nvPicPr>
          <p:cNvPr id="1028" name="Picture 4" descr="http://4.bp.blogspot.com/-wvDhJ1-JC90/VcJ6mgdcM4I/AAAAAAAACeg/VnAjSRMuM1g/s1600/0.jpg">
            <a:extLst>
              <a:ext uri="{FF2B5EF4-FFF2-40B4-BE49-F238E27FC236}">
                <a16:creationId xmlns:a16="http://schemas.microsoft.com/office/drawing/2014/main" id="{4716AE90-19A3-4AD6-BF6C-BABD6A97F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19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044"/>
          <a:stretch/>
        </p:blipFill>
        <p:spPr bwMode="auto">
          <a:xfrm>
            <a:off x="77934" y="3229089"/>
            <a:ext cx="3047005" cy="357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4EAB-28E9-4825-ACB6-D54DF57B2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4" y="1244193"/>
            <a:ext cx="8813590" cy="5189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b="1" baseline="30000" dirty="0"/>
              <a:t>34 </a:t>
            </a:r>
            <a:r>
              <a:rPr lang="en-US" sz="2500" dirty="0"/>
              <a:t>And Mary said to the angel, “How will this be, since I am a virgin?”</a:t>
            </a:r>
            <a:br>
              <a:rPr lang="en-US" sz="2500" dirty="0"/>
            </a:br>
            <a:br>
              <a:rPr lang="en-US" sz="1100" dirty="0"/>
            </a:br>
            <a:r>
              <a:rPr lang="en-US" sz="2500" b="1" baseline="30000" dirty="0"/>
              <a:t>35 </a:t>
            </a:r>
            <a:r>
              <a:rPr lang="en-US" sz="2500" dirty="0"/>
              <a:t>And the angel answered her, “The Holy Spirit will come upon you, and the power of the Most High will overshadow you; therefore the child to be born will be called holy—the Son of God.</a:t>
            </a:r>
            <a:br>
              <a:rPr lang="en-US" sz="2500" dirty="0"/>
            </a:br>
            <a:r>
              <a:rPr lang="en-US" sz="2500" dirty="0"/>
              <a:t>			   </a:t>
            </a:r>
            <a:r>
              <a:rPr lang="en-US" sz="2500" b="1" baseline="30000" dirty="0"/>
              <a:t>36 </a:t>
            </a:r>
            <a:r>
              <a:rPr lang="en-US" sz="2500" dirty="0"/>
              <a:t>And behold, your relative Elizabeth in her 			   old age has also conceived a son, and this is 			   the sixth month with her who was called 			   barren. </a:t>
            </a:r>
            <a:r>
              <a:rPr lang="en-US" sz="2500" b="1" baseline="30000" dirty="0"/>
              <a:t>37 </a:t>
            </a:r>
            <a:r>
              <a:rPr lang="en-US" sz="2500" dirty="0"/>
              <a:t>For nothing will be impossible 			  	   with God.” </a:t>
            </a:r>
            <a:r>
              <a:rPr lang="en-US" sz="2500" b="1" baseline="30000" dirty="0"/>
              <a:t>38 </a:t>
            </a:r>
            <a:r>
              <a:rPr lang="en-US" sz="2500" dirty="0"/>
              <a:t>And Mary said, “Behold, I am 			   the servant of the Lord; let it be to me 				   according to your word.” And the angel 			  	   departed from her.</a:t>
            </a:r>
          </a:p>
        </p:txBody>
      </p:sp>
    </p:spTree>
    <p:extLst>
      <p:ext uri="{BB962C8B-B14F-4D97-AF65-F5344CB8AC3E}">
        <p14:creationId xmlns:p14="http://schemas.microsoft.com/office/powerpoint/2010/main" val="354682290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C6C8-2F71-4A53-8A85-8EAA4C09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Luke 1:39-47</a:t>
            </a:r>
          </a:p>
        </p:txBody>
      </p:sp>
      <p:pic>
        <p:nvPicPr>
          <p:cNvPr id="2050" name="Picture 2" descr="http://livingspirit.ca/wp-content/uploads/2017/12/mary-and-elizabeth.jpg">
            <a:extLst>
              <a:ext uri="{FF2B5EF4-FFF2-40B4-BE49-F238E27FC236}">
                <a16:creationId xmlns:a16="http://schemas.microsoft.com/office/drawing/2014/main" id="{236F2DCB-DBEE-47DC-B7DD-12AEA6227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9" r="16583"/>
          <a:stretch/>
        </p:blipFill>
        <p:spPr bwMode="auto">
          <a:xfrm>
            <a:off x="67759" y="3579223"/>
            <a:ext cx="4469961" cy="321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4EAB-28E9-4825-ACB6-D54DF57B2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4" y="1244193"/>
            <a:ext cx="8813590" cy="5189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b="1" baseline="30000" dirty="0"/>
              <a:t>39 </a:t>
            </a:r>
            <a:r>
              <a:rPr lang="en-US" sz="2300" dirty="0"/>
              <a:t>In those days Mary arose and went with haste into the hill country, to a town in Judah, </a:t>
            </a:r>
            <a:r>
              <a:rPr lang="en-US" sz="2300" b="1" baseline="30000" dirty="0"/>
              <a:t>40 </a:t>
            </a:r>
            <a:r>
              <a:rPr lang="en-US" sz="2300" dirty="0"/>
              <a:t>and she entered the house of Zechariah and greeted Elizabeth. </a:t>
            </a:r>
            <a:r>
              <a:rPr lang="en-US" sz="2300" b="1" baseline="30000" dirty="0"/>
              <a:t>41 </a:t>
            </a:r>
            <a:r>
              <a:rPr lang="en-US" sz="2300" dirty="0"/>
              <a:t>And when Elizabeth heard the greeting of Mary, the baby leaped in her womb. And Elizabeth was filled with the Holy Spirit, </a:t>
            </a:r>
            <a:r>
              <a:rPr lang="en-US" sz="2300" b="1" baseline="30000" dirty="0"/>
              <a:t>42 </a:t>
            </a:r>
            <a:r>
              <a:rPr lang="en-US" sz="2300" dirty="0"/>
              <a:t>and she exclaimed with a loud cry, “Blessed are you among women, and blessed is the fruit of your womb! </a:t>
            </a:r>
            <a:r>
              <a:rPr lang="en-US" sz="2300" b="1" baseline="30000" dirty="0"/>
              <a:t>43 </a:t>
            </a:r>
            <a:r>
              <a:rPr lang="en-US" sz="2300" dirty="0"/>
              <a:t>And why is this granted to me that the mother of my Lord should come to me? </a:t>
            </a:r>
            <a:r>
              <a:rPr lang="en-US" sz="2300" b="1" baseline="30000" dirty="0"/>
              <a:t>44 </a:t>
            </a:r>
            <a:r>
              <a:rPr lang="en-US" sz="2300" dirty="0"/>
              <a:t>For behold, when the 				      	           sound of your greeting came to my 				           ears, the baby in my womb leaped 				           for joy. </a:t>
            </a:r>
            <a:r>
              <a:rPr lang="en-US" sz="2300" b="1" baseline="30000" dirty="0"/>
              <a:t>45 </a:t>
            </a:r>
            <a:r>
              <a:rPr lang="en-US" sz="2300" dirty="0"/>
              <a:t>And blessed is she who 				           believed that there would be a 					           fulfillment of what was spoken to 				           her from the Lord.”</a:t>
            </a:r>
          </a:p>
          <a:p>
            <a:pPr marL="0" indent="0">
              <a:buNone/>
            </a:pPr>
            <a:r>
              <a:rPr lang="en-US" sz="2300" b="1" baseline="30000" dirty="0"/>
              <a:t>				                46 </a:t>
            </a:r>
            <a:r>
              <a:rPr lang="en-US" sz="2300" dirty="0"/>
              <a:t>And Mary said, “My soul					           magnifies the Lord, </a:t>
            </a:r>
            <a:r>
              <a:rPr lang="en-US" sz="2300" b="1" baseline="30000" dirty="0"/>
              <a:t>47 </a:t>
            </a:r>
            <a:r>
              <a:rPr lang="en-US" sz="2300" dirty="0"/>
              <a:t>and my spirit 			 	           rejoices in God my Savior…”</a:t>
            </a:r>
          </a:p>
        </p:txBody>
      </p:sp>
    </p:spTree>
    <p:extLst>
      <p:ext uri="{BB962C8B-B14F-4D97-AF65-F5344CB8AC3E}">
        <p14:creationId xmlns:p14="http://schemas.microsoft.com/office/powerpoint/2010/main" val="7802568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" y="608"/>
            <a:ext cx="9141239" cy="685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7749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C6C8-2F71-4A53-8A85-8EAA4C09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Luke 1:57-63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4EAB-28E9-4825-ACB6-D54DF57B2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4" y="1244193"/>
            <a:ext cx="8813590" cy="5189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b="1" baseline="30000" dirty="0"/>
              <a:t>57 </a:t>
            </a:r>
            <a:r>
              <a:rPr lang="en-US" sz="2300" dirty="0"/>
              <a:t>Now the time came for Elizabeth to give birth, and she bore a son.</a:t>
            </a:r>
            <a:br>
              <a:rPr lang="en-US" sz="2300" dirty="0"/>
            </a:br>
            <a:r>
              <a:rPr lang="en-US" sz="2300" b="1" baseline="30000" dirty="0"/>
              <a:t>58 </a:t>
            </a:r>
            <a:r>
              <a:rPr lang="en-US" sz="2300" dirty="0"/>
              <a:t>And her neighbors and relatives heard that the Lord had shown great mercy to her, and they rejoiced with her. </a:t>
            </a:r>
            <a:r>
              <a:rPr lang="en-US" sz="2300" b="1" baseline="30000" dirty="0"/>
              <a:t>59 </a:t>
            </a:r>
            <a:r>
              <a:rPr lang="en-US" sz="2300" dirty="0"/>
              <a:t>And on the eighth day they came to circumcise the child. And they would have called him Zechariah after his father, </a:t>
            </a:r>
            <a:r>
              <a:rPr lang="en-US" sz="2300" b="1" baseline="30000" dirty="0"/>
              <a:t>60 </a:t>
            </a:r>
            <a:r>
              <a:rPr lang="en-US" sz="2300" dirty="0"/>
              <a:t>but his mother answered, “No; he shall be called John.” </a:t>
            </a:r>
            <a:r>
              <a:rPr lang="en-US" sz="2300" b="1" baseline="30000" dirty="0"/>
              <a:t>61 </a:t>
            </a:r>
            <a:r>
              <a:rPr lang="en-US" sz="2300" dirty="0"/>
              <a:t>And they said to her, “None of your relatives is called by this name.” </a:t>
            </a:r>
            <a:r>
              <a:rPr lang="en-US" sz="2300" b="1" baseline="30000" dirty="0"/>
              <a:t>62 </a:t>
            </a:r>
            <a:r>
              <a:rPr lang="en-US" sz="2300" dirty="0"/>
              <a:t>And they made signs to his father, inquiring what he wanted him to be called. </a:t>
            </a:r>
            <a:r>
              <a:rPr lang="en-US" sz="2300" b="1" baseline="30000" dirty="0"/>
              <a:t>63 </a:t>
            </a:r>
            <a:r>
              <a:rPr lang="en-US" sz="2300" dirty="0"/>
              <a:t>And he asked for a</a:t>
            </a:r>
            <a:br>
              <a:rPr lang="en-US" sz="2300" dirty="0"/>
            </a:br>
            <a:r>
              <a:rPr lang="en-US" sz="2300" dirty="0"/>
              <a:t>writing tablet and wrote, “His name is</a:t>
            </a:r>
            <a:br>
              <a:rPr lang="en-US" sz="2300" dirty="0"/>
            </a:br>
            <a:r>
              <a:rPr lang="en-US" sz="2300" dirty="0"/>
              <a:t>John.” And they all wondered. </a:t>
            </a:r>
          </a:p>
        </p:txBody>
      </p:sp>
      <p:pic>
        <p:nvPicPr>
          <p:cNvPr id="5122" name="Picture 2" descr="https://billhigh.com/wp-content/uploads/2017/12/iStock-178442914-1-e1513267520346.jpg">
            <a:extLst>
              <a:ext uri="{FF2B5EF4-FFF2-40B4-BE49-F238E27FC236}">
                <a16:creationId xmlns:a16="http://schemas.microsoft.com/office/drawing/2014/main" id="{26BF1334-1A22-48FA-9C38-4DE643DB1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3" r="11843"/>
          <a:stretch/>
        </p:blipFill>
        <p:spPr bwMode="auto">
          <a:xfrm>
            <a:off x="4885509" y="3579223"/>
            <a:ext cx="4178188" cy="321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89316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C6C8-2F71-4A53-8A85-8EAA4C09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Luke 1:57-64, 67-68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4EAB-28E9-4825-ACB6-D54DF57B2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4" y="1244193"/>
            <a:ext cx="8813590" cy="5189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b="1" baseline="30000" dirty="0"/>
              <a:t>57 </a:t>
            </a:r>
            <a:r>
              <a:rPr lang="en-US" sz="2300" dirty="0"/>
              <a:t>Now the time came for Elizabeth to give birth, and she bore a son.</a:t>
            </a:r>
            <a:br>
              <a:rPr lang="en-US" sz="2300" dirty="0"/>
            </a:br>
            <a:r>
              <a:rPr lang="en-US" sz="2300" b="1" baseline="30000" dirty="0"/>
              <a:t>58 </a:t>
            </a:r>
            <a:r>
              <a:rPr lang="en-US" sz="2300" dirty="0"/>
              <a:t>And her neighbors and relatives heard that the Lord had shown great mercy to her, and they rejoiced with her. </a:t>
            </a:r>
            <a:r>
              <a:rPr lang="en-US" sz="2300" b="1" baseline="30000" dirty="0"/>
              <a:t>59 </a:t>
            </a:r>
            <a:r>
              <a:rPr lang="en-US" sz="2300" dirty="0"/>
              <a:t>And on the eighth day they came to circumcise the child. And they would have called him Zechariah after his father, </a:t>
            </a:r>
            <a:r>
              <a:rPr lang="en-US" sz="2300" b="1" baseline="30000" dirty="0"/>
              <a:t>60 </a:t>
            </a:r>
            <a:r>
              <a:rPr lang="en-US" sz="2300" dirty="0"/>
              <a:t>but his mother answered, “No; he shall be called John.” </a:t>
            </a:r>
            <a:r>
              <a:rPr lang="en-US" sz="2300" b="1" baseline="30000" dirty="0"/>
              <a:t>61 </a:t>
            </a:r>
            <a:r>
              <a:rPr lang="en-US" sz="2300" dirty="0"/>
              <a:t>And they said to her, “None of your relatives is called by this name.” </a:t>
            </a:r>
            <a:r>
              <a:rPr lang="en-US" sz="2300" b="1" baseline="30000" dirty="0"/>
              <a:t>62 </a:t>
            </a:r>
            <a:r>
              <a:rPr lang="en-US" sz="2300" dirty="0"/>
              <a:t>And they made signs to his father, inquiring what he wanted him to be called. </a:t>
            </a:r>
            <a:r>
              <a:rPr lang="en-US" sz="2300" b="1" baseline="30000" dirty="0"/>
              <a:t>63 </a:t>
            </a:r>
            <a:r>
              <a:rPr lang="en-US" sz="2300" dirty="0"/>
              <a:t>And he asked for a</a:t>
            </a:r>
            <a:br>
              <a:rPr lang="en-US" sz="2300" dirty="0"/>
            </a:br>
            <a:r>
              <a:rPr lang="en-US" sz="2300" dirty="0"/>
              <a:t>writing tablet and wrote, “His name is</a:t>
            </a:r>
            <a:br>
              <a:rPr lang="en-US" sz="2300" dirty="0"/>
            </a:br>
            <a:r>
              <a:rPr lang="en-US" sz="2300" dirty="0"/>
              <a:t>John.” And they all wondered. </a:t>
            </a:r>
            <a:r>
              <a:rPr lang="en-US" sz="2300" b="1" baseline="30000" dirty="0"/>
              <a:t>64 </a:t>
            </a:r>
            <a:r>
              <a:rPr lang="en-US" sz="2300" dirty="0"/>
              <a:t>And </a:t>
            </a:r>
            <a:br>
              <a:rPr lang="en-US" sz="2300" dirty="0"/>
            </a:br>
            <a:r>
              <a:rPr lang="en-US" sz="2300" dirty="0"/>
              <a:t>immediately his mouth was opened </a:t>
            </a:r>
            <a:br>
              <a:rPr lang="en-US" sz="2300" dirty="0"/>
            </a:br>
            <a:r>
              <a:rPr lang="en-US" sz="2300" dirty="0"/>
              <a:t>and his tongue loosed, and he spoke, </a:t>
            </a:r>
            <a:br>
              <a:rPr lang="en-US" sz="2300" dirty="0"/>
            </a:br>
            <a:r>
              <a:rPr lang="en-US" sz="2300" dirty="0"/>
              <a:t>blessing God. … </a:t>
            </a:r>
            <a:r>
              <a:rPr lang="en-US" sz="2300" b="1" baseline="30000" dirty="0"/>
              <a:t>67 </a:t>
            </a:r>
            <a:r>
              <a:rPr lang="en-US" sz="2300" dirty="0"/>
              <a:t>Zechariah was filled</a:t>
            </a:r>
            <a:br>
              <a:rPr lang="en-US" sz="2300" dirty="0"/>
            </a:br>
            <a:r>
              <a:rPr lang="en-US" sz="2300" dirty="0"/>
              <a:t>with the Holy Spirit and prophesied, </a:t>
            </a:r>
            <a:br>
              <a:rPr lang="en-US" sz="2300" dirty="0"/>
            </a:br>
            <a:r>
              <a:rPr lang="en-US" sz="2300" dirty="0"/>
              <a:t>saying, </a:t>
            </a:r>
            <a:r>
              <a:rPr lang="en-US" sz="2300" b="1" baseline="30000" dirty="0"/>
              <a:t>68 </a:t>
            </a:r>
            <a:r>
              <a:rPr lang="en-US" sz="2300" dirty="0"/>
              <a:t>“Blessed be the Lord God of</a:t>
            </a:r>
            <a:br>
              <a:rPr lang="en-US" sz="2300" dirty="0"/>
            </a:br>
            <a:r>
              <a:rPr lang="en-US" sz="2300" dirty="0"/>
              <a:t>Israel for he has visited and redeem-</a:t>
            </a:r>
            <a:br>
              <a:rPr lang="en-US" sz="2300" dirty="0"/>
            </a:br>
            <a:r>
              <a:rPr lang="en-US" sz="2300" dirty="0"/>
              <a:t>ed his people…”</a:t>
            </a:r>
          </a:p>
          <a:p>
            <a:pPr marL="0" indent="0">
              <a:buNone/>
            </a:pPr>
            <a:endParaRPr lang="en-US" sz="2300" dirty="0"/>
          </a:p>
        </p:txBody>
      </p:sp>
      <p:pic>
        <p:nvPicPr>
          <p:cNvPr id="5122" name="Picture 2" descr="https://billhigh.com/wp-content/uploads/2017/12/iStock-178442914-1-e1513267520346.jpg">
            <a:extLst>
              <a:ext uri="{FF2B5EF4-FFF2-40B4-BE49-F238E27FC236}">
                <a16:creationId xmlns:a16="http://schemas.microsoft.com/office/drawing/2014/main" id="{26BF1334-1A22-48FA-9C38-4DE643DB1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3" r="11843"/>
          <a:stretch/>
        </p:blipFill>
        <p:spPr bwMode="auto">
          <a:xfrm>
            <a:off x="4885509" y="3579223"/>
            <a:ext cx="4178188" cy="321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7737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C6C8-2F71-4A53-8A85-8EAA4C09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GOD POURS OUT HIS SPIRIT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4EAB-28E9-4825-ACB6-D54DF57B2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4" y="1244193"/>
            <a:ext cx="8813590" cy="5189888"/>
          </a:xfrm>
        </p:spPr>
        <p:txBody>
          <a:bodyPr>
            <a:noAutofit/>
          </a:bodyPr>
          <a:lstStyle/>
          <a:p>
            <a:r>
              <a:rPr lang="en-US" dirty="0"/>
              <a:t>Joel 2:28-29: “...I will pour out my Spirit on all flesh; your sons and your daughters shall prophesy, your old men shall dream dreams, and your young men shall see visions. Even on the male and female servants in those days I will pour out my Spirit.”</a:t>
            </a:r>
          </a:p>
        </p:txBody>
      </p:sp>
      <p:pic>
        <p:nvPicPr>
          <p:cNvPr id="5122" name="Picture 2" descr="https://billhigh.com/wp-content/uploads/2017/12/iStock-178442914-1-e1513267520346.jpg">
            <a:extLst>
              <a:ext uri="{FF2B5EF4-FFF2-40B4-BE49-F238E27FC236}">
                <a16:creationId xmlns:a16="http://schemas.microsoft.com/office/drawing/2014/main" id="{26BF1334-1A22-48FA-9C38-4DE643DB1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3" r="11843"/>
          <a:stretch/>
        </p:blipFill>
        <p:spPr bwMode="auto">
          <a:xfrm>
            <a:off x="5547838" y="4081659"/>
            <a:ext cx="3524568" cy="270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4.bp.blogspot.com/-wvDhJ1-JC90/VcJ6mgdcM4I/AAAAAAAACeg/VnAjSRMuM1g/s1600/0.jpg">
            <a:extLst>
              <a:ext uri="{FF2B5EF4-FFF2-40B4-BE49-F238E27FC236}">
                <a16:creationId xmlns:a16="http://schemas.microsoft.com/office/drawing/2014/main" id="{E435240D-E5A2-49C0-B765-3026BCEEF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1000"/>
                    </a14:imgEffect>
                    <a14:imgEffect>
                      <a14:brightnessContrast bright="19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044"/>
          <a:stretch/>
        </p:blipFill>
        <p:spPr bwMode="auto">
          <a:xfrm>
            <a:off x="77935" y="4066902"/>
            <a:ext cx="2332084" cy="273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livingspirit.ca/wp-content/uploads/2017/12/mary-and-elizabeth.jpg">
            <a:extLst>
              <a:ext uri="{FF2B5EF4-FFF2-40B4-BE49-F238E27FC236}">
                <a16:creationId xmlns:a16="http://schemas.microsoft.com/office/drawing/2014/main" id="{75793806-B2B4-46BD-AA43-4C5B8401C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3" r="27147"/>
          <a:stretch/>
        </p:blipFill>
        <p:spPr bwMode="auto">
          <a:xfrm>
            <a:off x="2412273" y="4081829"/>
            <a:ext cx="3169920" cy="270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90726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C6C8-2F71-4A53-8A85-8EAA4C09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APPLICATIONS</a:t>
            </a:r>
          </a:p>
        </p:txBody>
      </p:sp>
      <p:pic>
        <p:nvPicPr>
          <p:cNvPr id="5122" name="Picture 2" descr="https://billhigh.com/wp-content/uploads/2017/12/iStock-178442914-1-e1513267520346.jpg">
            <a:extLst>
              <a:ext uri="{FF2B5EF4-FFF2-40B4-BE49-F238E27FC236}">
                <a16:creationId xmlns:a16="http://schemas.microsoft.com/office/drawing/2014/main" id="{26BF1334-1A22-48FA-9C38-4DE643DB1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3" r="11843"/>
          <a:stretch/>
        </p:blipFill>
        <p:spPr bwMode="auto">
          <a:xfrm>
            <a:off x="5547838" y="4081659"/>
            <a:ext cx="3524568" cy="270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4.bp.blogspot.com/-wvDhJ1-JC90/VcJ6mgdcM4I/AAAAAAAACeg/VnAjSRMuM1g/s1600/0.jpg">
            <a:extLst>
              <a:ext uri="{FF2B5EF4-FFF2-40B4-BE49-F238E27FC236}">
                <a16:creationId xmlns:a16="http://schemas.microsoft.com/office/drawing/2014/main" id="{E435240D-E5A2-49C0-B765-3026BCEEF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1000"/>
                    </a14:imgEffect>
                    <a14:imgEffect>
                      <a14:brightnessContrast bright="19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044"/>
          <a:stretch/>
        </p:blipFill>
        <p:spPr bwMode="auto">
          <a:xfrm>
            <a:off x="77935" y="4066902"/>
            <a:ext cx="2332084" cy="273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livingspirit.ca/wp-content/uploads/2017/12/mary-and-elizabeth.jpg">
            <a:extLst>
              <a:ext uri="{FF2B5EF4-FFF2-40B4-BE49-F238E27FC236}">
                <a16:creationId xmlns:a16="http://schemas.microsoft.com/office/drawing/2014/main" id="{75793806-B2B4-46BD-AA43-4C5B8401C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3" r="27147"/>
          <a:stretch/>
        </p:blipFill>
        <p:spPr bwMode="auto">
          <a:xfrm>
            <a:off x="2412273" y="4081829"/>
            <a:ext cx="3169920" cy="270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E46FA6-A60F-416E-BE86-51A0BC175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4747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C6C8-2F71-4A53-8A85-8EAA4C09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4EAB-28E9-4825-ACB6-D54DF57B2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4" y="1244193"/>
            <a:ext cx="8813590" cy="5189888"/>
          </a:xfrm>
        </p:spPr>
        <p:txBody>
          <a:bodyPr>
            <a:noAutofit/>
          </a:bodyPr>
          <a:lstStyle/>
          <a:p>
            <a:r>
              <a:rPr lang="en-US" sz="3300" dirty="0"/>
              <a:t>Respond to God’s Word</a:t>
            </a:r>
          </a:p>
          <a:p>
            <a:endParaRPr lang="en-US" sz="3300" dirty="0"/>
          </a:p>
          <a:p>
            <a:endParaRPr lang="en-US" sz="3300" dirty="0"/>
          </a:p>
        </p:txBody>
      </p:sp>
      <p:pic>
        <p:nvPicPr>
          <p:cNvPr id="5122" name="Picture 2" descr="https://billhigh.com/wp-content/uploads/2017/12/iStock-178442914-1-e1513267520346.jpg">
            <a:extLst>
              <a:ext uri="{FF2B5EF4-FFF2-40B4-BE49-F238E27FC236}">
                <a16:creationId xmlns:a16="http://schemas.microsoft.com/office/drawing/2014/main" id="{26BF1334-1A22-48FA-9C38-4DE643DB1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3" r="11843"/>
          <a:stretch/>
        </p:blipFill>
        <p:spPr bwMode="auto">
          <a:xfrm>
            <a:off x="5547838" y="4081659"/>
            <a:ext cx="3524568" cy="270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4.bp.blogspot.com/-wvDhJ1-JC90/VcJ6mgdcM4I/AAAAAAAACeg/VnAjSRMuM1g/s1600/0.jpg">
            <a:extLst>
              <a:ext uri="{FF2B5EF4-FFF2-40B4-BE49-F238E27FC236}">
                <a16:creationId xmlns:a16="http://schemas.microsoft.com/office/drawing/2014/main" id="{E435240D-E5A2-49C0-B765-3026BCEEF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1000"/>
                    </a14:imgEffect>
                    <a14:imgEffect>
                      <a14:brightnessContrast bright="19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044"/>
          <a:stretch/>
        </p:blipFill>
        <p:spPr bwMode="auto">
          <a:xfrm>
            <a:off x="77935" y="4066902"/>
            <a:ext cx="2332084" cy="273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livingspirit.ca/wp-content/uploads/2017/12/mary-and-elizabeth.jpg">
            <a:extLst>
              <a:ext uri="{FF2B5EF4-FFF2-40B4-BE49-F238E27FC236}">
                <a16:creationId xmlns:a16="http://schemas.microsoft.com/office/drawing/2014/main" id="{75793806-B2B4-46BD-AA43-4C5B8401C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3" r="27147"/>
          <a:stretch/>
        </p:blipFill>
        <p:spPr bwMode="auto">
          <a:xfrm>
            <a:off x="2412273" y="4081829"/>
            <a:ext cx="3169920" cy="270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34801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C6C8-2F71-4A53-8A85-8EAA4C09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4EAB-28E9-4825-ACB6-D54DF57B2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4" y="1244193"/>
            <a:ext cx="8813590" cy="5189888"/>
          </a:xfrm>
        </p:spPr>
        <p:txBody>
          <a:bodyPr>
            <a:noAutofit/>
          </a:bodyPr>
          <a:lstStyle/>
          <a:p>
            <a:r>
              <a:rPr lang="en-US" sz="3300" dirty="0"/>
              <a:t>Respond to God’s Word</a:t>
            </a:r>
          </a:p>
          <a:p>
            <a:r>
              <a:rPr lang="en-US" sz="3300" dirty="0"/>
              <a:t>Embrace Your 2</a:t>
            </a:r>
            <a:r>
              <a:rPr lang="en-US" sz="3300" baseline="30000" dirty="0"/>
              <a:t>nd</a:t>
            </a:r>
            <a:r>
              <a:rPr lang="en-US" sz="3300" dirty="0"/>
              <a:t> Response</a:t>
            </a:r>
          </a:p>
          <a:p>
            <a:endParaRPr lang="en-US" sz="3300" dirty="0"/>
          </a:p>
          <a:p>
            <a:endParaRPr lang="en-US" sz="3300" dirty="0"/>
          </a:p>
        </p:txBody>
      </p:sp>
      <p:pic>
        <p:nvPicPr>
          <p:cNvPr id="5122" name="Picture 2" descr="https://billhigh.com/wp-content/uploads/2017/12/iStock-178442914-1-e1513267520346.jpg">
            <a:extLst>
              <a:ext uri="{FF2B5EF4-FFF2-40B4-BE49-F238E27FC236}">
                <a16:creationId xmlns:a16="http://schemas.microsoft.com/office/drawing/2014/main" id="{26BF1334-1A22-48FA-9C38-4DE643DB1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3" r="11843"/>
          <a:stretch/>
        </p:blipFill>
        <p:spPr bwMode="auto">
          <a:xfrm>
            <a:off x="5547838" y="4081659"/>
            <a:ext cx="3524568" cy="270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4.bp.blogspot.com/-wvDhJ1-JC90/VcJ6mgdcM4I/AAAAAAAACeg/VnAjSRMuM1g/s1600/0.jpg">
            <a:extLst>
              <a:ext uri="{FF2B5EF4-FFF2-40B4-BE49-F238E27FC236}">
                <a16:creationId xmlns:a16="http://schemas.microsoft.com/office/drawing/2014/main" id="{E435240D-E5A2-49C0-B765-3026BCEEF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1000"/>
                    </a14:imgEffect>
                    <a14:imgEffect>
                      <a14:brightnessContrast bright="19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044"/>
          <a:stretch/>
        </p:blipFill>
        <p:spPr bwMode="auto">
          <a:xfrm>
            <a:off x="77935" y="4066902"/>
            <a:ext cx="2332084" cy="273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livingspirit.ca/wp-content/uploads/2017/12/mary-and-elizabeth.jpg">
            <a:extLst>
              <a:ext uri="{FF2B5EF4-FFF2-40B4-BE49-F238E27FC236}">
                <a16:creationId xmlns:a16="http://schemas.microsoft.com/office/drawing/2014/main" id="{75793806-B2B4-46BD-AA43-4C5B8401C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3" r="27147"/>
          <a:stretch/>
        </p:blipFill>
        <p:spPr bwMode="auto">
          <a:xfrm>
            <a:off x="2412273" y="4081829"/>
            <a:ext cx="3169920" cy="270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91973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" y="608"/>
            <a:ext cx="9141239" cy="685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9656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C6C8-2F71-4A53-8A85-8EAA4C09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4EAB-28E9-4825-ACB6-D54DF57B2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4" y="1244193"/>
            <a:ext cx="8813590" cy="5189888"/>
          </a:xfrm>
        </p:spPr>
        <p:txBody>
          <a:bodyPr>
            <a:noAutofit/>
          </a:bodyPr>
          <a:lstStyle/>
          <a:p>
            <a:r>
              <a:rPr lang="en-US" sz="3300" dirty="0"/>
              <a:t>Respond to God’s Word</a:t>
            </a:r>
          </a:p>
          <a:p>
            <a:r>
              <a:rPr lang="en-US" sz="3300" dirty="0"/>
              <a:t>Embrace Your 2</a:t>
            </a:r>
            <a:r>
              <a:rPr lang="en-US" sz="3300" baseline="30000" dirty="0"/>
              <a:t>nd</a:t>
            </a:r>
            <a:r>
              <a:rPr lang="en-US" sz="3300" dirty="0"/>
              <a:t> Response</a:t>
            </a:r>
          </a:p>
          <a:p>
            <a:r>
              <a:rPr lang="en-US" sz="3300" dirty="0"/>
              <a:t>Prepare to Respond Well While You Are Waiting</a:t>
            </a:r>
          </a:p>
          <a:p>
            <a:endParaRPr lang="en-US" sz="3300" dirty="0"/>
          </a:p>
          <a:p>
            <a:endParaRPr lang="en-US" sz="3300" dirty="0"/>
          </a:p>
        </p:txBody>
      </p:sp>
      <p:pic>
        <p:nvPicPr>
          <p:cNvPr id="5122" name="Picture 2" descr="https://billhigh.com/wp-content/uploads/2017/12/iStock-178442914-1-e1513267520346.jpg">
            <a:extLst>
              <a:ext uri="{FF2B5EF4-FFF2-40B4-BE49-F238E27FC236}">
                <a16:creationId xmlns:a16="http://schemas.microsoft.com/office/drawing/2014/main" id="{26BF1334-1A22-48FA-9C38-4DE643DB1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3" r="11843"/>
          <a:stretch/>
        </p:blipFill>
        <p:spPr bwMode="auto">
          <a:xfrm>
            <a:off x="5547838" y="4081659"/>
            <a:ext cx="3524568" cy="270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4.bp.blogspot.com/-wvDhJ1-JC90/VcJ6mgdcM4I/AAAAAAAACeg/VnAjSRMuM1g/s1600/0.jpg">
            <a:extLst>
              <a:ext uri="{FF2B5EF4-FFF2-40B4-BE49-F238E27FC236}">
                <a16:creationId xmlns:a16="http://schemas.microsoft.com/office/drawing/2014/main" id="{E435240D-E5A2-49C0-B765-3026BCEEF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1000"/>
                    </a14:imgEffect>
                    <a14:imgEffect>
                      <a14:brightnessContrast bright="19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044"/>
          <a:stretch/>
        </p:blipFill>
        <p:spPr bwMode="auto">
          <a:xfrm>
            <a:off x="77935" y="4066902"/>
            <a:ext cx="2332084" cy="273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livingspirit.ca/wp-content/uploads/2017/12/mary-and-elizabeth.jpg">
            <a:extLst>
              <a:ext uri="{FF2B5EF4-FFF2-40B4-BE49-F238E27FC236}">
                <a16:creationId xmlns:a16="http://schemas.microsoft.com/office/drawing/2014/main" id="{75793806-B2B4-46BD-AA43-4C5B8401C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3" r="27147"/>
          <a:stretch/>
        </p:blipFill>
        <p:spPr bwMode="auto">
          <a:xfrm>
            <a:off x="2412273" y="4081829"/>
            <a:ext cx="3169920" cy="270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46727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3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9225FC6-3700-41DF-AE6C-263A32036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" y="608"/>
            <a:ext cx="9142382" cy="6856787"/>
          </a:xfrm>
        </p:spPr>
      </p:pic>
    </p:spTree>
    <p:extLst>
      <p:ext uri="{BB962C8B-B14F-4D97-AF65-F5344CB8AC3E}">
        <p14:creationId xmlns:p14="http://schemas.microsoft.com/office/powerpoint/2010/main" val="351729443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aiting">
            <a:extLst>
              <a:ext uri="{FF2B5EF4-FFF2-40B4-BE49-F238E27FC236}">
                <a16:creationId xmlns:a16="http://schemas.microsoft.com/office/drawing/2014/main" id="{B28616FA-C259-409B-848A-81AFF4D5B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75" y="584698"/>
            <a:ext cx="8556025" cy="563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72200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aiting">
            <a:extLst>
              <a:ext uri="{FF2B5EF4-FFF2-40B4-BE49-F238E27FC236}">
                <a16:creationId xmlns:a16="http://schemas.microsoft.com/office/drawing/2014/main" id="{B28616FA-C259-409B-848A-81AFF4D5B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75" y="584698"/>
            <a:ext cx="8556025" cy="563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B6ABE186-1C01-4265-9D2F-9E5C345E0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4" b="7594"/>
          <a:stretch/>
        </p:blipFill>
        <p:spPr bwMode="auto">
          <a:xfrm>
            <a:off x="4994352" y="3248296"/>
            <a:ext cx="3947424" cy="3542693"/>
          </a:xfrm>
          <a:prstGeom prst="rect">
            <a:avLst/>
          </a:prstGeom>
          <a:noFill/>
          <a:effectLst>
            <a:glow rad="139700">
              <a:schemeClr val="bg1">
                <a:alpha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13910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C6C8-2F71-4A53-8A85-8EAA4C09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Luke 1:18-20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4EAB-28E9-4825-ACB6-D54DF57B2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4" y="1244193"/>
            <a:ext cx="8813590" cy="5189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baseline="30000" dirty="0"/>
              <a:t>18 </a:t>
            </a:r>
            <a:r>
              <a:rPr lang="en-US" dirty="0"/>
              <a:t>And Zechariah said to the angel, “How shall I know this? For I am an old man, and my wife is advanced in years.” </a:t>
            </a:r>
            <a:r>
              <a:rPr lang="en-US" b="1" baseline="30000" dirty="0"/>
              <a:t>19 </a:t>
            </a:r>
            <a:r>
              <a:rPr lang="en-US" dirty="0"/>
              <a:t>And the angel answered him, “I am Gabriel. I stand in the presence of God, and I was sent to speak to you and to bring you this good news. </a:t>
            </a:r>
            <a:r>
              <a:rPr lang="en-US" b="1" baseline="30000" dirty="0"/>
              <a:t>20 </a:t>
            </a:r>
            <a:r>
              <a:rPr lang="en-US" dirty="0"/>
              <a:t>And behold, you will be silent and unable to </a:t>
            </a:r>
            <a:br>
              <a:rPr lang="en-US" dirty="0"/>
            </a:br>
            <a:r>
              <a:rPr lang="en-US" dirty="0"/>
              <a:t>speak until the day that these</a:t>
            </a:r>
            <a:br>
              <a:rPr lang="en-US" dirty="0"/>
            </a:br>
            <a:r>
              <a:rPr lang="en-US" dirty="0"/>
              <a:t>things take place, because you</a:t>
            </a:r>
            <a:br>
              <a:rPr lang="en-US" dirty="0"/>
            </a:br>
            <a:r>
              <a:rPr lang="en-US" dirty="0"/>
              <a:t>did not believe my words,</a:t>
            </a:r>
            <a:br>
              <a:rPr lang="en-US" dirty="0"/>
            </a:br>
            <a:r>
              <a:rPr lang="en-US" dirty="0"/>
              <a:t>which will be fulfilled in their</a:t>
            </a:r>
            <a:br>
              <a:rPr lang="en-US" dirty="0"/>
            </a:br>
            <a:r>
              <a:rPr lang="en-US" dirty="0"/>
              <a:t>time.”</a:t>
            </a:r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12A0B74D-5B5C-403E-B8DB-1BFCB84E87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4" b="7594"/>
          <a:stretch/>
        </p:blipFill>
        <p:spPr bwMode="auto">
          <a:xfrm>
            <a:off x="4994352" y="3248296"/>
            <a:ext cx="3947424" cy="354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33923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C6C8-2F71-4A53-8A85-8EAA4C09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Luke 1:21-23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4EAB-28E9-4825-ACB6-D54DF57B2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4" y="1244193"/>
            <a:ext cx="8813590" cy="5189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baseline="30000" dirty="0"/>
              <a:t>21 </a:t>
            </a:r>
            <a:r>
              <a:rPr lang="en-US" dirty="0"/>
              <a:t>And the people were waiting for Zechariah, and they were wondering at his delay in the temple. </a:t>
            </a:r>
            <a:r>
              <a:rPr lang="en-US" b="1" baseline="30000" dirty="0"/>
              <a:t>22 </a:t>
            </a:r>
            <a:r>
              <a:rPr lang="en-US" dirty="0"/>
              <a:t>And when he came out, he was unable to speak to them, and they realized that he had seen a vision in the temple. And he kept making signs to them and remained mute.</a:t>
            </a:r>
            <a:r>
              <a:rPr lang="en-US" b="1" baseline="30000" dirty="0"/>
              <a:t>23 </a:t>
            </a:r>
            <a:r>
              <a:rPr lang="en-US" dirty="0"/>
              <a:t>And when his time of service was ended,</a:t>
            </a:r>
            <a:br>
              <a:rPr lang="en-US" dirty="0"/>
            </a:br>
            <a:r>
              <a:rPr lang="en-US" dirty="0"/>
              <a:t>he went to his home.</a:t>
            </a:r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12A0B74D-5B5C-403E-B8DB-1BFCB84E87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4" b="7594"/>
          <a:stretch/>
        </p:blipFill>
        <p:spPr bwMode="auto">
          <a:xfrm>
            <a:off x="4994352" y="3248296"/>
            <a:ext cx="3947424" cy="354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38160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C6C8-2F71-4A53-8A85-8EAA4C09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Luke 1:21-25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4EAB-28E9-4825-ACB6-D54DF57B2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4" y="1244193"/>
            <a:ext cx="8813590" cy="5189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baseline="30000" dirty="0"/>
              <a:t>21 </a:t>
            </a:r>
            <a:r>
              <a:rPr lang="en-US" dirty="0"/>
              <a:t>And the people were waiting for Zechariah, and they were wondering at his delay in the temple. </a:t>
            </a:r>
            <a:r>
              <a:rPr lang="en-US" b="1" baseline="30000" dirty="0"/>
              <a:t>22 </a:t>
            </a:r>
            <a:r>
              <a:rPr lang="en-US" dirty="0"/>
              <a:t>And when he came out, he was unable to speak to them, and they realized that he had seen a vision in the temple. And he kept making signs to them and remained mute.</a:t>
            </a:r>
            <a:r>
              <a:rPr lang="en-US" b="1" baseline="30000" dirty="0"/>
              <a:t>23 </a:t>
            </a:r>
            <a:r>
              <a:rPr lang="en-US" dirty="0"/>
              <a:t>And when his time of service was ended,</a:t>
            </a:r>
            <a:br>
              <a:rPr lang="en-US" dirty="0"/>
            </a:br>
            <a:r>
              <a:rPr lang="en-US" dirty="0"/>
              <a:t>he went to his home.</a:t>
            </a:r>
          </a:p>
          <a:p>
            <a:pPr marL="0" indent="0">
              <a:buNone/>
            </a:pPr>
            <a:r>
              <a:rPr lang="en-US" b="1" baseline="30000" dirty="0"/>
              <a:t>24 </a:t>
            </a:r>
            <a:r>
              <a:rPr lang="en-US" dirty="0"/>
              <a:t>After these days his wife Eliz-</a:t>
            </a:r>
            <a:br>
              <a:rPr lang="en-US" dirty="0"/>
            </a:br>
            <a:r>
              <a:rPr lang="en-US" dirty="0" err="1"/>
              <a:t>abeth</a:t>
            </a:r>
            <a:r>
              <a:rPr lang="en-US" dirty="0"/>
              <a:t> conceived, and for five</a:t>
            </a:r>
            <a:br>
              <a:rPr lang="en-US" dirty="0"/>
            </a:br>
            <a:r>
              <a:rPr lang="en-US" dirty="0"/>
              <a:t>months she kept herself hidden,</a:t>
            </a:r>
            <a:br>
              <a:rPr lang="en-US" dirty="0"/>
            </a:br>
            <a:r>
              <a:rPr lang="en-US" dirty="0"/>
              <a:t>saying, </a:t>
            </a:r>
            <a:r>
              <a:rPr lang="en-US" b="1" baseline="30000" dirty="0"/>
              <a:t>25 </a:t>
            </a:r>
            <a:r>
              <a:rPr lang="en-US" dirty="0"/>
              <a:t>“Thus the Lord has</a:t>
            </a:r>
            <a:br>
              <a:rPr lang="en-US" dirty="0"/>
            </a:br>
            <a:r>
              <a:rPr lang="en-US" dirty="0"/>
              <a:t>done for me in the days when</a:t>
            </a:r>
            <a:br>
              <a:rPr lang="en-US" dirty="0"/>
            </a:br>
            <a:r>
              <a:rPr lang="en-US" dirty="0"/>
              <a:t>he looked on me, to take away</a:t>
            </a:r>
            <a:br>
              <a:rPr lang="en-US" dirty="0"/>
            </a:br>
            <a:r>
              <a:rPr lang="en-US" dirty="0"/>
              <a:t>my reproach among people.”</a:t>
            </a:r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12A0B74D-5B5C-403E-B8DB-1BFCB84E87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4" b="7594"/>
          <a:stretch/>
        </p:blipFill>
        <p:spPr bwMode="auto">
          <a:xfrm>
            <a:off x="4994352" y="3248296"/>
            <a:ext cx="3947424" cy="354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00778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C6C8-2F71-4A53-8A85-8EAA4C09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Luke 1:26-33</a:t>
            </a:r>
          </a:p>
        </p:txBody>
      </p:sp>
      <p:pic>
        <p:nvPicPr>
          <p:cNvPr id="1028" name="Picture 4" descr="http://4.bp.blogspot.com/-wvDhJ1-JC90/VcJ6mgdcM4I/AAAAAAAACeg/VnAjSRMuM1g/s1600/0.jpg">
            <a:extLst>
              <a:ext uri="{FF2B5EF4-FFF2-40B4-BE49-F238E27FC236}">
                <a16:creationId xmlns:a16="http://schemas.microsoft.com/office/drawing/2014/main" id="{4716AE90-19A3-4AD6-BF6C-BABD6A97F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19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044"/>
          <a:stretch/>
        </p:blipFill>
        <p:spPr bwMode="auto">
          <a:xfrm>
            <a:off x="77934" y="3229089"/>
            <a:ext cx="3047005" cy="357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4EAB-28E9-4825-ACB6-D54DF57B2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4" y="1244193"/>
            <a:ext cx="8813590" cy="5189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b="1" baseline="30000" dirty="0"/>
              <a:t>26 </a:t>
            </a:r>
            <a:r>
              <a:rPr lang="en-US" sz="2300" dirty="0"/>
              <a:t>In the sixth month the angel Gabriel was sent from God to a city of Galilee named Nazareth, </a:t>
            </a:r>
            <a:r>
              <a:rPr lang="en-US" sz="2300" b="1" baseline="30000" dirty="0"/>
              <a:t>27 </a:t>
            </a:r>
            <a:r>
              <a:rPr lang="en-US" sz="2300" dirty="0"/>
              <a:t>to a virgin betrothed to a man whose name was Joseph, of the house of David. And the virgin's name was Mary.</a:t>
            </a:r>
            <a:br>
              <a:rPr lang="en-US" sz="2300" dirty="0"/>
            </a:br>
            <a:r>
              <a:rPr lang="en-US" sz="2300" b="1" baseline="30000" dirty="0"/>
              <a:t>28 </a:t>
            </a:r>
            <a:r>
              <a:rPr lang="en-US" sz="2300" dirty="0"/>
              <a:t>And he came to her and said, “Greetings, O favored one, the Lord is with you!” </a:t>
            </a:r>
            <a:r>
              <a:rPr lang="en-US" sz="2300" b="1" baseline="30000" dirty="0"/>
              <a:t>29 </a:t>
            </a:r>
            <a:r>
              <a:rPr lang="en-US" sz="2300" dirty="0"/>
              <a:t>But she was greatly troubled at the saying, and tried to discern what sort of greeting this might be. </a:t>
            </a:r>
            <a:r>
              <a:rPr lang="en-US" sz="2300" b="1" baseline="30000" dirty="0"/>
              <a:t>30 </a:t>
            </a:r>
            <a:r>
              <a:rPr lang="en-US" sz="2300" dirty="0"/>
              <a:t>And the angel said to her, 			   “Do not be afraid, Mary, for you have found 				   favor with God. </a:t>
            </a:r>
            <a:r>
              <a:rPr lang="en-US" sz="2300" b="1" baseline="30000" dirty="0"/>
              <a:t>31 </a:t>
            </a:r>
            <a:r>
              <a:rPr lang="en-US" sz="2300" dirty="0"/>
              <a:t>And behold, you will conceive 			   in your womb and bear a son, and you shall call 			   his name Jesus. </a:t>
            </a:r>
            <a:r>
              <a:rPr lang="en-US" sz="2300" b="1" baseline="30000" dirty="0"/>
              <a:t>32 </a:t>
            </a:r>
            <a:r>
              <a:rPr lang="en-US" sz="2300" dirty="0"/>
              <a:t>He will be great and will be 			   called the Son of the Most High. And the Lord 			   God will give to him the throne of his father</a:t>
            </a:r>
            <a:br>
              <a:rPr lang="en-US" sz="2300" dirty="0"/>
            </a:br>
            <a:r>
              <a:rPr lang="en-US" sz="2300" dirty="0"/>
              <a:t>			   David, </a:t>
            </a:r>
            <a:r>
              <a:rPr lang="en-US" sz="2300" b="1" baseline="30000" dirty="0"/>
              <a:t>33 </a:t>
            </a:r>
            <a:r>
              <a:rPr lang="en-US" sz="2300" dirty="0"/>
              <a:t>and he will reign over the house of 			 	   Jacob forever, and of his kingdom there will be 			   no end.”</a:t>
            </a:r>
          </a:p>
        </p:txBody>
      </p:sp>
    </p:spTree>
    <p:extLst>
      <p:ext uri="{BB962C8B-B14F-4D97-AF65-F5344CB8AC3E}">
        <p14:creationId xmlns:p14="http://schemas.microsoft.com/office/powerpoint/2010/main" val="107655311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C6C8-2F71-4A53-8A85-8EAA4C09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Luke 1:34</a:t>
            </a:r>
          </a:p>
        </p:txBody>
      </p:sp>
      <p:pic>
        <p:nvPicPr>
          <p:cNvPr id="1028" name="Picture 4" descr="http://4.bp.blogspot.com/-wvDhJ1-JC90/VcJ6mgdcM4I/AAAAAAAACeg/VnAjSRMuM1g/s1600/0.jpg">
            <a:extLst>
              <a:ext uri="{FF2B5EF4-FFF2-40B4-BE49-F238E27FC236}">
                <a16:creationId xmlns:a16="http://schemas.microsoft.com/office/drawing/2014/main" id="{4716AE90-19A3-4AD6-BF6C-BABD6A97F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19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044"/>
          <a:stretch/>
        </p:blipFill>
        <p:spPr bwMode="auto">
          <a:xfrm>
            <a:off x="77934" y="3229089"/>
            <a:ext cx="3047005" cy="357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4EAB-28E9-4825-ACB6-D54DF57B2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24" y="1244193"/>
            <a:ext cx="8813590" cy="5189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b="1" baseline="30000" dirty="0"/>
              <a:t>34 </a:t>
            </a:r>
            <a:r>
              <a:rPr lang="en-US" sz="2500" dirty="0"/>
              <a:t>And Mary said to the angel, “How will this be, since I am a virgin?”</a:t>
            </a:r>
          </a:p>
        </p:txBody>
      </p:sp>
    </p:spTree>
    <p:extLst>
      <p:ext uri="{BB962C8B-B14F-4D97-AF65-F5344CB8AC3E}">
        <p14:creationId xmlns:p14="http://schemas.microsoft.com/office/powerpoint/2010/main" val="299844317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20657</TotalTime>
  <Words>91</Words>
  <Application>Microsoft Office PowerPoint</Application>
  <PresentationFormat>On-screen Show (4:3)</PresentationFormat>
  <Paragraphs>34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Kingthings Exeter</vt:lpstr>
      <vt:lpstr>Tw Cen MT</vt:lpstr>
      <vt:lpstr>Ubuntu</vt:lpstr>
      <vt:lpstr>3_Office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Luke 1:18-20</vt:lpstr>
      <vt:lpstr>Luke 1:21-23</vt:lpstr>
      <vt:lpstr>Luke 1:21-25</vt:lpstr>
      <vt:lpstr>Luke 1:26-33</vt:lpstr>
      <vt:lpstr>Luke 1:34</vt:lpstr>
      <vt:lpstr>Luke 1:34-37</vt:lpstr>
      <vt:lpstr>Luke 1:34-38</vt:lpstr>
      <vt:lpstr>Luke 1:39-47</vt:lpstr>
      <vt:lpstr>PowerPoint Presentation</vt:lpstr>
      <vt:lpstr>Luke 1:57-63</vt:lpstr>
      <vt:lpstr>Luke 1:57-64, 67-68</vt:lpstr>
      <vt:lpstr>GOD POURS OUT HIS SPIRIT</vt:lpstr>
      <vt:lpstr>APPLICATIONS</vt:lpstr>
      <vt:lpstr>APPLICATIONS</vt:lpstr>
      <vt:lpstr>APPLICATIONS</vt:lpstr>
      <vt:lpstr>APPLICATIONS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Tallgrass Church</dc:creator>
  <cp:lastModifiedBy>NEW HOPE COMMUNITY CHURCH</cp:lastModifiedBy>
  <cp:revision>377</cp:revision>
  <cp:lastPrinted>2018-07-22T19:51:09Z</cp:lastPrinted>
  <dcterms:created xsi:type="dcterms:W3CDTF">2018-04-05T21:46:16Z</dcterms:created>
  <dcterms:modified xsi:type="dcterms:W3CDTF">2018-12-11T14:49:36Z</dcterms:modified>
</cp:coreProperties>
</file>