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69" r:id="rId2"/>
    <p:sldMasterId id="2147483807" r:id="rId3"/>
  </p:sldMasterIdLst>
  <p:notesMasterIdLst>
    <p:notesMasterId r:id="rId29"/>
  </p:notesMasterIdLst>
  <p:handoutMasterIdLst>
    <p:handoutMasterId r:id="rId30"/>
  </p:handoutMasterIdLst>
  <p:sldIdLst>
    <p:sldId id="1357" r:id="rId4"/>
    <p:sldId id="1358" r:id="rId5"/>
    <p:sldId id="862" r:id="rId6"/>
    <p:sldId id="1325" r:id="rId7"/>
    <p:sldId id="1394" r:id="rId8"/>
    <p:sldId id="1396" r:id="rId9"/>
    <p:sldId id="1397" r:id="rId10"/>
    <p:sldId id="1399" r:id="rId11"/>
    <p:sldId id="1398" r:id="rId12"/>
    <p:sldId id="1393" r:id="rId13"/>
    <p:sldId id="1401" r:id="rId14"/>
    <p:sldId id="1413" r:id="rId15"/>
    <p:sldId id="1404" r:id="rId16"/>
    <p:sldId id="1400" r:id="rId17"/>
    <p:sldId id="1403" r:id="rId18"/>
    <p:sldId id="1405" r:id="rId19"/>
    <p:sldId id="1367" r:id="rId20"/>
    <p:sldId id="1406" r:id="rId21"/>
    <p:sldId id="1407" r:id="rId22"/>
    <p:sldId id="1412" r:id="rId23"/>
    <p:sldId id="1409" r:id="rId24"/>
    <p:sldId id="1410" r:id="rId25"/>
    <p:sldId id="1411" r:id="rId26"/>
    <p:sldId id="1379" r:id="rId27"/>
    <p:sldId id="977" r:id="rId28"/>
  </p:sldIdLst>
  <p:sldSz cx="9144000" cy="6858000" type="screen4x3"/>
  <p:notesSz cx="9388475" cy="7102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20" userDrawn="1">
          <p15:clr>
            <a:srgbClr val="A4A3A4"/>
          </p15:clr>
        </p15:guide>
        <p15:guide id="3" pos="3024" userDrawn="1">
          <p15:clr>
            <a:srgbClr val="A4A3A4"/>
          </p15:clr>
        </p15:guide>
        <p15:guide id="4" pos="273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W HOPE COMMUNITY CHURCH" initials="NHCC"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087"/>
    <a:srgbClr val="224070"/>
    <a:srgbClr val="254579"/>
    <a:srgbClr val="2E5797"/>
    <a:srgbClr val="305696"/>
    <a:srgbClr val="1B778F"/>
    <a:srgbClr val="F8C76E"/>
    <a:srgbClr val="05633F"/>
    <a:srgbClr val="008000"/>
    <a:srgbClr val="067A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397" autoAdjust="0"/>
    <p:restoredTop sz="94660"/>
  </p:normalViewPr>
  <p:slideViewPr>
    <p:cSldViewPr snapToGrid="0">
      <p:cViewPr varScale="1">
        <p:scale>
          <a:sx n="110" d="100"/>
          <a:sy n="110" d="100"/>
        </p:scale>
        <p:origin x="1518" y="108"/>
      </p:cViewPr>
      <p:guideLst>
        <p:guide orient="horz" pos="2160"/>
        <p:guide pos="120"/>
        <p:guide pos="3024"/>
        <p:guide pos="2736"/>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8980" cy="355534"/>
          </a:xfrm>
          <a:prstGeom prst="rect">
            <a:avLst/>
          </a:prstGeom>
        </p:spPr>
        <p:txBody>
          <a:bodyPr vert="horz" lIns="93205" tIns="46602" rIns="93205" bIns="46602" rtlCol="0"/>
          <a:lstStyle>
            <a:lvl1pPr algn="l">
              <a:defRPr sz="1200"/>
            </a:lvl1pPr>
          </a:lstStyle>
          <a:p>
            <a:endParaRPr lang="en-US"/>
          </a:p>
        </p:txBody>
      </p:sp>
      <p:sp>
        <p:nvSpPr>
          <p:cNvPr id="3" name="Date Placeholder 2"/>
          <p:cNvSpPr>
            <a:spLocks noGrp="1"/>
          </p:cNvSpPr>
          <p:nvPr>
            <p:ph type="dt" sz="quarter" idx="1"/>
          </p:nvPr>
        </p:nvSpPr>
        <p:spPr>
          <a:xfrm>
            <a:off x="5317893" y="0"/>
            <a:ext cx="4068980" cy="355534"/>
          </a:xfrm>
          <a:prstGeom prst="rect">
            <a:avLst/>
          </a:prstGeom>
        </p:spPr>
        <p:txBody>
          <a:bodyPr vert="horz" lIns="93205" tIns="46602" rIns="93205" bIns="46602" rtlCol="0"/>
          <a:lstStyle>
            <a:lvl1pPr algn="r">
              <a:defRPr sz="1200"/>
            </a:lvl1pPr>
          </a:lstStyle>
          <a:p>
            <a:fld id="{5564B9D4-5D7F-4EA7-ADD8-0DB2F35E3383}" type="datetimeFigureOut">
              <a:rPr lang="en-US" smtClean="0"/>
              <a:t>10/29/2018</a:t>
            </a:fld>
            <a:endParaRPr lang="en-US"/>
          </a:p>
        </p:txBody>
      </p:sp>
      <p:sp>
        <p:nvSpPr>
          <p:cNvPr id="4" name="Footer Placeholder 3"/>
          <p:cNvSpPr>
            <a:spLocks noGrp="1"/>
          </p:cNvSpPr>
          <p:nvPr>
            <p:ph type="ftr" sz="quarter" idx="2"/>
          </p:nvPr>
        </p:nvSpPr>
        <p:spPr>
          <a:xfrm>
            <a:off x="1" y="6746941"/>
            <a:ext cx="4068980" cy="355534"/>
          </a:xfrm>
          <a:prstGeom prst="rect">
            <a:avLst/>
          </a:prstGeom>
        </p:spPr>
        <p:txBody>
          <a:bodyPr vert="horz" lIns="93205" tIns="46602" rIns="93205" bIns="46602" rtlCol="0" anchor="b"/>
          <a:lstStyle>
            <a:lvl1pPr algn="l">
              <a:defRPr sz="1200"/>
            </a:lvl1pPr>
          </a:lstStyle>
          <a:p>
            <a:endParaRPr lang="en-US"/>
          </a:p>
        </p:txBody>
      </p:sp>
      <p:sp>
        <p:nvSpPr>
          <p:cNvPr id="5" name="Slide Number Placeholder 4"/>
          <p:cNvSpPr>
            <a:spLocks noGrp="1"/>
          </p:cNvSpPr>
          <p:nvPr>
            <p:ph type="sldNum" sz="quarter" idx="3"/>
          </p:nvPr>
        </p:nvSpPr>
        <p:spPr>
          <a:xfrm>
            <a:off x="5317893" y="6746941"/>
            <a:ext cx="4068980" cy="355534"/>
          </a:xfrm>
          <a:prstGeom prst="rect">
            <a:avLst/>
          </a:prstGeom>
        </p:spPr>
        <p:txBody>
          <a:bodyPr vert="horz" lIns="93205" tIns="46602" rIns="93205" bIns="46602" rtlCol="0" anchor="b"/>
          <a:lstStyle>
            <a:lvl1pPr algn="r">
              <a:defRPr sz="1200"/>
            </a:lvl1pPr>
          </a:lstStyle>
          <a:p>
            <a:fld id="{A17BBE71-1EF5-4BEA-91DF-BA8406516CF2}" type="slidenum">
              <a:rPr lang="en-US" smtClean="0"/>
              <a:t>‹#›</a:t>
            </a:fld>
            <a:endParaRPr lang="en-US"/>
          </a:p>
        </p:txBody>
      </p:sp>
    </p:spTree>
    <p:extLst>
      <p:ext uri="{BB962C8B-B14F-4D97-AF65-F5344CB8AC3E}">
        <p14:creationId xmlns:p14="http://schemas.microsoft.com/office/powerpoint/2010/main" val="1212173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5124"/>
          </a:xfrm>
          <a:prstGeom prst="rect">
            <a:avLst/>
          </a:prstGeom>
        </p:spPr>
        <p:txBody>
          <a:bodyPr vert="horz" lIns="94230" tIns="47115" rIns="94230" bIns="47115" rtlCol="0"/>
          <a:lstStyle>
            <a:lvl1pPr algn="l">
              <a:defRPr sz="1200"/>
            </a:lvl1pPr>
          </a:lstStyle>
          <a:p>
            <a:endParaRPr lang="en-US"/>
          </a:p>
        </p:txBody>
      </p:sp>
      <p:sp>
        <p:nvSpPr>
          <p:cNvPr id="3" name="Date Placeholder 2"/>
          <p:cNvSpPr>
            <a:spLocks noGrp="1"/>
          </p:cNvSpPr>
          <p:nvPr>
            <p:ph type="dt" idx="1"/>
          </p:nvPr>
        </p:nvSpPr>
        <p:spPr>
          <a:xfrm>
            <a:off x="5317964" y="1"/>
            <a:ext cx="4068339" cy="355124"/>
          </a:xfrm>
          <a:prstGeom prst="rect">
            <a:avLst/>
          </a:prstGeom>
        </p:spPr>
        <p:txBody>
          <a:bodyPr vert="horz" lIns="94230" tIns="47115" rIns="94230" bIns="47115" rtlCol="0"/>
          <a:lstStyle>
            <a:lvl1pPr algn="r">
              <a:defRPr sz="1200"/>
            </a:lvl1pPr>
          </a:lstStyle>
          <a:p>
            <a:fld id="{899ACD25-4F95-4891-9E0D-90A6CEC2F40C}" type="datetimeFigureOut">
              <a:rPr lang="en-US" smtClean="0"/>
              <a:t>10/29/2018</a:t>
            </a:fld>
            <a:endParaRPr lang="en-US"/>
          </a:p>
        </p:txBody>
      </p:sp>
      <p:sp>
        <p:nvSpPr>
          <p:cNvPr id="4" name="Slide Image Placeholder 3"/>
          <p:cNvSpPr>
            <a:spLocks noGrp="1" noRot="1" noChangeAspect="1"/>
          </p:cNvSpPr>
          <p:nvPr>
            <p:ph type="sldImg" idx="2"/>
          </p:nvPr>
        </p:nvSpPr>
        <p:spPr>
          <a:xfrm>
            <a:off x="2917825" y="531813"/>
            <a:ext cx="3552825" cy="2665412"/>
          </a:xfrm>
          <a:prstGeom prst="rect">
            <a:avLst/>
          </a:prstGeom>
          <a:noFill/>
          <a:ln w="12700">
            <a:solidFill>
              <a:prstClr val="black"/>
            </a:solidFill>
          </a:ln>
        </p:spPr>
        <p:txBody>
          <a:bodyPr vert="horz" lIns="94230" tIns="47115" rIns="94230" bIns="47115" rtlCol="0" anchor="ctr"/>
          <a:lstStyle/>
          <a:p>
            <a:endParaRPr lang="en-US"/>
          </a:p>
        </p:txBody>
      </p:sp>
      <p:sp>
        <p:nvSpPr>
          <p:cNvPr id="5" name="Notes Placeholder 4"/>
          <p:cNvSpPr>
            <a:spLocks noGrp="1"/>
          </p:cNvSpPr>
          <p:nvPr>
            <p:ph type="body" sz="quarter" idx="3"/>
          </p:nvPr>
        </p:nvSpPr>
        <p:spPr>
          <a:xfrm>
            <a:off x="938848" y="3373675"/>
            <a:ext cx="7510780" cy="3196114"/>
          </a:xfrm>
          <a:prstGeom prst="rect">
            <a:avLst/>
          </a:prstGeom>
        </p:spPr>
        <p:txBody>
          <a:bodyPr vert="horz" lIns="94230" tIns="47115" rIns="94230"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119"/>
            <a:ext cx="4068339" cy="355124"/>
          </a:xfrm>
          <a:prstGeom prst="rect">
            <a:avLst/>
          </a:prstGeom>
        </p:spPr>
        <p:txBody>
          <a:bodyPr vert="horz" lIns="94230" tIns="47115" rIns="94230" bIns="47115" rtlCol="0" anchor="b"/>
          <a:lstStyle>
            <a:lvl1pPr algn="l">
              <a:defRPr sz="1200"/>
            </a:lvl1pPr>
          </a:lstStyle>
          <a:p>
            <a:endParaRPr lang="en-US"/>
          </a:p>
        </p:txBody>
      </p:sp>
      <p:sp>
        <p:nvSpPr>
          <p:cNvPr id="7" name="Slide Number Placeholder 6"/>
          <p:cNvSpPr>
            <a:spLocks noGrp="1"/>
          </p:cNvSpPr>
          <p:nvPr>
            <p:ph type="sldNum" sz="quarter" idx="5"/>
          </p:nvPr>
        </p:nvSpPr>
        <p:spPr>
          <a:xfrm>
            <a:off x="5317964" y="6746119"/>
            <a:ext cx="4068339" cy="355124"/>
          </a:xfrm>
          <a:prstGeom prst="rect">
            <a:avLst/>
          </a:prstGeom>
        </p:spPr>
        <p:txBody>
          <a:bodyPr vert="horz" lIns="94230" tIns="47115" rIns="94230" bIns="47115" rtlCol="0" anchor="b"/>
          <a:lstStyle>
            <a:lvl1pPr algn="r">
              <a:defRPr sz="1200"/>
            </a:lvl1pPr>
          </a:lstStyle>
          <a:p>
            <a:fld id="{494D3BFB-D1C6-48C8-A46B-B7D0457C5EC7}" type="slidenum">
              <a:rPr lang="en-US" smtClean="0"/>
              <a:t>‹#›</a:t>
            </a:fld>
            <a:endParaRPr lang="en-US"/>
          </a:p>
        </p:txBody>
      </p:sp>
    </p:spTree>
    <p:extLst>
      <p:ext uri="{BB962C8B-B14F-4D97-AF65-F5344CB8AC3E}">
        <p14:creationId xmlns:p14="http://schemas.microsoft.com/office/powerpoint/2010/main" val="81744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10748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2116669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265671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10/29/2018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675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009" y="151486"/>
            <a:ext cx="8776535" cy="1053474"/>
          </a:xfrm>
        </p:spPr>
        <p:txBody>
          <a:bodyPr/>
          <a:lstStyle>
            <a:lvl1pPr>
              <a:defRPr b="1" i="0" baseline="0">
                <a:solidFill>
                  <a:srgbClr val="2E5797"/>
                </a:solidFill>
                <a:latin typeface="Ubuntu" panose="020B0504030602030204" pitchFamily="34" charset="0"/>
              </a:defRPr>
            </a:lvl1pPr>
          </a:lstStyle>
          <a:p>
            <a:r>
              <a:rPr lang="en-US" dirty="0"/>
              <a:t>Click to edit Master title style</a:t>
            </a:r>
          </a:p>
        </p:txBody>
      </p:sp>
      <p:sp>
        <p:nvSpPr>
          <p:cNvPr id="3" name="Content Placeholder 2"/>
          <p:cNvSpPr>
            <a:spLocks noGrp="1"/>
          </p:cNvSpPr>
          <p:nvPr>
            <p:ph idx="1"/>
          </p:nvPr>
        </p:nvSpPr>
        <p:spPr>
          <a:xfrm>
            <a:off x="282009" y="1392965"/>
            <a:ext cx="8776535" cy="53848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EFD6C723-33FE-499B-8D76-3195849EA7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4125" y="5287681"/>
            <a:ext cx="1384420" cy="1490173"/>
          </a:xfrm>
          <a:prstGeom prst="rect">
            <a:avLst/>
          </a:prstGeom>
        </p:spPr>
      </p:pic>
    </p:spTree>
    <p:extLst>
      <p:ext uri="{BB962C8B-B14F-4D97-AF65-F5344CB8AC3E}">
        <p14:creationId xmlns:p14="http://schemas.microsoft.com/office/powerpoint/2010/main" val="3018917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10/29/2018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836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10/29/2018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3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10/29/2018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494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10/29/2018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284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10/29/2018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7239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10/29/2018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904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AA60F2-5FC0-42EF-8B9C-8164E02BFD5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808" y="1558"/>
            <a:ext cx="9138228" cy="6854883"/>
          </a:xfrm>
          <a:prstGeom prst="rect">
            <a:avLst/>
          </a:prstGeom>
          <a:noFill/>
        </p:spPr>
      </p:pic>
      <p:sp>
        <p:nvSpPr>
          <p:cNvPr id="10" name="Rectangle 9">
            <a:extLst>
              <a:ext uri="{FF2B5EF4-FFF2-40B4-BE49-F238E27FC236}">
                <a16:creationId xmlns:a16="http://schemas.microsoft.com/office/drawing/2014/main" id="{F8E24EE3-F3B6-47DE-8ACD-77BE788A9E84}"/>
              </a:ext>
            </a:extLst>
          </p:cNvPr>
          <p:cNvSpPr/>
          <p:nvPr userDrawn="1"/>
        </p:nvSpPr>
        <p:spPr>
          <a:xfrm>
            <a:off x="-205099" y="171691"/>
            <a:ext cx="9460889" cy="1076980"/>
          </a:xfrm>
          <a:prstGeom prst="rect">
            <a:avLst/>
          </a:prstGeom>
          <a:solidFill>
            <a:schemeClr val="tx1">
              <a:lumMod val="50000"/>
              <a:lumOff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2224" y="67009"/>
            <a:ext cx="8830682" cy="1325563"/>
          </a:xfrm>
        </p:spPr>
        <p:txBody>
          <a:bodyPr>
            <a:noAutofit/>
          </a:bodyPr>
          <a:lstStyle>
            <a:lvl1pPr>
              <a:defRPr sz="5500" b="0" cap="all" baseline="0">
                <a:solidFill>
                  <a:schemeClr val="bg1"/>
                </a:solidFill>
                <a:effectLst/>
                <a:latin typeface="Tw Cen MT" panose="020B0602020104020603" pitchFamily="34" charset="0"/>
              </a:defRPr>
            </a:lvl1pPr>
          </a:lstStyle>
          <a:p>
            <a:r>
              <a:rPr lang="en-US" dirty="0"/>
              <a:t>Click to edit Master title</a:t>
            </a:r>
          </a:p>
        </p:txBody>
      </p:sp>
      <p:sp>
        <p:nvSpPr>
          <p:cNvPr id="9" name="Rectangle 8">
            <a:extLst>
              <a:ext uri="{FF2B5EF4-FFF2-40B4-BE49-F238E27FC236}">
                <a16:creationId xmlns:a16="http://schemas.microsoft.com/office/drawing/2014/main" id="{F9526E21-7597-4FAF-8C0F-D966064266FF}"/>
              </a:ext>
            </a:extLst>
          </p:cNvPr>
          <p:cNvSpPr/>
          <p:nvPr userDrawn="1"/>
        </p:nvSpPr>
        <p:spPr>
          <a:xfrm>
            <a:off x="128186" y="1387687"/>
            <a:ext cx="8904719" cy="533379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02224" y="1531588"/>
            <a:ext cx="8813590" cy="51898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CF4CEE4-815D-451B-96FB-9D21C7BDC208}" type="datetimeFigureOut">
              <a:rPr lang="en-US" smtClean="0"/>
              <a:t>10/29/2018</a:t>
            </a:fld>
            <a:endParaRPr lang="en-US"/>
          </a:p>
        </p:txBody>
      </p:sp>
    </p:spTree>
    <p:extLst>
      <p:ext uri="{BB962C8B-B14F-4D97-AF65-F5344CB8AC3E}">
        <p14:creationId xmlns:p14="http://schemas.microsoft.com/office/powerpoint/2010/main" val="4070309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10/29/2018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604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10/29/2018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9352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10/29/2018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84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10/29/2018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62528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AA60F2-5FC0-42EF-8B9C-8164E02BFD5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808" y="1558"/>
            <a:ext cx="9138228" cy="6854883"/>
          </a:xfrm>
          <a:prstGeom prst="rect">
            <a:avLst/>
          </a:prstGeom>
          <a:noFill/>
        </p:spPr>
      </p:pic>
      <p:sp>
        <p:nvSpPr>
          <p:cNvPr id="10" name="Rectangle 9">
            <a:extLst>
              <a:ext uri="{FF2B5EF4-FFF2-40B4-BE49-F238E27FC236}">
                <a16:creationId xmlns:a16="http://schemas.microsoft.com/office/drawing/2014/main" id="{F8E24EE3-F3B6-47DE-8ACD-77BE788A9E84}"/>
              </a:ext>
            </a:extLst>
          </p:cNvPr>
          <p:cNvSpPr/>
          <p:nvPr userDrawn="1"/>
        </p:nvSpPr>
        <p:spPr>
          <a:xfrm>
            <a:off x="-205099" y="171691"/>
            <a:ext cx="9460889" cy="1076980"/>
          </a:xfrm>
          <a:prstGeom prst="rect">
            <a:avLst/>
          </a:prstGeom>
          <a:solidFill>
            <a:schemeClr val="tx1">
              <a:lumMod val="50000"/>
              <a:lumOff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202224" y="67009"/>
            <a:ext cx="8830682" cy="1325563"/>
          </a:xfrm>
        </p:spPr>
        <p:txBody>
          <a:bodyPr>
            <a:noAutofit/>
          </a:bodyPr>
          <a:lstStyle>
            <a:lvl1pPr>
              <a:defRPr sz="5500" b="0" cap="all" baseline="0">
                <a:solidFill>
                  <a:schemeClr val="bg1"/>
                </a:solidFill>
                <a:effectLst/>
                <a:latin typeface="Tw Cen MT" panose="020B0602020104020603" pitchFamily="34" charset="0"/>
              </a:defRPr>
            </a:lvl1pPr>
          </a:lstStyle>
          <a:p>
            <a:r>
              <a:rPr lang="en-US" dirty="0"/>
              <a:t>Click to edit Master title</a:t>
            </a:r>
          </a:p>
        </p:txBody>
      </p:sp>
      <p:sp>
        <p:nvSpPr>
          <p:cNvPr id="9" name="Rectangle 8">
            <a:extLst>
              <a:ext uri="{FF2B5EF4-FFF2-40B4-BE49-F238E27FC236}">
                <a16:creationId xmlns:a16="http://schemas.microsoft.com/office/drawing/2014/main" id="{F9526E21-7597-4FAF-8C0F-D966064266FF}"/>
              </a:ext>
            </a:extLst>
          </p:cNvPr>
          <p:cNvSpPr/>
          <p:nvPr userDrawn="1"/>
        </p:nvSpPr>
        <p:spPr>
          <a:xfrm>
            <a:off x="128186" y="1387687"/>
            <a:ext cx="8904719" cy="533379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202224" y="1531588"/>
            <a:ext cx="8813590" cy="51898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10/29/2018</a:t>
            </a:fld>
            <a:endParaRPr lang="en-US">
              <a:solidFill>
                <a:prstClr val="black">
                  <a:tint val="75000"/>
                </a:prstClr>
              </a:solidFill>
            </a:endParaRPr>
          </a:p>
        </p:txBody>
      </p:sp>
    </p:spTree>
    <p:extLst>
      <p:ext uri="{BB962C8B-B14F-4D97-AF65-F5344CB8AC3E}">
        <p14:creationId xmlns:p14="http://schemas.microsoft.com/office/powerpoint/2010/main" val="3801297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10/29/2018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538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10/29/2018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759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10/29/2018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537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10/29/2018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4657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10/29/2018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184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238887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10/29/2018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0140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10/29/2018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0905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10/29/2018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2597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10/29/2018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242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955443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t>10/29/2018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306163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t>10/29/2018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624300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t>10/29/2018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202134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502244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47211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t>10/29/2018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t>‹#›</a:t>
            </a:fld>
            <a:endParaRPr lang="en-US"/>
          </a:p>
        </p:txBody>
      </p:sp>
    </p:spTree>
    <p:extLst>
      <p:ext uri="{BB962C8B-B14F-4D97-AF65-F5344CB8AC3E}">
        <p14:creationId xmlns:p14="http://schemas.microsoft.com/office/powerpoint/2010/main" val="1251886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10/29/2018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17475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10/29/2018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061265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B2407-F046-4880-952C-79B2E8FF44FD}"/>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C418CDB7-B217-438D-9B6C-41A9FCA8820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702C89C-41F9-4C96-8CB5-95E3A201464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87392" y="224286"/>
            <a:ext cx="8169215" cy="6126911"/>
          </a:xfrm>
        </p:spPr>
      </p:pic>
    </p:spTree>
    <p:extLst>
      <p:ext uri="{BB962C8B-B14F-4D97-AF65-F5344CB8AC3E}">
        <p14:creationId xmlns:p14="http://schemas.microsoft.com/office/powerpoint/2010/main" val="3622248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313318" y="134383"/>
            <a:ext cx="8830682" cy="1325563"/>
          </a:xfrm>
        </p:spPr>
        <p:txBody>
          <a:bodyPr>
            <a:normAutofit/>
          </a:bodyPr>
          <a:lstStyle/>
          <a:p>
            <a:r>
              <a:rPr lang="en-US" sz="3600" dirty="0"/>
              <a:t>PAUL’S RELATIONSHIP WITH TIMOTHY</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27076"/>
            <a:ext cx="8813590" cy="5189888"/>
          </a:xfrm>
        </p:spPr>
        <p:txBody>
          <a:bodyPr>
            <a:noAutofit/>
          </a:bodyPr>
          <a:lstStyle/>
          <a:p>
            <a:pPr marL="514350" lvl="2" indent="-514350">
              <a:buAutoNum type="arabicPeriod" startAt="2"/>
            </a:pPr>
            <a:endParaRPr lang="en-US" sz="600" dirty="0"/>
          </a:p>
          <a:p>
            <a:pPr marL="0" lvl="2" indent="0">
              <a:buNone/>
            </a:pPr>
            <a:r>
              <a:rPr lang="en-US" sz="3200" dirty="0"/>
              <a:t>3.  Timothy Becomes Paul’s Assistant!</a:t>
            </a:r>
          </a:p>
          <a:p>
            <a:pPr marL="0" lvl="2" indent="0">
              <a:buNone/>
            </a:pPr>
            <a:r>
              <a:rPr lang="en-US" sz="3200" dirty="0"/>
              <a:t>      B.  Trusts Timothy with Challenging Assignments</a:t>
            </a:r>
          </a:p>
          <a:p>
            <a:pPr marL="1371600" lvl="4" indent="-457200"/>
            <a:r>
              <a:rPr lang="en-US" sz="3000" dirty="0"/>
              <a:t>When Paul was forced to leave the region of Thessalonica because of conflict caused by those opposed to the gospel, he later sent Timothy back to be with the Thessalonian believers to establish them and encourage them to maintain their faith.  And Timothy later sent good reports on the strength of the believers there which encouraged Paul.</a:t>
            </a:r>
          </a:p>
          <a:p>
            <a:pPr marL="914400" lvl="4" indent="0">
              <a:buNone/>
            </a:pPr>
            <a:r>
              <a:rPr lang="en-US" sz="3000" dirty="0"/>
              <a:t>	(I Thessalonians 3:1-9)</a:t>
            </a:r>
          </a:p>
        </p:txBody>
      </p:sp>
    </p:spTree>
    <p:extLst>
      <p:ext uri="{BB962C8B-B14F-4D97-AF65-F5344CB8AC3E}">
        <p14:creationId xmlns:p14="http://schemas.microsoft.com/office/powerpoint/2010/main" val="717307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313318" y="101513"/>
            <a:ext cx="8830682" cy="1325563"/>
          </a:xfrm>
        </p:spPr>
        <p:txBody>
          <a:bodyPr>
            <a:normAutofit/>
          </a:bodyPr>
          <a:lstStyle/>
          <a:p>
            <a:r>
              <a:rPr lang="en-US" sz="3600" dirty="0"/>
              <a:t>PAUL’S RELATIONSHIP WITH TIMOTHY</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27076"/>
            <a:ext cx="8813590" cy="5189888"/>
          </a:xfrm>
        </p:spPr>
        <p:txBody>
          <a:bodyPr>
            <a:noAutofit/>
          </a:bodyPr>
          <a:lstStyle/>
          <a:p>
            <a:pPr marL="514350" lvl="2" indent="-514350">
              <a:buAutoNum type="arabicPeriod" startAt="2"/>
            </a:pPr>
            <a:endParaRPr lang="en-US" sz="600" dirty="0"/>
          </a:p>
          <a:p>
            <a:pPr marL="0" lvl="2" indent="0">
              <a:buNone/>
            </a:pPr>
            <a:r>
              <a:rPr lang="en-US" sz="3200" dirty="0"/>
              <a:t>3.  Timothy Becomes Paul’s Assistant!</a:t>
            </a:r>
          </a:p>
          <a:p>
            <a:pPr marL="0" lvl="2" indent="0">
              <a:buNone/>
            </a:pPr>
            <a:r>
              <a:rPr lang="en-US" sz="3200" dirty="0"/>
              <a:t>      B.  Trusts Timothy with Challenging Assignments</a:t>
            </a:r>
          </a:p>
          <a:p>
            <a:pPr marL="1371600" lvl="4" indent="-457200"/>
            <a:r>
              <a:rPr lang="en-US" sz="3000" dirty="0"/>
              <a:t>Then on his 3</a:t>
            </a:r>
            <a:r>
              <a:rPr lang="en-US" sz="3000" baseline="30000" dirty="0"/>
              <a:t>rd</a:t>
            </a:r>
            <a:r>
              <a:rPr lang="en-US" sz="3000" dirty="0"/>
              <a:t> Missionary Journey, he sent Timothy to Corinth to try and settle disputes and conflicts there (Acts 19:22).</a:t>
            </a:r>
          </a:p>
          <a:p>
            <a:pPr marL="1371600" lvl="4" indent="-457200"/>
            <a:r>
              <a:rPr lang="en-US" sz="3000" dirty="0"/>
              <a:t>And he sent Timothy to the Philippian believers to bring back word from this congregation and Paul commends Timothy for his great love for these believers.          (Philippians 2:19-23) </a:t>
            </a:r>
          </a:p>
        </p:txBody>
      </p:sp>
    </p:spTree>
    <p:extLst>
      <p:ext uri="{BB962C8B-B14F-4D97-AF65-F5344CB8AC3E}">
        <p14:creationId xmlns:p14="http://schemas.microsoft.com/office/powerpoint/2010/main" val="2939647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313318" y="101513"/>
            <a:ext cx="8830682" cy="1325563"/>
          </a:xfrm>
        </p:spPr>
        <p:txBody>
          <a:bodyPr>
            <a:normAutofit/>
          </a:bodyPr>
          <a:lstStyle/>
          <a:p>
            <a:r>
              <a:rPr lang="en-US" sz="3600" dirty="0"/>
              <a:t>PAUL’S RELATIONSHIP WITH TIMOTHY</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27076"/>
            <a:ext cx="8813590" cy="5189888"/>
          </a:xfrm>
        </p:spPr>
        <p:txBody>
          <a:bodyPr>
            <a:noAutofit/>
          </a:bodyPr>
          <a:lstStyle/>
          <a:p>
            <a:pPr marL="514350" lvl="2" indent="-514350">
              <a:buAutoNum type="arabicPeriod" startAt="2"/>
            </a:pPr>
            <a:endParaRPr lang="en-US" sz="600" dirty="0"/>
          </a:p>
          <a:p>
            <a:pPr marL="0" lvl="2" indent="0">
              <a:buNone/>
            </a:pPr>
            <a:r>
              <a:rPr lang="en-US" sz="3200" dirty="0"/>
              <a:t>3.  Timothy Becomes Paul’s Assistant!</a:t>
            </a:r>
          </a:p>
          <a:p>
            <a:pPr marL="0" lvl="2" indent="0">
              <a:buNone/>
            </a:pPr>
            <a:r>
              <a:rPr lang="en-US" sz="3200" dirty="0"/>
              <a:t>      B.  Trusts Timothy with Challenging Assignments</a:t>
            </a:r>
          </a:p>
          <a:p>
            <a:pPr marL="1371600" lvl="4" indent="-457200"/>
            <a:r>
              <a:rPr lang="en-US" sz="3000" dirty="0"/>
              <a:t>And according to I Timothy 1:3-7, we learn that Paul left him in Ephesus on the 3</a:t>
            </a:r>
            <a:r>
              <a:rPr lang="en-US" sz="3000" baseline="30000" dirty="0"/>
              <a:t>rd</a:t>
            </a:r>
            <a:r>
              <a:rPr lang="en-US" sz="3000" dirty="0"/>
              <a:t> missionary journey to “charge certain persons not to teach any different doctrine . . .” and to do this in a spirit of love.</a:t>
            </a:r>
          </a:p>
        </p:txBody>
      </p:sp>
    </p:spTree>
    <p:extLst>
      <p:ext uri="{BB962C8B-B14F-4D97-AF65-F5344CB8AC3E}">
        <p14:creationId xmlns:p14="http://schemas.microsoft.com/office/powerpoint/2010/main" val="1150996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313318" y="101513"/>
            <a:ext cx="8830682" cy="1325563"/>
          </a:xfrm>
        </p:spPr>
        <p:txBody>
          <a:bodyPr>
            <a:normAutofit/>
          </a:bodyPr>
          <a:lstStyle/>
          <a:p>
            <a:r>
              <a:rPr lang="en-US" sz="3600" dirty="0"/>
              <a:t>Paul’s relationship with timothy</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173195" y="1417237"/>
            <a:ext cx="8813590" cy="5244819"/>
          </a:xfrm>
        </p:spPr>
        <p:txBody>
          <a:bodyPr>
            <a:noAutofit/>
          </a:bodyPr>
          <a:lstStyle/>
          <a:p>
            <a:pPr marL="514350" lvl="2" indent="-514350">
              <a:buAutoNum type="arabicPeriod" startAt="2"/>
            </a:pPr>
            <a:endParaRPr lang="en-US" sz="600" dirty="0"/>
          </a:p>
          <a:p>
            <a:pPr marL="0" lvl="2" indent="0">
              <a:buNone/>
            </a:pPr>
            <a:r>
              <a:rPr lang="en-US" sz="3200" dirty="0"/>
              <a:t>3.  Timothy Becomes Paul’s Assistant!</a:t>
            </a:r>
          </a:p>
          <a:p>
            <a:pPr marL="0" lvl="2" indent="0">
              <a:buNone/>
            </a:pPr>
            <a:r>
              <a:rPr lang="en-US" sz="3200" dirty="0"/>
              <a:t>      C.  Each Had a Very Different Style!</a:t>
            </a:r>
          </a:p>
          <a:p>
            <a:pPr marL="1371600" lvl="4" indent="-457200"/>
            <a:r>
              <a:rPr lang="en-US" sz="3000" dirty="0"/>
              <a:t>These assignments show that although Paul and Timothy were very close as friends – even as father and son – they still were very different!</a:t>
            </a:r>
          </a:p>
          <a:p>
            <a:pPr marL="914400" lvl="4" indent="0">
              <a:buNone/>
            </a:pPr>
            <a:endParaRPr lang="en-US" sz="400" dirty="0"/>
          </a:p>
          <a:p>
            <a:pPr marL="1371600" lvl="4" indent="-457200"/>
            <a:r>
              <a:rPr lang="en-US" sz="3000" dirty="0"/>
              <a:t>Paul was bold, spoke forcefully and courageously in the face of much conflict.</a:t>
            </a:r>
          </a:p>
          <a:p>
            <a:pPr marL="914400" lvl="4" indent="0">
              <a:buNone/>
            </a:pPr>
            <a:endParaRPr lang="en-US" sz="400" dirty="0"/>
          </a:p>
          <a:p>
            <a:pPr marL="1371600" lvl="4" indent="-457200"/>
            <a:r>
              <a:rPr lang="en-US" sz="3000" dirty="0"/>
              <a:t>Timothy was more sensitive, relational and a peace-maker – these strengths were also in some ways his weakness!</a:t>
            </a:r>
          </a:p>
        </p:txBody>
      </p:sp>
    </p:spTree>
    <p:extLst>
      <p:ext uri="{BB962C8B-B14F-4D97-AF65-F5344CB8AC3E}">
        <p14:creationId xmlns:p14="http://schemas.microsoft.com/office/powerpoint/2010/main" val="2208785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313318" y="101513"/>
            <a:ext cx="8830682" cy="1325563"/>
          </a:xfrm>
        </p:spPr>
        <p:txBody>
          <a:bodyPr>
            <a:normAutofit/>
          </a:bodyPr>
          <a:lstStyle/>
          <a:p>
            <a:r>
              <a:rPr lang="en-US" sz="3600" dirty="0"/>
              <a:t>Paul’s relationship with timothy</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27076"/>
            <a:ext cx="8813590" cy="5189888"/>
          </a:xfrm>
        </p:spPr>
        <p:txBody>
          <a:bodyPr>
            <a:noAutofit/>
          </a:bodyPr>
          <a:lstStyle/>
          <a:p>
            <a:pPr marL="514350" lvl="2" indent="-514350">
              <a:buAutoNum type="arabicPeriod" startAt="4"/>
            </a:pPr>
            <a:r>
              <a:rPr lang="en-US" sz="3200" dirty="0"/>
              <a:t>Timothy Struggled with Fear, Timidity and</a:t>
            </a:r>
          </a:p>
          <a:p>
            <a:pPr marL="0" lvl="2" indent="0">
              <a:buNone/>
            </a:pPr>
            <a:r>
              <a:rPr lang="en-US" sz="3200" dirty="0"/>
              <a:t>      Possibly Insecurity Related to His Youth </a:t>
            </a:r>
          </a:p>
          <a:p>
            <a:pPr marL="1371600" lvl="4" indent="-457200"/>
            <a:r>
              <a:rPr lang="en-US" sz="3000" dirty="0"/>
              <a:t>I Corinthians 16:10,11.  Paul asks the church at Corinth to go easy on Timothy when he arrives –  </a:t>
            </a:r>
            <a:r>
              <a:rPr lang="en-US" sz="3000" dirty="0">
                <a:solidFill>
                  <a:srgbClr val="FF0000"/>
                </a:solidFill>
              </a:rPr>
              <a:t>to put him at ease and not to despise him – and to help him in peace.</a:t>
            </a:r>
          </a:p>
          <a:p>
            <a:pPr marL="1371600" lvl="4" indent="-457200"/>
            <a:r>
              <a:rPr lang="en-US" sz="3000" dirty="0"/>
              <a:t>II Timothy 2:1.  Paul urges Timothy </a:t>
            </a:r>
            <a:r>
              <a:rPr lang="en-US" sz="3000" dirty="0">
                <a:solidFill>
                  <a:srgbClr val="FF0000"/>
                </a:solidFill>
              </a:rPr>
              <a:t>to be strengthened in grace</a:t>
            </a:r>
            <a:r>
              <a:rPr lang="en-US" sz="3000" dirty="0"/>
              <a:t> that is in Christ Jesus</a:t>
            </a:r>
          </a:p>
          <a:p>
            <a:pPr marL="1371600" lvl="4" indent="-457200"/>
            <a:r>
              <a:rPr lang="en-US" sz="3000" dirty="0"/>
              <a:t>II Timothy 2:22.  </a:t>
            </a:r>
            <a:r>
              <a:rPr lang="en-US" sz="3000" dirty="0">
                <a:solidFill>
                  <a:srgbClr val="FF0000"/>
                </a:solidFill>
              </a:rPr>
              <a:t>Urges him to flee youthful passions </a:t>
            </a:r>
            <a:r>
              <a:rPr lang="en-US" sz="3000" dirty="0"/>
              <a:t>and pursue righteousness, faith, love and peace</a:t>
            </a:r>
          </a:p>
          <a:p>
            <a:pPr marL="914400" lvl="3" indent="-457200"/>
            <a:endParaRPr lang="en-US" sz="3000" dirty="0"/>
          </a:p>
        </p:txBody>
      </p:sp>
    </p:spTree>
    <p:extLst>
      <p:ext uri="{BB962C8B-B14F-4D97-AF65-F5344CB8AC3E}">
        <p14:creationId xmlns:p14="http://schemas.microsoft.com/office/powerpoint/2010/main" val="1614638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313318" y="101513"/>
            <a:ext cx="8830682" cy="1325563"/>
          </a:xfrm>
        </p:spPr>
        <p:txBody>
          <a:bodyPr>
            <a:normAutofit/>
          </a:bodyPr>
          <a:lstStyle/>
          <a:p>
            <a:r>
              <a:rPr lang="en-US" sz="3600" dirty="0"/>
              <a:t>Paul’s relationship with timothy</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27076"/>
            <a:ext cx="8813590" cy="5189888"/>
          </a:xfrm>
        </p:spPr>
        <p:txBody>
          <a:bodyPr>
            <a:noAutofit/>
          </a:bodyPr>
          <a:lstStyle/>
          <a:p>
            <a:pPr marL="514350" lvl="2" indent="-514350">
              <a:buAutoNum type="arabicPeriod" startAt="4"/>
            </a:pPr>
            <a:r>
              <a:rPr lang="en-US" sz="3200" dirty="0"/>
              <a:t>Timothy Struggled with Fear, Timidity and</a:t>
            </a:r>
          </a:p>
          <a:p>
            <a:pPr marL="0" lvl="2" indent="0">
              <a:buNone/>
            </a:pPr>
            <a:r>
              <a:rPr lang="en-US" sz="3200" dirty="0"/>
              <a:t>      Possibly Insecurity Related to His Youth </a:t>
            </a:r>
          </a:p>
          <a:p>
            <a:pPr marL="1371600" lvl="4" indent="-457200"/>
            <a:r>
              <a:rPr lang="en-US" sz="3000" dirty="0"/>
              <a:t>II Timothy 1:  </a:t>
            </a:r>
            <a:r>
              <a:rPr lang="en-US" sz="3000" i="1" dirty="0"/>
              <a:t>“For this reason I remind you to fan into flame the gift of God, which in in you through the laying on of hands </a:t>
            </a:r>
            <a:r>
              <a:rPr lang="en-US" sz="3000" i="1" dirty="0">
                <a:solidFill>
                  <a:srgbClr val="FF0000"/>
                </a:solidFill>
              </a:rPr>
              <a:t>for God gave us a spirit not of fear but of power and love and self-control.</a:t>
            </a:r>
            <a:r>
              <a:rPr lang="en-US" sz="3000" i="1" dirty="0"/>
              <a:t>”</a:t>
            </a:r>
          </a:p>
          <a:p>
            <a:pPr marL="1371600" lvl="4" indent="-457200"/>
            <a:r>
              <a:rPr lang="en-US" sz="3000" dirty="0"/>
              <a:t>I Timothy 5:23:  Also struggled with stomach ailments and frequent illnesses.  Paul encourages taking action for health!</a:t>
            </a:r>
            <a:endParaRPr lang="en-US" sz="3000" i="1" dirty="0"/>
          </a:p>
          <a:p>
            <a:pPr marL="914400" lvl="3" indent="-457200"/>
            <a:endParaRPr lang="en-US" sz="3000" dirty="0"/>
          </a:p>
        </p:txBody>
      </p:sp>
    </p:spTree>
    <p:extLst>
      <p:ext uri="{BB962C8B-B14F-4D97-AF65-F5344CB8AC3E}">
        <p14:creationId xmlns:p14="http://schemas.microsoft.com/office/powerpoint/2010/main" val="2958142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pPr algn="ctr"/>
            <a:r>
              <a:rPr lang="en-US" dirty="0"/>
              <a:t>APPLYING THE TEXT</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656366"/>
            <a:ext cx="8830682" cy="1019768"/>
          </a:xfrm>
        </p:spPr>
        <p:txBody>
          <a:bodyPr>
            <a:noAutofit/>
          </a:bodyPr>
          <a:lstStyle/>
          <a:p>
            <a:pPr marL="0" indent="0" algn="ctr">
              <a:buNone/>
            </a:pPr>
            <a:r>
              <a:rPr lang="en-US" sz="4000" dirty="0"/>
              <a:t>THREE IMPORTANT LESSONS</a:t>
            </a:r>
          </a:p>
        </p:txBody>
      </p:sp>
      <p:sp>
        <p:nvSpPr>
          <p:cNvPr id="5" name="Rounded Rectangle 4">
            <a:extLst>
              <a:ext uri="{FF2B5EF4-FFF2-40B4-BE49-F238E27FC236}">
                <a16:creationId xmlns:a16="http://schemas.microsoft.com/office/drawing/2014/main" id="{FC96DB12-A369-2B4C-A94D-E73172D9CE13}"/>
              </a:ext>
            </a:extLst>
          </p:cNvPr>
          <p:cNvSpPr/>
          <p:nvPr/>
        </p:nvSpPr>
        <p:spPr>
          <a:xfrm>
            <a:off x="391129" y="2752461"/>
            <a:ext cx="8435780" cy="53927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t>1.  The Power, Strength &amp; Potential of Youth</a:t>
            </a:r>
            <a:endParaRPr lang="en-US" sz="2800" dirty="0"/>
          </a:p>
        </p:txBody>
      </p:sp>
      <p:sp>
        <p:nvSpPr>
          <p:cNvPr id="6" name="Rounded Rectangle 5">
            <a:extLst>
              <a:ext uri="{FF2B5EF4-FFF2-40B4-BE49-F238E27FC236}">
                <a16:creationId xmlns:a16="http://schemas.microsoft.com/office/drawing/2014/main" id="{0A841FE5-D5A1-A64C-9ED6-BC4369741BFD}"/>
              </a:ext>
            </a:extLst>
          </p:cNvPr>
          <p:cNvSpPr/>
          <p:nvPr/>
        </p:nvSpPr>
        <p:spPr>
          <a:xfrm>
            <a:off x="391129" y="3778647"/>
            <a:ext cx="8435780" cy="53927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t>2.  Using our Gifts Fully</a:t>
            </a:r>
          </a:p>
        </p:txBody>
      </p:sp>
      <p:sp>
        <p:nvSpPr>
          <p:cNvPr id="7" name="Rounded Rectangle 6">
            <a:extLst>
              <a:ext uri="{FF2B5EF4-FFF2-40B4-BE49-F238E27FC236}">
                <a16:creationId xmlns:a16="http://schemas.microsoft.com/office/drawing/2014/main" id="{FC96DB12-A369-2B4C-A94D-E73172D9CE13}"/>
              </a:ext>
            </a:extLst>
          </p:cNvPr>
          <p:cNvSpPr/>
          <p:nvPr/>
        </p:nvSpPr>
        <p:spPr>
          <a:xfrm>
            <a:off x="391129" y="4836585"/>
            <a:ext cx="8435780" cy="53927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t>3.  Intergenerational Love in the Household of God</a:t>
            </a:r>
            <a:endParaRPr lang="en-US" sz="2800" dirty="0"/>
          </a:p>
        </p:txBody>
      </p:sp>
    </p:spTree>
    <p:extLst>
      <p:ext uri="{BB962C8B-B14F-4D97-AF65-F5344CB8AC3E}">
        <p14:creationId xmlns:p14="http://schemas.microsoft.com/office/powerpoint/2010/main" val="287545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144730"/>
            <a:ext cx="8830682" cy="1325563"/>
          </a:xfrm>
        </p:spPr>
        <p:txBody>
          <a:bodyPr>
            <a:noAutofit/>
          </a:bodyPr>
          <a:lstStyle/>
          <a:p>
            <a:r>
              <a:rPr lang="en-US" sz="4000" dirty="0"/>
              <a:t>1.   The power, strength &amp; 	POTENTIAL of youth</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656366"/>
            <a:ext cx="8830682" cy="1878824"/>
          </a:xfrm>
        </p:spPr>
        <p:txBody>
          <a:bodyPr>
            <a:noAutofit/>
          </a:bodyPr>
          <a:lstStyle/>
          <a:p>
            <a:pPr marL="0" indent="0">
              <a:buNone/>
            </a:pPr>
            <a:r>
              <a:rPr lang="en-US" sz="4000" dirty="0"/>
              <a:t>I Timothy 4:11,12:   “</a:t>
            </a:r>
            <a:r>
              <a:rPr lang="en-US" sz="2000" i="1" dirty="0"/>
              <a:t>11 </a:t>
            </a:r>
            <a:r>
              <a:rPr lang="en-US" sz="3200" i="1" dirty="0"/>
              <a:t>Command and teach these things. </a:t>
            </a:r>
            <a:r>
              <a:rPr lang="en-US" sz="2000" i="1" dirty="0"/>
              <a:t>12</a:t>
            </a:r>
            <a:r>
              <a:rPr lang="en-US" sz="3200" i="1" dirty="0"/>
              <a:t>Let no one despise you for your youth, but set the believers an example in speech, in conduct, in love, in faith, in purity.”</a:t>
            </a:r>
          </a:p>
          <a:p>
            <a:pPr marL="0" indent="0">
              <a:buNone/>
            </a:pPr>
            <a:endParaRPr lang="en-US" sz="4000" dirty="0"/>
          </a:p>
        </p:txBody>
      </p:sp>
      <p:sp>
        <p:nvSpPr>
          <p:cNvPr id="5" name="Rounded Rectangle 4">
            <a:extLst>
              <a:ext uri="{FF2B5EF4-FFF2-40B4-BE49-F238E27FC236}">
                <a16:creationId xmlns:a16="http://schemas.microsoft.com/office/drawing/2014/main" id="{FC96DB12-A369-2B4C-A94D-E73172D9CE13}"/>
              </a:ext>
            </a:extLst>
          </p:cNvPr>
          <p:cNvSpPr/>
          <p:nvPr/>
        </p:nvSpPr>
        <p:spPr>
          <a:xfrm>
            <a:off x="391129" y="3907335"/>
            <a:ext cx="8435780" cy="53927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800" b="1" dirty="0"/>
              <a:t>BEN DEAVER AND DAVID GELDART!</a:t>
            </a:r>
            <a:endParaRPr lang="en-US" sz="2800" dirty="0"/>
          </a:p>
        </p:txBody>
      </p:sp>
      <p:sp>
        <p:nvSpPr>
          <p:cNvPr id="6" name="Rounded Rectangle 5">
            <a:extLst>
              <a:ext uri="{FF2B5EF4-FFF2-40B4-BE49-F238E27FC236}">
                <a16:creationId xmlns:a16="http://schemas.microsoft.com/office/drawing/2014/main" id="{0A841FE5-D5A1-A64C-9ED6-BC4369741BFD}"/>
              </a:ext>
            </a:extLst>
          </p:cNvPr>
          <p:cNvSpPr/>
          <p:nvPr/>
        </p:nvSpPr>
        <p:spPr>
          <a:xfrm>
            <a:off x="399675" y="4792572"/>
            <a:ext cx="8435780" cy="53927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800" b="1" dirty="0"/>
              <a:t>OUR YOUNG ADULTS AND PARENTS</a:t>
            </a:r>
          </a:p>
        </p:txBody>
      </p:sp>
      <p:sp>
        <p:nvSpPr>
          <p:cNvPr id="7" name="Rounded Rectangle 6">
            <a:extLst>
              <a:ext uri="{FF2B5EF4-FFF2-40B4-BE49-F238E27FC236}">
                <a16:creationId xmlns:a16="http://schemas.microsoft.com/office/drawing/2014/main" id="{FC96DB12-A369-2B4C-A94D-E73172D9CE13}"/>
              </a:ext>
            </a:extLst>
          </p:cNvPr>
          <p:cNvSpPr/>
          <p:nvPr/>
        </p:nvSpPr>
        <p:spPr>
          <a:xfrm>
            <a:off x="391129" y="5677809"/>
            <a:ext cx="8435780" cy="53927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800" b="1" dirty="0"/>
              <a:t>OUR CHILDREN AND YOUTH </a:t>
            </a:r>
            <a:endParaRPr lang="en-US" sz="2800" dirty="0"/>
          </a:p>
        </p:txBody>
      </p:sp>
    </p:spTree>
    <p:extLst>
      <p:ext uri="{BB962C8B-B14F-4D97-AF65-F5344CB8AC3E}">
        <p14:creationId xmlns:p14="http://schemas.microsoft.com/office/powerpoint/2010/main" val="376551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z="4000" dirty="0"/>
              <a:t>2. USING OUR GIFTS FULLY</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92571"/>
            <a:ext cx="8830682" cy="4064799"/>
          </a:xfrm>
        </p:spPr>
        <p:txBody>
          <a:bodyPr>
            <a:noAutofit/>
          </a:bodyPr>
          <a:lstStyle/>
          <a:p>
            <a:pPr marL="0" indent="0">
              <a:buNone/>
            </a:pPr>
            <a:r>
              <a:rPr lang="en-US" sz="4000" dirty="0"/>
              <a:t>I Timothy 4:13-16:  </a:t>
            </a:r>
            <a:r>
              <a:rPr lang="en-US" sz="3000" i="1" dirty="0"/>
              <a:t>“</a:t>
            </a:r>
            <a:r>
              <a:rPr lang="en-US" sz="2000" i="1" dirty="0"/>
              <a:t>13 </a:t>
            </a:r>
            <a:r>
              <a:rPr lang="en-US" sz="3000" i="1" dirty="0"/>
              <a:t>Until I come, devote yourself to the public reading of Scripture, to exhortation, to teaching. </a:t>
            </a:r>
            <a:r>
              <a:rPr lang="en-US" sz="2000" i="1" dirty="0"/>
              <a:t>14</a:t>
            </a:r>
            <a:r>
              <a:rPr lang="en-US" sz="3000" i="1" dirty="0"/>
              <a:t>Do not neglect the gift you have, which was given you by prophecy when the council of elders laid their hands on you. </a:t>
            </a:r>
            <a:r>
              <a:rPr lang="en-US" sz="2000" i="1" dirty="0"/>
              <a:t>15</a:t>
            </a:r>
            <a:r>
              <a:rPr lang="en-US" sz="3000" i="1" dirty="0"/>
              <a:t>Practice these things, immerse yourself in them, so that all may see your progress. </a:t>
            </a:r>
            <a:r>
              <a:rPr lang="en-US" sz="2000" i="1" dirty="0"/>
              <a:t>16</a:t>
            </a:r>
            <a:r>
              <a:rPr lang="en-US" sz="3000" i="1" dirty="0"/>
              <a:t>Keep a close watch on yourself and on the teaching. Persist in this, for by so doing you will save both yourself and your hearers</a:t>
            </a:r>
            <a:r>
              <a:rPr lang="en-US" sz="3000" dirty="0"/>
              <a:t>. . .</a:t>
            </a:r>
          </a:p>
          <a:p>
            <a:pPr marL="0" indent="0">
              <a:buNone/>
            </a:pPr>
            <a:endParaRPr lang="en-US" sz="3200" i="1" dirty="0"/>
          </a:p>
          <a:p>
            <a:pPr marL="0" indent="0">
              <a:buNone/>
            </a:pPr>
            <a:endParaRPr lang="en-US" sz="4000" dirty="0"/>
          </a:p>
        </p:txBody>
      </p:sp>
      <p:sp>
        <p:nvSpPr>
          <p:cNvPr id="5" name="Rounded Rectangle 4">
            <a:extLst>
              <a:ext uri="{FF2B5EF4-FFF2-40B4-BE49-F238E27FC236}">
                <a16:creationId xmlns:a16="http://schemas.microsoft.com/office/drawing/2014/main" id="{FC96DB12-A369-2B4C-A94D-E73172D9CE13}"/>
              </a:ext>
            </a:extLst>
          </p:cNvPr>
          <p:cNvSpPr/>
          <p:nvPr/>
        </p:nvSpPr>
        <p:spPr>
          <a:xfrm>
            <a:off x="399675" y="5460468"/>
            <a:ext cx="8435780" cy="53927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800" b="1" dirty="0"/>
              <a:t>BEN DEAVER AND DAVID GELDART!</a:t>
            </a:r>
            <a:endParaRPr lang="en-US" sz="2800" dirty="0"/>
          </a:p>
        </p:txBody>
      </p:sp>
      <p:sp>
        <p:nvSpPr>
          <p:cNvPr id="8" name="Rounded Rectangle 7">
            <a:extLst>
              <a:ext uri="{FF2B5EF4-FFF2-40B4-BE49-F238E27FC236}">
                <a16:creationId xmlns:a16="http://schemas.microsoft.com/office/drawing/2014/main" id="{FC96DB12-A369-2B4C-A94D-E73172D9CE13}"/>
              </a:ext>
            </a:extLst>
          </p:cNvPr>
          <p:cNvSpPr/>
          <p:nvPr/>
        </p:nvSpPr>
        <p:spPr>
          <a:xfrm>
            <a:off x="399675" y="5999741"/>
            <a:ext cx="8435780" cy="53927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800" b="1" dirty="0"/>
              <a:t>ALL OF US AS CO-MINISTERS OF THE GOSPEL </a:t>
            </a:r>
            <a:endParaRPr lang="en-US" sz="2800" dirty="0"/>
          </a:p>
        </p:txBody>
      </p:sp>
    </p:spTree>
    <p:extLst>
      <p:ext uri="{BB962C8B-B14F-4D97-AF65-F5344CB8AC3E}">
        <p14:creationId xmlns:p14="http://schemas.microsoft.com/office/powerpoint/2010/main" val="305008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174171"/>
            <a:ext cx="8830682" cy="1218402"/>
          </a:xfrm>
        </p:spPr>
        <p:txBody>
          <a:bodyPr>
            <a:normAutofit/>
          </a:bodyPr>
          <a:lstStyle/>
          <a:p>
            <a:r>
              <a:rPr lang="en-US" sz="4000" dirty="0"/>
              <a:t>3.  INTERGENERATIONAL LOVE</a:t>
            </a:r>
            <a:br>
              <a:rPr lang="en-US" sz="4000" dirty="0"/>
            </a:br>
            <a:r>
              <a:rPr lang="en-US" sz="4000" dirty="0"/>
              <a:t>     IN THE HOUSEHOLD OF GOD</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92573"/>
            <a:ext cx="8830682" cy="2061828"/>
          </a:xfrm>
        </p:spPr>
        <p:txBody>
          <a:bodyPr>
            <a:noAutofit/>
          </a:bodyPr>
          <a:lstStyle/>
          <a:p>
            <a:pPr marL="0" indent="0">
              <a:buNone/>
            </a:pPr>
            <a:r>
              <a:rPr lang="en-US" sz="4000" dirty="0"/>
              <a:t>I Timothy 5:1,2  </a:t>
            </a:r>
            <a:r>
              <a:rPr lang="en-US" sz="2000" i="1" dirty="0"/>
              <a:t>1</a:t>
            </a:r>
            <a:r>
              <a:rPr lang="en-US" sz="3200" i="1" dirty="0"/>
              <a:t>Do not rebuke an older man but encourage him as you would a father, younger men as brothers, </a:t>
            </a:r>
            <a:r>
              <a:rPr lang="en-US" sz="2000" i="1" dirty="0"/>
              <a:t>2</a:t>
            </a:r>
            <a:r>
              <a:rPr lang="en-US" sz="3200" i="1" dirty="0"/>
              <a:t>older women as mothers, younger women as sisters, in all purity.</a:t>
            </a:r>
          </a:p>
          <a:p>
            <a:pPr marL="0" indent="0">
              <a:buNone/>
            </a:pPr>
            <a:r>
              <a:rPr lang="en-US" sz="4000" dirty="0"/>
              <a:t> </a:t>
            </a:r>
            <a:endParaRPr lang="en-US" sz="3000" dirty="0"/>
          </a:p>
          <a:p>
            <a:pPr marL="0" indent="0">
              <a:buNone/>
            </a:pPr>
            <a:endParaRPr lang="en-US" sz="3200" i="1" dirty="0"/>
          </a:p>
          <a:p>
            <a:pPr marL="0" indent="0">
              <a:buNone/>
            </a:pPr>
            <a:endParaRPr lang="en-US" sz="4000" dirty="0"/>
          </a:p>
        </p:txBody>
      </p:sp>
      <p:sp>
        <p:nvSpPr>
          <p:cNvPr id="6" name="Rounded Rectangle 5">
            <a:extLst>
              <a:ext uri="{FF2B5EF4-FFF2-40B4-BE49-F238E27FC236}">
                <a16:creationId xmlns:a16="http://schemas.microsoft.com/office/drawing/2014/main" id="{0A841FE5-D5A1-A64C-9ED6-BC4369741BFD}"/>
              </a:ext>
            </a:extLst>
          </p:cNvPr>
          <p:cNvSpPr/>
          <p:nvPr/>
        </p:nvSpPr>
        <p:spPr>
          <a:xfrm>
            <a:off x="374392" y="3527685"/>
            <a:ext cx="8435780" cy="53927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800" b="1" dirty="0"/>
              <a:t>ENCOURAGING, UNDERSTANDING &amp; RESPECTING</a:t>
            </a:r>
          </a:p>
        </p:txBody>
      </p:sp>
      <p:sp>
        <p:nvSpPr>
          <p:cNvPr id="7" name="Rounded Rectangle 6">
            <a:extLst>
              <a:ext uri="{FF2B5EF4-FFF2-40B4-BE49-F238E27FC236}">
                <a16:creationId xmlns:a16="http://schemas.microsoft.com/office/drawing/2014/main" id="{0A841FE5-D5A1-A64C-9ED6-BC4369741BFD}"/>
              </a:ext>
            </a:extLst>
          </p:cNvPr>
          <p:cNvSpPr/>
          <p:nvPr/>
        </p:nvSpPr>
        <p:spPr>
          <a:xfrm>
            <a:off x="374392" y="5246592"/>
            <a:ext cx="8435780" cy="53927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800" b="1" dirty="0"/>
              <a:t>CREATING A TRUE FAMILY CHURCH COMMUNITY</a:t>
            </a:r>
          </a:p>
        </p:txBody>
      </p:sp>
      <p:sp>
        <p:nvSpPr>
          <p:cNvPr id="8" name="Rounded Rectangle 7">
            <a:extLst>
              <a:ext uri="{FF2B5EF4-FFF2-40B4-BE49-F238E27FC236}">
                <a16:creationId xmlns:a16="http://schemas.microsoft.com/office/drawing/2014/main" id="{0A841FE5-D5A1-A64C-9ED6-BC4369741BFD}"/>
              </a:ext>
            </a:extLst>
          </p:cNvPr>
          <p:cNvSpPr/>
          <p:nvPr/>
        </p:nvSpPr>
        <p:spPr>
          <a:xfrm>
            <a:off x="374392" y="4389996"/>
            <a:ext cx="8435780" cy="53927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800" b="1" dirty="0"/>
              <a:t>INTENTIONALLY INTERACTING ACROSS AGE LINES</a:t>
            </a:r>
          </a:p>
        </p:txBody>
      </p:sp>
    </p:spTree>
    <p:extLst>
      <p:ext uri="{BB962C8B-B14F-4D97-AF65-F5344CB8AC3E}">
        <p14:creationId xmlns:p14="http://schemas.microsoft.com/office/powerpoint/2010/main" val="241096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harpenSoften amount="11000"/>
                    </a14:imgEffect>
                    <a14:imgEffect>
                      <a14:brightnessContrast bright="33000"/>
                    </a14:imgEffect>
                  </a14:imgLayer>
                </a14:imgProps>
              </a:ext>
              <a:ext uri="{28A0092B-C50C-407E-A947-70E740481C1C}">
                <a14:useLocalDpi xmlns:a14="http://schemas.microsoft.com/office/drawing/2010/main" val="0"/>
              </a:ext>
            </a:extLst>
          </a:blip>
          <a:stretch>
            <a:fillRect/>
          </a:stretch>
        </p:blipFill>
        <p:spPr>
          <a:xfrm>
            <a:off x="-365760" y="-276401"/>
            <a:ext cx="9507191" cy="7134401"/>
          </a:xfrm>
          <a:prstGeom prst="rect">
            <a:avLst/>
          </a:prstGeom>
        </p:spPr>
      </p:pic>
    </p:spTree>
    <p:extLst>
      <p:ext uri="{BB962C8B-B14F-4D97-AF65-F5344CB8AC3E}">
        <p14:creationId xmlns:p14="http://schemas.microsoft.com/office/powerpoint/2010/main" val="2868081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Where to go from here?</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93995"/>
            <a:ext cx="8813590" cy="5189888"/>
          </a:xfrm>
        </p:spPr>
        <p:txBody>
          <a:bodyPr>
            <a:noAutofit/>
          </a:bodyPr>
          <a:lstStyle/>
          <a:p>
            <a:pPr marL="514350" lvl="2" indent="-514350">
              <a:buFont typeface="+mj-lt"/>
              <a:buAutoNum type="arabicPeriod"/>
            </a:pPr>
            <a:r>
              <a:rPr lang="en-US" sz="3200" dirty="0"/>
              <a:t>Support our Pastors with prayer, encouragement, honest dialogue and shared ministry!</a:t>
            </a:r>
          </a:p>
          <a:p>
            <a:pPr marL="0" lvl="2" indent="0">
              <a:buNone/>
            </a:pPr>
            <a:br>
              <a:rPr lang="en-US" sz="3200" dirty="0"/>
            </a:br>
            <a:endParaRPr lang="en-US" sz="2500" dirty="0"/>
          </a:p>
          <a:p>
            <a:pPr marL="0" lvl="2" indent="0">
              <a:buNone/>
            </a:pPr>
            <a:br>
              <a:rPr lang="en-US" sz="2500" dirty="0"/>
            </a:br>
            <a:endParaRPr lang="en-US" sz="1500" dirty="0"/>
          </a:p>
          <a:p>
            <a:pPr marL="457200" lvl="2" indent="-457200">
              <a:buFont typeface="+mj-lt"/>
              <a:buAutoNum type="arabicPeriod"/>
            </a:pPr>
            <a:endParaRPr lang="en-US" sz="2500" dirty="0"/>
          </a:p>
        </p:txBody>
      </p:sp>
    </p:spTree>
    <p:extLst>
      <p:ext uri="{BB962C8B-B14F-4D97-AF65-F5344CB8AC3E}">
        <p14:creationId xmlns:p14="http://schemas.microsoft.com/office/powerpoint/2010/main" val="58841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Where to go from here?</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92572"/>
            <a:ext cx="8813590" cy="5189888"/>
          </a:xfrm>
        </p:spPr>
        <p:txBody>
          <a:bodyPr>
            <a:noAutofit/>
          </a:bodyPr>
          <a:lstStyle/>
          <a:p>
            <a:pPr marL="514350" lvl="2" indent="-514350">
              <a:buFont typeface="+mj-lt"/>
              <a:buAutoNum type="arabicPeriod"/>
            </a:pPr>
            <a:r>
              <a:rPr lang="en-US" sz="3200" dirty="0"/>
              <a:t>Support our Pastors with prayer, encouragement, honest dialogue and shared ministry!</a:t>
            </a:r>
          </a:p>
          <a:p>
            <a:pPr marL="514350" lvl="2" indent="-514350">
              <a:buFont typeface="+mj-lt"/>
              <a:buAutoNum type="arabicPeriod"/>
            </a:pPr>
            <a:r>
              <a:rPr lang="en-US" sz="3200" dirty="0"/>
              <a:t>Parents: Set example &amp; engage your family in using gifts in meaningful ministry.</a:t>
            </a:r>
          </a:p>
          <a:p>
            <a:pPr marL="0" lvl="2" indent="0">
              <a:buNone/>
            </a:pPr>
            <a:br>
              <a:rPr lang="en-US" sz="3200" dirty="0"/>
            </a:br>
            <a:endParaRPr lang="en-US" sz="2500" dirty="0"/>
          </a:p>
          <a:p>
            <a:pPr marL="0" lvl="2" indent="0">
              <a:buNone/>
            </a:pPr>
            <a:br>
              <a:rPr lang="en-US" sz="2500" dirty="0"/>
            </a:br>
            <a:endParaRPr lang="en-US" sz="1500" dirty="0"/>
          </a:p>
          <a:p>
            <a:pPr marL="457200" lvl="2" indent="-457200">
              <a:buFont typeface="+mj-lt"/>
              <a:buAutoNum type="arabicPeriod"/>
            </a:pPr>
            <a:endParaRPr lang="en-US" sz="2500" dirty="0"/>
          </a:p>
        </p:txBody>
      </p:sp>
    </p:spTree>
    <p:extLst>
      <p:ext uri="{BB962C8B-B14F-4D97-AF65-F5344CB8AC3E}">
        <p14:creationId xmlns:p14="http://schemas.microsoft.com/office/powerpoint/2010/main" val="3377906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Where to go from here?</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92572"/>
            <a:ext cx="8813590" cy="5189888"/>
          </a:xfrm>
        </p:spPr>
        <p:txBody>
          <a:bodyPr>
            <a:noAutofit/>
          </a:bodyPr>
          <a:lstStyle/>
          <a:p>
            <a:pPr marL="514350" lvl="2" indent="-514350">
              <a:buFont typeface="+mj-lt"/>
              <a:buAutoNum type="arabicPeriod"/>
            </a:pPr>
            <a:r>
              <a:rPr lang="en-US" sz="3200" dirty="0"/>
              <a:t>Support our Pastors with prayer, encouragement, honest dialogue and shared ministry!</a:t>
            </a:r>
          </a:p>
          <a:p>
            <a:pPr marL="514350" lvl="2" indent="-514350">
              <a:buFont typeface="+mj-lt"/>
              <a:buAutoNum type="arabicPeriod"/>
            </a:pPr>
            <a:r>
              <a:rPr lang="en-US" sz="3200" dirty="0"/>
              <a:t>Parents: Set example &amp; engage your family in using gifts in meaningful ministry.</a:t>
            </a:r>
          </a:p>
          <a:p>
            <a:pPr marL="514350" lvl="2" indent="-514350">
              <a:buFont typeface="+mj-lt"/>
              <a:buAutoNum type="arabicPeriod"/>
            </a:pPr>
            <a:r>
              <a:rPr lang="en-US" sz="3200" dirty="0"/>
              <a:t>Children and Youth:  Believe in yourselves and the strength you have to do important things ...</a:t>
            </a:r>
          </a:p>
          <a:p>
            <a:pPr marL="0" lvl="2" indent="0">
              <a:buNone/>
            </a:pPr>
            <a:br>
              <a:rPr lang="en-US" sz="3200" dirty="0"/>
            </a:br>
            <a:endParaRPr lang="en-US" sz="2500" dirty="0"/>
          </a:p>
          <a:p>
            <a:pPr marL="0" lvl="2" indent="0">
              <a:buNone/>
            </a:pPr>
            <a:br>
              <a:rPr lang="en-US" sz="2500" dirty="0"/>
            </a:br>
            <a:endParaRPr lang="en-US" sz="1500" dirty="0"/>
          </a:p>
          <a:p>
            <a:pPr marL="457200" lvl="2" indent="-457200">
              <a:buFont typeface="+mj-lt"/>
              <a:buAutoNum type="arabicPeriod"/>
            </a:pPr>
            <a:endParaRPr lang="en-US" sz="2500" dirty="0"/>
          </a:p>
        </p:txBody>
      </p:sp>
    </p:spTree>
    <p:extLst>
      <p:ext uri="{BB962C8B-B14F-4D97-AF65-F5344CB8AC3E}">
        <p14:creationId xmlns:p14="http://schemas.microsoft.com/office/powerpoint/2010/main" val="1447267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Where to go from here?</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92572"/>
            <a:ext cx="8813590" cy="5189888"/>
          </a:xfrm>
        </p:spPr>
        <p:txBody>
          <a:bodyPr>
            <a:noAutofit/>
          </a:bodyPr>
          <a:lstStyle/>
          <a:p>
            <a:pPr marL="514350" lvl="2" indent="-514350">
              <a:buFont typeface="+mj-lt"/>
              <a:buAutoNum type="arabicPeriod"/>
            </a:pPr>
            <a:r>
              <a:rPr lang="en-US" sz="3200" dirty="0"/>
              <a:t>Support our Pastors with prayer, encouragement, honest dialogue and shared ministry!</a:t>
            </a:r>
          </a:p>
          <a:p>
            <a:pPr marL="514350" lvl="2" indent="-514350">
              <a:buFont typeface="+mj-lt"/>
              <a:buAutoNum type="arabicPeriod"/>
            </a:pPr>
            <a:r>
              <a:rPr lang="en-US" sz="3200" dirty="0"/>
              <a:t>Parents: Set example &amp; engage your family in using gifts in meaningful ministry.</a:t>
            </a:r>
          </a:p>
          <a:p>
            <a:pPr marL="514350" lvl="2" indent="-514350">
              <a:buFont typeface="+mj-lt"/>
              <a:buAutoNum type="arabicPeriod"/>
            </a:pPr>
            <a:r>
              <a:rPr lang="en-US" sz="3200" dirty="0"/>
              <a:t>Children and Youth:  Believe in yourselves and the strength you have to do important things ...</a:t>
            </a:r>
          </a:p>
          <a:p>
            <a:pPr marL="514350" lvl="2" indent="-514350">
              <a:buFont typeface="+mj-lt"/>
              <a:buAutoNum type="arabicPeriod"/>
            </a:pPr>
            <a:r>
              <a:rPr lang="en-US" sz="3200" dirty="0"/>
              <a:t>Intentionally include those different than you in LIFE Groups, activities, personal life, treating all as a father, mother, brother, sister you love. </a:t>
            </a:r>
          </a:p>
          <a:p>
            <a:pPr marL="0" lvl="2" indent="0">
              <a:buNone/>
            </a:pPr>
            <a:br>
              <a:rPr lang="en-US" sz="3200" dirty="0"/>
            </a:br>
            <a:endParaRPr lang="en-US" sz="2500" dirty="0"/>
          </a:p>
          <a:p>
            <a:pPr marL="0" lvl="2" indent="0">
              <a:buNone/>
            </a:pPr>
            <a:br>
              <a:rPr lang="en-US" sz="2500" dirty="0"/>
            </a:br>
            <a:endParaRPr lang="en-US" sz="1500" dirty="0"/>
          </a:p>
          <a:p>
            <a:pPr marL="457200" lvl="2" indent="-457200">
              <a:buFont typeface="+mj-lt"/>
              <a:buAutoNum type="arabicPeriod"/>
            </a:pPr>
            <a:endParaRPr lang="en-US" sz="2500" dirty="0"/>
          </a:p>
        </p:txBody>
      </p:sp>
    </p:spTree>
    <p:extLst>
      <p:ext uri="{BB962C8B-B14F-4D97-AF65-F5344CB8AC3E}">
        <p14:creationId xmlns:p14="http://schemas.microsoft.com/office/powerpoint/2010/main" val="2190043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WHO WE ARE!</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681079"/>
            <a:ext cx="8813590" cy="5189888"/>
          </a:xfrm>
        </p:spPr>
        <p:txBody>
          <a:bodyPr>
            <a:noAutofit/>
          </a:bodyPr>
          <a:lstStyle/>
          <a:p>
            <a:pPr marL="0" lvl="2" indent="0">
              <a:buNone/>
            </a:pPr>
            <a:r>
              <a:rPr lang="en-US" sz="3200" b="1" dirty="0"/>
              <a:t>OUR SHARED VISION FOR TALLGRASS:</a:t>
            </a:r>
          </a:p>
          <a:p>
            <a:pPr marL="457200" lvl="2" indent="-457200">
              <a:buFontTx/>
              <a:buChar char="-"/>
            </a:pPr>
            <a:r>
              <a:rPr lang="en-US" sz="3200" dirty="0"/>
              <a:t>A loving family sensitive to and caring for all.  Continue to help our life groups flourish!</a:t>
            </a:r>
          </a:p>
          <a:p>
            <a:pPr marL="457200" lvl="2" indent="-457200">
              <a:buFontTx/>
              <a:buChar char="-"/>
            </a:pPr>
            <a:r>
              <a:rPr lang="en-US" sz="3200" dirty="0"/>
              <a:t>A serving church body making a difference in our neighborhoods and communities.</a:t>
            </a:r>
          </a:p>
          <a:p>
            <a:pPr marL="457200" lvl="2" indent="-457200">
              <a:buFontTx/>
              <a:buChar char="-"/>
            </a:pPr>
            <a:r>
              <a:rPr lang="en-US" sz="3200" dirty="0"/>
              <a:t>A community committed to children and youth </a:t>
            </a:r>
            <a:br>
              <a:rPr lang="en-US" sz="3200" dirty="0"/>
            </a:br>
            <a:r>
              <a:rPr lang="en-US" sz="3200" dirty="0"/>
              <a:t>… with so many volunteers that you have to wait for a chance to serve.</a:t>
            </a:r>
            <a:br>
              <a:rPr lang="en-US" sz="3200" dirty="0"/>
            </a:br>
            <a:endParaRPr lang="en-US" sz="2500" dirty="0"/>
          </a:p>
          <a:p>
            <a:pPr marL="0" lvl="2" indent="0">
              <a:buNone/>
            </a:pPr>
            <a:br>
              <a:rPr lang="en-US" sz="2500" dirty="0"/>
            </a:br>
            <a:endParaRPr lang="en-US" sz="1500" dirty="0"/>
          </a:p>
          <a:p>
            <a:pPr marL="457200" lvl="2" indent="-457200">
              <a:buFont typeface="+mj-lt"/>
              <a:buAutoNum type="arabicPeriod"/>
            </a:pPr>
            <a:endParaRPr lang="en-US" sz="2500" dirty="0"/>
          </a:p>
        </p:txBody>
      </p:sp>
    </p:spTree>
    <p:extLst>
      <p:ext uri="{BB962C8B-B14F-4D97-AF65-F5344CB8AC3E}">
        <p14:creationId xmlns:p14="http://schemas.microsoft.com/office/powerpoint/2010/main" val="47536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042BF-E157-4A7E-84EC-97BEF392736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ADF6723-F51E-4304-B5AF-0E4DE291A4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7634" y="0"/>
            <a:ext cx="10282150" cy="6858000"/>
          </a:xfrm>
        </p:spPr>
      </p:pic>
      <p:sp>
        <p:nvSpPr>
          <p:cNvPr id="6" name="Rectangle 5">
            <a:extLst>
              <a:ext uri="{FF2B5EF4-FFF2-40B4-BE49-F238E27FC236}">
                <a16:creationId xmlns:a16="http://schemas.microsoft.com/office/drawing/2014/main" id="{937F39E2-0189-4D89-89FD-CB4F02BF34B4}"/>
              </a:ext>
            </a:extLst>
          </p:cNvPr>
          <p:cNvSpPr/>
          <p:nvPr/>
        </p:nvSpPr>
        <p:spPr>
          <a:xfrm>
            <a:off x="-1130050" y="2484408"/>
            <a:ext cx="10282150" cy="1535501"/>
          </a:xfrm>
          <a:prstGeom prst="rect">
            <a:avLst/>
          </a:prstGeom>
          <a:solidFill>
            <a:schemeClr val="bg1">
              <a:lumMod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99C251-6116-4165-A1B9-E59E8FE06146}"/>
              </a:ext>
            </a:extLst>
          </p:cNvPr>
          <p:cNvSpPr txBox="1"/>
          <p:nvPr/>
        </p:nvSpPr>
        <p:spPr>
          <a:xfrm>
            <a:off x="-21263" y="2726742"/>
            <a:ext cx="9237161" cy="1015663"/>
          </a:xfrm>
          <a:prstGeom prst="rect">
            <a:avLst/>
          </a:prstGeom>
          <a:noFill/>
        </p:spPr>
        <p:txBody>
          <a:bodyPr wrap="square" rtlCol="0">
            <a:spAutoFit/>
          </a:bodyPr>
          <a:lstStyle/>
          <a:p>
            <a:pPr algn="ctr"/>
            <a:r>
              <a:rPr lang="en-US" sz="6000" dirty="0">
                <a:solidFill>
                  <a:srgbClr val="F1E8E0"/>
                </a:solidFill>
                <a:effectLst>
                  <a:outerShdw blurRad="38100" dist="38100" dir="2700000" algn="tl">
                    <a:srgbClr val="000000">
                      <a:alpha val="43137"/>
                    </a:srgbClr>
                  </a:outerShdw>
                </a:effectLst>
                <a:latin typeface="Tw Cen MT" panose="020B0602020104020603" pitchFamily="34" charset="0"/>
              </a:rPr>
              <a:t>COMMISSIONING</a:t>
            </a:r>
          </a:p>
        </p:txBody>
      </p:sp>
    </p:spTree>
    <p:extLst>
      <p:ext uri="{BB962C8B-B14F-4D97-AF65-F5344CB8AC3E}">
        <p14:creationId xmlns:p14="http://schemas.microsoft.com/office/powerpoint/2010/main" val="3312831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5910"/>
            <a:ext cx="9247031" cy="6857142"/>
          </a:xfrm>
          <a:prstGeom prst="rect">
            <a:avLst/>
          </a:prstGeom>
        </p:spPr>
      </p:pic>
    </p:spTree>
    <p:extLst>
      <p:ext uri="{BB962C8B-B14F-4D97-AF65-F5344CB8AC3E}">
        <p14:creationId xmlns:p14="http://schemas.microsoft.com/office/powerpoint/2010/main" val="2422162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313318" y="101513"/>
            <a:ext cx="8830682" cy="1325563"/>
          </a:xfrm>
        </p:spPr>
        <p:txBody>
          <a:bodyPr>
            <a:normAutofit/>
          </a:bodyPr>
          <a:lstStyle/>
          <a:p>
            <a:pPr algn="ctr"/>
            <a:r>
              <a:rPr lang="en-US" sz="3600" dirty="0"/>
              <a:t>On youngness &amp; oldness in the household of god</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27076"/>
            <a:ext cx="8813590" cy="5189888"/>
          </a:xfrm>
        </p:spPr>
        <p:txBody>
          <a:bodyPr>
            <a:noAutofit/>
          </a:bodyPr>
          <a:lstStyle/>
          <a:p>
            <a:pPr marL="457200" lvl="2" indent="-457200">
              <a:buFont typeface="+mj-lt"/>
              <a:buAutoNum type="arabicPeriod"/>
            </a:pPr>
            <a:endParaRPr lang="en-US" sz="3200" dirty="0"/>
          </a:p>
          <a:p>
            <a:pPr marL="0" lvl="2" indent="0">
              <a:buNone/>
            </a:pPr>
            <a:r>
              <a:rPr lang="en-US" sz="3200" b="1" dirty="0"/>
              <a:t>YOUNGNESS:  </a:t>
            </a:r>
            <a:r>
              <a:rPr lang="en-US" sz="3200" dirty="0"/>
              <a:t>The state or quality of being young; youthfulness, especially of character or appearance</a:t>
            </a:r>
          </a:p>
          <a:p>
            <a:pPr marL="0" lvl="2" indent="0">
              <a:buNone/>
            </a:pPr>
            <a:endParaRPr lang="en-US" sz="3200" dirty="0"/>
          </a:p>
          <a:p>
            <a:pPr marL="0" lvl="2" indent="0">
              <a:buNone/>
            </a:pPr>
            <a:r>
              <a:rPr lang="en-US" sz="3200" dirty="0"/>
              <a:t>YOUTH:  </a:t>
            </a:r>
          </a:p>
          <a:p>
            <a:pPr marL="457200" lvl="2" indent="-457200"/>
            <a:r>
              <a:rPr lang="en-US" sz="3200" dirty="0"/>
              <a:t>The Condition of being young!</a:t>
            </a:r>
          </a:p>
          <a:p>
            <a:pPr marL="457200" lvl="2" indent="-457200"/>
            <a:r>
              <a:rPr lang="en-US" sz="3200" dirty="0"/>
              <a:t>The appearance, freshness, vigor, spirit, etc. characteristic of one who is young.</a:t>
            </a:r>
          </a:p>
          <a:p>
            <a:pPr marL="457200" lvl="2" indent="-457200"/>
            <a:r>
              <a:rPr lang="en-US" sz="3200" dirty="0"/>
              <a:t>The time of being young, early life!</a:t>
            </a:r>
          </a:p>
          <a:p>
            <a:pPr marL="457200" lvl="2" indent="-457200"/>
            <a:r>
              <a:rPr lang="en-US" sz="3200" dirty="0"/>
              <a:t>Any period of early development</a:t>
            </a:r>
          </a:p>
          <a:p>
            <a:pPr marL="0" lvl="2" indent="0">
              <a:buNone/>
            </a:pPr>
            <a:endParaRPr lang="en-US" sz="3200" dirty="0"/>
          </a:p>
          <a:p>
            <a:pPr marL="457200" lvl="2" indent="-457200" algn="ctr">
              <a:buFont typeface="+mj-lt"/>
              <a:buAutoNum type="arabicPeriod"/>
            </a:pPr>
            <a:endParaRPr lang="en-US" sz="2500" dirty="0"/>
          </a:p>
        </p:txBody>
      </p:sp>
    </p:spTree>
    <p:extLst>
      <p:ext uri="{BB962C8B-B14F-4D97-AF65-F5344CB8AC3E}">
        <p14:creationId xmlns:p14="http://schemas.microsoft.com/office/powerpoint/2010/main" val="2693161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313318" y="101513"/>
            <a:ext cx="8830682" cy="1325563"/>
          </a:xfrm>
        </p:spPr>
        <p:txBody>
          <a:bodyPr>
            <a:normAutofit/>
          </a:bodyPr>
          <a:lstStyle/>
          <a:p>
            <a:pPr algn="ctr"/>
            <a:r>
              <a:rPr lang="en-US" sz="3600" dirty="0"/>
              <a:t>On youngness &amp; oldness in the household of god</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27076"/>
            <a:ext cx="8813590" cy="5189888"/>
          </a:xfrm>
        </p:spPr>
        <p:txBody>
          <a:bodyPr>
            <a:noAutofit/>
          </a:bodyPr>
          <a:lstStyle/>
          <a:p>
            <a:pPr marL="0" lvl="2" indent="0">
              <a:buNone/>
            </a:pPr>
            <a:endParaRPr lang="en-US" sz="800" dirty="0"/>
          </a:p>
          <a:p>
            <a:pPr marL="0" lvl="2" indent="0">
              <a:buNone/>
            </a:pPr>
            <a:r>
              <a:rPr lang="en-US" sz="3600" b="1" dirty="0"/>
              <a:t>OLDNESS:  </a:t>
            </a:r>
            <a:r>
              <a:rPr lang="en-US" sz="3200" dirty="0"/>
              <a:t>The opposite of youngness!  </a:t>
            </a:r>
            <a:r>
              <a:rPr lang="en-US" sz="3200" dirty="0">
                <a:sym typeface="Wingdings" panose="05000000000000000000" pitchFamily="2" charset="2"/>
              </a:rPr>
              <a:t></a:t>
            </a:r>
          </a:p>
          <a:p>
            <a:pPr marL="0" lvl="2" indent="0">
              <a:buNone/>
            </a:pPr>
            <a:endParaRPr lang="en-US" sz="800" dirty="0">
              <a:sym typeface="Wingdings" panose="05000000000000000000" pitchFamily="2" charset="2"/>
            </a:endParaRPr>
          </a:p>
          <a:p>
            <a:pPr marL="457200" lvl="2" indent="-457200"/>
            <a:r>
              <a:rPr lang="en-US" sz="3000" dirty="0">
                <a:sym typeface="Wingdings" panose="05000000000000000000" pitchFamily="2" charset="2"/>
              </a:rPr>
              <a:t>Having lived or existed for a relatively long time</a:t>
            </a:r>
          </a:p>
          <a:p>
            <a:pPr marL="457200" lvl="2" indent="-457200"/>
            <a:r>
              <a:rPr lang="en-US" sz="3000" dirty="0">
                <a:sym typeface="Wingdings" panose="05000000000000000000" pitchFamily="2" charset="2"/>
              </a:rPr>
              <a:t>Made long ago; in existence for many years</a:t>
            </a:r>
          </a:p>
          <a:p>
            <a:pPr marL="457200" lvl="2" indent="-457200"/>
            <a:r>
              <a:rPr lang="en-US" sz="3000" dirty="0">
                <a:sym typeface="Wingdings" panose="05000000000000000000" pitchFamily="2" charset="2"/>
              </a:rPr>
              <a:t>Having or exhibiting the physical characteristics of age . . . and, of course the wisdom of age!!!!!!</a:t>
            </a:r>
          </a:p>
          <a:p>
            <a:pPr marL="457200" lvl="2" indent="-457200"/>
            <a:r>
              <a:rPr lang="en-US" sz="3000" dirty="0">
                <a:sym typeface="Wingdings" panose="05000000000000000000" pitchFamily="2" charset="2"/>
              </a:rPr>
              <a:t>Exhibiting the effects of long use; worn</a:t>
            </a:r>
          </a:p>
          <a:p>
            <a:pPr marL="457200" lvl="2" indent="-457200"/>
            <a:r>
              <a:rPr lang="en-US" sz="3000" dirty="0">
                <a:sym typeface="Wingdings" panose="05000000000000000000" pitchFamily="2" charset="2"/>
              </a:rPr>
              <a:t>Belonging to a remote or former period of history</a:t>
            </a:r>
          </a:p>
          <a:p>
            <a:pPr marL="457200" lvl="2" indent="-457200"/>
            <a:r>
              <a:rPr lang="en-US" sz="3000" dirty="0">
                <a:sym typeface="Wingdings" panose="05000000000000000000" pitchFamily="2" charset="2"/>
              </a:rPr>
              <a:t>Having become slower in flow and less vigorous</a:t>
            </a:r>
          </a:p>
          <a:p>
            <a:pPr marL="0" lvl="2" indent="0">
              <a:buNone/>
            </a:pPr>
            <a:r>
              <a:rPr lang="en-US" sz="3200" b="1" i="1" dirty="0"/>
              <a:t>Synonyms: </a:t>
            </a:r>
            <a:r>
              <a:rPr lang="en-US" sz="3200" b="1" dirty="0"/>
              <a:t>old, ancient</a:t>
            </a:r>
            <a:r>
              <a:rPr lang="en-US" sz="3200" baseline="30000" dirty="0"/>
              <a:t>1</a:t>
            </a:r>
            <a:r>
              <a:rPr lang="en-US" sz="3200" b="1" dirty="0"/>
              <a:t>, archaic, antediluvian,       		 antique, antiquated</a:t>
            </a:r>
            <a:endParaRPr lang="en-US" sz="3200" dirty="0"/>
          </a:p>
          <a:p>
            <a:pPr marL="457200" lvl="2" indent="-457200">
              <a:buFont typeface="+mj-lt"/>
              <a:buAutoNum type="arabicPeriod"/>
            </a:pPr>
            <a:endParaRPr lang="en-US" sz="2500" dirty="0"/>
          </a:p>
        </p:txBody>
      </p:sp>
    </p:spTree>
    <p:extLst>
      <p:ext uri="{BB962C8B-B14F-4D97-AF65-F5344CB8AC3E}">
        <p14:creationId xmlns:p14="http://schemas.microsoft.com/office/powerpoint/2010/main" val="408834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313318" y="101513"/>
            <a:ext cx="8830682" cy="1325563"/>
          </a:xfrm>
        </p:spPr>
        <p:txBody>
          <a:bodyPr>
            <a:normAutofit/>
          </a:bodyPr>
          <a:lstStyle/>
          <a:p>
            <a:r>
              <a:rPr lang="en-US" sz="3600" dirty="0"/>
              <a:t>Paul’s relationship with timothy</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27076"/>
            <a:ext cx="8813590" cy="5189888"/>
          </a:xfrm>
        </p:spPr>
        <p:txBody>
          <a:bodyPr>
            <a:noAutofit/>
          </a:bodyPr>
          <a:lstStyle/>
          <a:p>
            <a:pPr marL="0" lvl="2" indent="0">
              <a:buNone/>
            </a:pPr>
            <a:endParaRPr lang="en-US" sz="800" dirty="0"/>
          </a:p>
          <a:p>
            <a:pPr marL="0" lvl="2" indent="0">
              <a:buNone/>
            </a:pPr>
            <a:r>
              <a:rPr lang="en-US" sz="3200" dirty="0"/>
              <a:t>1.  Paul Has a Special Influence in Timothy’s Family</a:t>
            </a:r>
          </a:p>
          <a:p>
            <a:pPr marL="971550" lvl="3" indent="-514350">
              <a:buFont typeface="+mj-lt"/>
              <a:buAutoNum type="alphaUcPeriod"/>
            </a:pPr>
            <a:r>
              <a:rPr lang="en-US" sz="3000" dirty="0"/>
              <a:t>Most likely led Timothy’s mother Eunice and Grandmother Lois to become Jesus followers when preaching in </a:t>
            </a:r>
            <a:r>
              <a:rPr lang="en-US" sz="3000" dirty="0" err="1"/>
              <a:t>Lystra</a:t>
            </a:r>
            <a:r>
              <a:rPr lang="en-US" sz="3000" dirty="0"/>
              <a:t> and </a:t>
            </a:r>
            <a:r>
              <a:rPr lang="en-US" sz="3000" dirty="0" err="1"/>
              <a:t>Derbe</a:t>
            </a:r>
            <a:r>
              <a:rPr lang="en-US" sz="3000" dirty="0"/>
              <a:t> on his first missionary journey. (A.D. 46-48)</a:t>
            </a:r>
          </a:p>
          <a:p>
            <a:pPr marL="457200" lvl="3" indent="0">
              <a:buNone/>
            </a:pPr>
            <a:endParaRPr lang="en-US" sz="1200" dirty="0"/>
          </a:p>
          <a:p>
            <a:pPr marL="457200" lvl="3" indent="0">
              <a:buNone/>
            </a:pPr>
            <a:r>
              <a:rPr lang="en-US" sz="3000" dirty="0"/>
              <a:t>Acts 14:6,7 – </a:t>
            </a:r>
            <a:r>
              <a:rPr lang="en-US" sz="3000" i="1" dirty="0"/>
              <a:t>“ . . .they . . fled to </a:t>
            </a:r>
            <a:r>
              <a:rPr lang="en-US" sz="3000" i="1" dirty="0" err="1"/>
              <a:t>Lystra</a:t>
            </a:r>
            <a:r>
              <a:rPr lang="en-US" sz="3000" i="1" dirty="0"/>
              <a:t> and </a:t>
            </a:r>
            <a:r>
              <a:rPr lang="en-US" sz="3000" i="1" dirty="0" err="1"/>
              <a:t>Derbe</a:t>
            </a:r>
            <a:r>
              <a:rPr lang="en-US" sz="3000" i="1" dirty="0"/>
              <a:t>, cities of Lycaonia, (modern country of Turkey) and to the surrounding country, and there they continued to preach the gospel.”  </a:t>
            </a:r>
            <a:r>
              <a:rPr lang="en-US" sz="3000" dirty="0"/>
              <a:t>(Also 14:8-23)</a:t>
            </a:r>
          </a:p>
        </p:txBody>
      </p:sp>
    </p:spTree>
    <p:extLst>
      <p:ext uri="{BB962C8B-B14F-4D97-AF65-F5344CB8AC3E}">
        <p14:creationId xmlns:p14="http://schemas.microsoft.com/office/powerpoint/2010/main" val="1862424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313318" y="101513"/>
            <a:ext cx="8830682" cy="1325563"/>
          </a:xfrm>
        </p:spPr>
        <p:txBody>
          <a:bodyPr>
            <a:normAutofit/>
          </a:bodyPr>
          <a:lstStyle/>
          <a:p>
            <a:r>
              <a:rPr lang="en-US" sz="3600" dirty="0"/>
              <a:t>Paul’s relationship with timothy</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150709" y="1427076"/>
            <a:ext cx="8813590" cy="5189888"/>
          </a:xfrm>
        </p:spPr>
        <p:txBody>
          <a:bodyPr>
            <a:noAutofit/>
          </a:bodyPr>
          <a:lstStyle/>
          <a:p>
            <a:pPr marL="0" lvl="2" indent="0">
              <a:buNone/>
            </a:pPr>
            <a:endParaRPr lang="en-US" sz="800" dirty="0"/>
          </a:p>
          <a:p>
            <a:pPr marL="0" lvl="2" indent="0">
              <a:buNone/>
            </a:pPr>
            <a:r>
              <a:rPr lang="en-US" sz="3200" dirty="0"/>
              <a:t>1.  Paul Has a Special Influence in Timothy’s Family</a:t>
            </a:r>
          </a:p>
          <a:p>
            <a:pPr marL="457200" lvl="3" indent="0">
              <a:buNone/>
            </a:pPr>
            <a:r>
              <a:rPr lang="en-US" sz="3000" dirty="0"/>
              <a:t> B. Returned on 2</a:t>
            </a:r>
            <a:r>
              <a:rPr lang="en-US" sz="3000" baseline="30000" dirty="0"/>
              <a:t>nd</a:t>
            </a:r>
            <a:r>
              <a:rPr lang="en-US" sz="3000" dirty="0"/>
              <a:t> Missionary Journey (A.D. 49-52) </a:t>
            </a:r>
          </a:p>
          <a:p>
            <a:pPr marL="457200" lvl="3" indent="0">
              <a:buNone/>
            </a:pPr>
            <a:r>
              <a:rPr lang="en-US" sz="3000" dirty="0"/>
              <a:t>      and found Timothy had become a strong believer.</a:t>
            </a:r>
          </a:p>
          <a:p>
            <a:pPr marL="457200" lvl="3" indent="0">
              <a:buNone/>
            </a:pPr>
            <a:endParaRPr lang="en-US" sz="800" dirty="0"/>
          </a:p>
          <a:p>
            <a:pPr marL="457200" lvl="3" indent="0">
              <a:buNone/>
            </a:pPr>
            <a:r>
              <a:rPr lang="en-US" sz="3000" dirty="0"/>
              <a:t>Acts 16:1,2 – </a:t>
            </a:r>
            <a:r>
              <a:rPr lang="en-US" sz="2800" i="1" dirty="0"/>
              <a:t>“Paul came also to </a:t>
            </a:r>
            <a:r>
              <a:rPr lang="en-US" sz="2800" i="1" dirty="0" err="1"/>
              <a:t>Derbe</a:t>
            </a:r>
            <a:r>
              <a:rPr lang="en-US" sz="2800" i="1" dirty="0"/>
              <a:t> and to </a:t>
            </a:r>
            <a:r>
              <a:rPr lang="en-US" sz="2800" i="1" dirty="0" err="1"/>
              <a:t>Lystra</a:t>
            </a:r>
            <a:r>
              <a:rPr lang="en-US" sz="2800" i="1" dirty="0"/>
              <a:t>.   A disciple was there named Timothy, the son of a Jewish woman who was a believer, but his father was a Greek.  He was well spoken of by the brothers at </a:t>
            </a:r>
            <a:r>
              <a:rPr lang="en-US" sz="2800" i="1" dirty="0" err="1"/>
              <a:t>Lystra</a:t>
            </a:r>
            <a:r>
              <a:rPr lang="en-US" sz="2800" i="1" dirty="0"/>
              <a:t> and </a:t>
            </a:r>
            <a:r>
              <a:rPr lang="en-US" sz="2800" i="1" dirty="0" err="1"/>
              <a:t>Iconium</a:t>
            </a:r>
            <a:r>
              <a:rPr lang="en-US" sz="2800" i="1" dirty="0"/>
              <a:t>.” </a:t>
            </a:r>
          </a:p>
          <a:p>
            <a:pPr marL="457200" lvl="3" indent="0">
              <a:buNone/>
            </a:pPr>
            <a:endParaRPr lang="en-US" sz="800" i="1" dirty="0"/>
          </a:p>
          <a:p>
            <a:pPr marL="457200" lvl="3" indent="0">
              <a:buNone/>
            </a:pPr>
            <a:r>
              <a:rPr lang="en-US" sz="3000" dirty="0"/>
              <a:t>2 Timothy 1:5 </a:t>
            </a:r>
            <a:r>
              <a:rPr lang="en-US" sz="2800" i="1" dirty="0"/>
              <a:t>“I am reminded of your sincere faith, a faith that dwelt first in your grandmother Eunice and now, I am sure, dwells in you as well.”</a:t>
            </a:r>
          </a:p>
          <a:p>
            <a:pPr marL="457200" lvl="3" indent="0">
              <a:buNone/>
            </a:pPr>
            <a:endParaRPr lang="en-US" sz="2400" i="1" dirty="0"/>
          </a:p>
          <a:p>
            <a:pPr marL="457200" lvl="3" indent="0">
              <a:buNone/>
            </a:pPr>
            <a:endParaRPr lang="en-US" sz="2400" i="1" dirty="0"/>
          </a:p>
        </p:txBody>
      </p:sp>
    </p:spTree>
    <p:extLst>
      <p:ext uri="{BB962C8B-B14F-4D97-AF65-F5344CB8AC3E}">
        <p14:creationId xmlns:p14="http://schemas.microsoft.com/office/powerpoint/2010/main" val="2502096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313318" y="101513"/>
            <a:ext cx="8830682" cy="1325563"/>
          </a:xfrm>
        </p:spPr>
        <p:txBody>
          <a:bodyPr>
            <a:normAutofit/>
          </a:bodyPr>
          <a:lstStyle/>
          <a:p>
            <a:r>
              <a:rPr lang="en-US" sz="3600" dirty="0"/>
              <a:t>Paul’s relationship with timothy</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150709" y="1427076"/>
            <a:ext cx="8813590" cy="5189888"/>
          </a:xfrm>
        </p:spPr>
        <p:txBody>
          <a:bodyPr>
            <a:noAutofit/>
          </a:bodyPr>
          <a:lstStyle/>
          <a:p>
            <a:pPr marL="0" lvl="2" indent="0">
              <a:buNone/>
            </a:pPr>
            <a:endParaRPr lang="en-US" sz="600" dirty="0"/>
          </a:p>
          <a:p>
            <a:pPr marL="0" lvl="2" indent="0">
              <a:buNone/>
            </a:pPr>
            <a:r>
              <a:rPr lang="en-US" sz="3200" dirty="0"/>
              <a:t>2.   </a:t>
            </a:r>
            <a:r>
              <a:rPr lang="en-US" sz="3000" dirty="0"/>
              <a:t>Paul’s Affection for Timothy</a:t>
            </a:r>
          </a:p>
          <a:p>
            <a:pPr marL="1371600" lvl="4" indent="-457200"/>
            <a:r>
              <a:rPr lang="en-US" sz="3000" dirty="0"/>
              <a:t>I Cor. 4:17 – </a:t>
            </a:r>
            <a:r>
              <a:rPr lang="en-US" sz="3000" i="1" dirty="0"/>
              <a:t>“That is why I sent you Timothy, my </a:t>
            </a:r>
            <a:r>
              <a:rPr lang="en-US" sz="3000" i="1" u="sng" dirty="0">
                <a:solidFill>
                  <a:srgbClr val="FF0000"/>
                </a:solidFill>
              </a:rPr>
              <a:t>beloved and faithful child in the Lord</a:t>
            </a:r>
            <a:r>
              <a:rPr lang="en-US" sz="3000" i="1" dirty="0"/>
              <a:t>, to remind you of my ways in Christ, as I teach them everywhere in every church.”</a:t>
            </a:r>
          </a:p>
          <a:p>
            <a:pPr marL="914400" lvl="4" indent="0">
              <a:buNone/>
            </a:pPr>
            <a:endParaRPr lang="en-US" sz="800" i="1" dirty="0"/>
          </a:p>
          <a:p>
            <a:pPr marL="1371600" lvl="4" indent="-457200"/>
            <a:r>
              <a:rPr lang="en-US" sz="3000" dirty="0"/>
              <a:t>I Timothy 1:2 – </a:t>
            </a:r>
            <a:r>
              <a:rPr lang="en-US" sz="3000" i="1" dirty="0"/>
              <a:t>“To Timothy, </a:t>
            </a:r>
            <a:r>
              <a:rPr lang="en-US" sz="3000" i="1" u="sng" dirty="0">
                <a:solidFill>
                  <a:srgbClr val="FF0000"/>
                </a:solidFill>
              </a:rPr>
              <a:t>my true child in the faith.</a:t>
            </a:r>
            <a:r>
              <a:rPr lang="en-US" sz="3000" i="1" dirty="0"/>
              <a:t>”</a:t>
            </a:r>
            <a:endParaRPr lang="en-US" sz="3000" dirty="0"/>
          </a:p>
          <a:p>
            <a:pPr marL="914400" lvl="4" indent="0">
              <a:buNone/>
            </a:pPr>
            <a:r>
              <a:rPr lang="en-US" sz="3000" dirty="0"/>
              <a:t>	Note:  Timothy’s Dad wasn’t a believer, so 	since he brought the gospel to Timothy’s 	family, he saw himself as his spiritual father.</a:t>
            </a:r>
          </a:p>
          <a:p>
            <a:pPr marL="457200" lvl="3" indent="0">
              <a:buNone/>
            </a:pPr>
            <a:endParaRPr lang="en-US" sz="3000" dirty="0"/>
          </a:p>
          <a:p>
            <a:pPr marL="457200" lvl="3" indent="0">
              <a:buNone/>
            </a:pPr>
            <a:endParaRPr lang="en-US" sz="800" dirty="0"/>
          </a:p>
          <a:p>
            <a:pPr marL="457200" lvl="3" indent="0">
              <a:buNone/>
            </a:pPr>
            <a:endParaRPr lang="en-US" sz="2400" i="1" dirty="0"/>
          </a:p>
          <a:p>
            <a:pPr marL="457200" lvl="3" indent="0">
              <a:buNone/>
            </a:pPr>
            <a:endParaRPr lang="en-US" sz="2400" i="1" dirty="0"/>
          </a:p>
        </p:txBody>
      </p:sp>
    </p:spTree>
    <p:extLst>
      <p:ext uri="{BB962C8B-B14F-4D97-AF65-F5344CB8AC3E}">
        <p14:creationId xmlns:p14="http://schemas.microsoft.com/office/powerpoint/2010/main" val="3181959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313318" y="101513"/>
            <a:ext cx="8830682" cy="1325563"/>
          </a:xfrm>
        </p:spPr>
        <p:txBody>
          <a:bodyPr>
            <a:normAutofit/>
          </a:bodyPr>
          <a:lstStyle/>
          <a:p>
            <a:r>
              <a:rPr lang="en-US" sz="3600" dirty="0"/>
              <a:t>PAUL’S RELATIONSHIP </a:t>
            </a:r>
            <a:r>
              <a:rPr lang="en-US" sz="3600" dirty="0" err="1"/>
              <a:t>WITh</a:t>
            </a:r>
            <a:r>
              <a:rPr lang="en-US" sz="3600" dirty="0"/>
              <a:t> timothy</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150709" y="1427076"/>
            <a:ext cx="8813590" cy="5189888"/>
          </a:xfrm>
        </p:spPr>
        <p:txBody>
          <a:bodyPr>
            <a:noAutofit/>
          </a:bodyPr>
          <a:lstStyle/>
          <a:p>
            <a:pPr marL="0" lvl="2" indent="0">
              <a:buNone/>
            </a:pPr>
            <a:endParaRPr lang="en-US" sz="800" dirty="0"/>
          </a:p>
          <a:p>
            <a:pPr marL="0" lvl="2" indent="0">
              <a:buNone/>
            </a:pPr>
            <a:r>
              <a:rPr lang="en-US" sz="3200" dirty="0"/>
              <a:t>3.  Timothy Becomes Paul’s Assistant!</a:t>
            </a:r>
          </a:p>
          <a:p>
            <a:pPr marL="457200" lvl="3" indent="0">
              <a:buNone/>
            </a:pPr>
            <a:r>
              <a:rPr lang="en-US" sz="3000" dirty="0"/>
              <a:t> A.  Took Timothy with him on Missionary Journey’s</a:t>
            </a:r>
          </a:p>
          <a:p>
            <a:pPr marL="1371600" lvl="4" indent="-457200"/>
            <a:r>
              <a:rPr lang="en-US" sz="3000" dirty="0"/>
              <a:t>2</a:t>
            </a:r>
            <a:r>
              <a:rPr lang="en-US" sz="3000" baseline="30000" dirty="0"/>
              <a:t>nd</a:t>
            </a:r>
            <a:r>
              <a:rPr lang="en-US" sz="3000" dirty="0"/>
              <a:t> Journey:  Acts 16:3 - 18:22</a:t>
            </a:r>
          </a:p>
          <a:p>
            <a:pPr marL="914400" lvl="4" indent="0">
              <a:buNone/>
            </a:pPr>
            <a:endParaRPr lang="en-US" sz="3000" dirty="0"/>
          </a:p>
          <a:p>
            <a:pPr marL="1371600" lvl="4" indent="-457200"/>
            <a:r>
              <a:rPr lang="en-US" sz="3000" dirty="0"/>
              <a:t>3</a:t>
            </a:r>
            <a:r>
              <a:rPr lang="en-US" sz="3000" baseline="30000" dirty="0"/>
              <a:t>rd</a:t>
            </a:r>
            <a:r>
              <a:rPr lang="en-US" sz="3000" dirty="0"/>
              <a:t> Journey:   Acts 18:23 – 21:16</a:t>
            </a:r>
          </a:p>
          <a:p>
            <a:pPr marL="914400" lvl="4" indent="0">
              <a:buNone/>
            </a:pPr>
            <a:endParaRPr lang="en-US" sz="3000" dirty="0"/>
          </a:p>
          <a:p>
            <a:pPr marL="1371600" lvl="4" indent="-457200"/>
            <a:r>
              <a:rPr lang="en-US" sz="3000" dirty="0"/>
              <a:t>Was there to support Paul when he was under house arrest in Rome.  (Acts 27 – 28:16)</a:t>
            </a:r>
          </a:p>
          <a:p>
            <a:pPr marL="457200" lvl="3" indent="0">
              <a:buNone/>
            </a:pPr>
            <a:endParaRPr lang="en-US" sz="3000" dirty="0"/>
          </a:p>
          <a:p>
            <a:pPr marL="457200" lvl="3" indent="0">
              <a:buNone/>
            </a:pPr>
            <a:endParaRPr lang="en-US" sz="800" dirty="0"/>
          </a:p>
          <a:p>
            <a:pPr marL="457200" lvl="3" indent="0">
              <a:buNone/>
            </a:pPr>
            <a:endParaRPr lang="en-US" sz="2400" i="1" dirty="0"/>
          </a:p>
          <a:p>
            <a:pPr marL="457200" lvl="3" indent="0">
              <a:buNone/>
            </a:pPr>
            <a:endParaRPr lang="en-US" sz="2400" i="1" dirty="0"/>
          </a:p>
        </p:txBody>
      </p:sp>
    </p:spTree>
    <p:extLst>
      <p:ext uri="{BB962C8B-B14F-4D97-AF65-F5344CB8AC3E}">
        <p14:creationId xmlns:p14="http://schemas.microsoft.com/office/powerpoint/2010/main" val="23501924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26704</TotalTime>
  <Words>1348</Words>
  <Application>Microsoft Office PowerPoint</Application>
  <PresentationFormat>On-screen Show (4:3)</PresentationFormat>
  <Paragraphs>141</Paragraphs>
  <Slides>25</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Arial</vt:lpstr>
      <vt:lpstr>Calibri</vt:lpstr>
      <vt:lpstr>Calibri Light</vt:lpstr>
      <vt:lpstr>Tw Cen MT</vt:lpstr>
      <vt:lpstr>Ubuntu</vt:lpstr>
      <vt:lpstr>Wingdings</vt:lpstr>
      <vt:lpstr>Office Theme</vt:lpstr>
      <vt:lpstr>8_Office Theme</vt:lpstr>
      <vt:lpstr>1_Office Theme</vt:lpstr>
      <vt:lpstr>PowerPoint Presentation</vt:lpstr>
      <vt:lpstr>PowerPoint Presentation</vt:lpstr>
      <vt:lpstr>PowerPoint Presentation</vt:lpstr>
      <vt:lpstr>On youngness &amp; oldness in the household of god</vt:lpstr>
      <vt:lpstr>On youngness &amp; oldness in the household of god</vt:lpstr>
      <vt:lpstr>Paul’s relationship with timothy</vt:lpstr>
      <vt:lpstr>Paul’s relationship with timothy</vt:lpstr>
      <vt:lpstr>Paul’s relationship with timothy</vt:lpstr>
      <vt:lpstr>PAUL’S RELATIONSHIP WITh timothy</vt:lpstr>
      <vt:lpstr>PAUL’S RELATIONSHIP WITH TIMOTHY</vt:lpstr>
      <vt:lpstr>PAUL’S RELATIONSHIP WITH TIMOTHY</vt:lpstr>
      <vt:lpstr>PAUL’S RELATIONSHIP WITH TIMOTHY</vt:lpstr>
      <vt:lpstr>Paul’s relationship with timothy</vt:lpstr>
      <vt:lpstr>Paul’s relationship with timothy</vt:lpstr>
      <vt:lpstr>Paul’s relationship with timothy</vt:lpstr>
      <vt:lpstr>APPLYING THE TEXT</vt:lpstr>
      <vt:lpstr>1.   The power, strength &amp;  POTENTIAL of youth</vt:lpstr>
      <vt:lpstr>2. USING OUR GIFTS FULLY</vt:lpstr>
      <vt:lpstr>3.  INTERGENERATIONAL LOVE      IN THE HOUSEHOLD OF GOD</vt:lpstr>
      <vt:lpstr>Where to go from here?</vt:lpstr>
      <vt:lpstr>Where to go from here?</vt:lpstr>
      <vt:lpstr>Where to go from here?</vt:lpstr>
      <vt:lpstr>Where to go from here?</vt:lpstr>
      <vt:lpstr>WHO WE ARE!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Tallgrass Church</dc:creator>
  <cp:lastModifiedBy>NEW HOPE COMMUNITY CHURCH</cp:lastModifiedBy>
  <cp:revision>381</cp:revision>
  <cp:lastPrinted>2018-10-28T02:19:48Z</cp:lastPrinted>
  <dcterms:created xsi:type="dcterms:W3CDTF">2018-04-05T21:46:16Z</dcterms:created>
  <dcterms:modified xsi:type="dcterms:W3CDTF">2018-10-29T16:16:57Z</dcterms:modified>
</cp:coreProperties>
</file>