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 id="2147483781" r:id="rId3"/>
    <p:sldMasterId id="2147483793" r:id="rId4"/>
    <p:sldMasterId id="2147483807" r:id="rId5"/>
    <p:sldMasterId id="2147483844" r:id="rId6"/>
  </p:sldMasterIdLst>
  <p:notesMasterIdLst>
    <p:notesMasterId r:id="rId34"/>
  </p:notesMasterIdLst>
  <p:sldIdLst>
    <p:sldId id="885" r:id="rId7"/>
    <p:sldId id="1233" r:id="rId8"/>
    <p:sldId id="1137" r:id="rId9"/>
    <p:sldId id="1228" r:id="rId10"/>
    <p:sldId id="1229" r:id="rId11"/>
    <p:sldId id="1245" r:id="rId12"/>
    <p:sldId id="1246" r:id="rId13"/>
    <p:sldId id="1247" r:id="rId14"/>
    <p:sldId id="1248" r:id="rId15"/>
    <p:sldId id="1236" r:id="rId16"/>
    <p:sldId id="1240" r:id="rId17"/>
    <p:sldId id="1243" r:id="rId18"/>
    <p:sldId id="1241" r:id="rId19"/>
    <p:sldId id="1239" r:id="rId20"/>
    <p:sldId id="1252" r:id="rId21"/>
    <p:sldId id="1249" r:id="rId22"/>
    <p:sldId id="1230" r:id="rId23"/>
    <p:sldId id="1253" r:id="rId24"/>
    <p:sldId id="1237" r:id="rId25"/>
    <p:sldId id="1244" r:id="rId26"/>
    <p:sldId id="1257" r:id="rId27"/>
    <p:sldId id="931" r:id="rId28"/>
    <p:sldId id="1256" r:id="rId29"/>
    <p:sldId id="1255" r:id="rId30"/>
    <p:sldId id="1254" r:id="rId31"/>
    <p:sldId id="263" r:id="rId32"/>
    <p:sldId id="1234" r:id="rId33"/>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05696"/>
    <a:srgbClr val="7A002E"/>
    <a:srgbClr val="F1E8E0"/>
    <a:srgbClr val="413217"/>
    <a:srgbClr val="342F24"/>
    <a:srgbClr val="78492C"/>
    <a:srgbClr val="C8780E"/>
    <a:srgbClr val="B38939"/>
    <a:srgbClr val="854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53" autoAdjust="0"/>
    <p:restoredTop sz="94660"/>
  </p:normalViewPr>
  <p:slideViewPr>
    <p:cSldViewPr snapToGrid="0">
      <p:cViewPr varScale="1">
        <p:scale>
          <a:sx n="116" d="100"/>
          <a:sy n="116" d="100"/>
        </p:scale>
        <p:origin x="984" y="12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9/24/2018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3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7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8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9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9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9/24/2018</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90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7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9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027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1245455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94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6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35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17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2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988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03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42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908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70776798"/>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42800"/>
      </p:ext>
    </p:extLst>
  </p:cSld>
  <p:clrMapOvr>
    <a:masterClrMapping/>
  </p:clrMapOvr>
  <p:transition advClick="0" advTm="20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4331261"/>
      </p:ext>
    </p:extLst>
  </p:cSld>
  <p:clrMapOvr>
    <a:masterClrMapping/>
  </p:clrMapOvr>
  <p:transition advClick="0" advTm="20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16438"/>
      </p:ext>
    </p:extLst>
  </p:cSld>
  <p:clrMapOvr>
    <a:masterClrMapping/>
  </p:clrMapOvr>
  <p:transition advClick="0" advTm="20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002095"/>
      </p:ext>
    </p:extLst>
  </p:cSld>
  <p:clrMapOvr>
    <a:masterClrMapping/>
  </p:clrMapOvr>
  <p:transition advClick="0" advTm="20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998297"/>
      </p:ext>
    </p:extLst>
  </p:cSld>
  <p:clrMapOvr>
    <a:masterClrMapping/>
  </p:clrMapOvr>
  <p:transition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019989"/>
      </p:ext>
    </p:extLst>
  </p:cSld>
  <p:clrMapOvr>
    <a:masterClrMapping/>
  </p:clrMapOvr>
  <p:transition advClick="0" advTm="20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3288664"/>
      </p:ext>
    </p:extLst>
  </p:cSld>
  <p:clrMapOvr>
    <a:masterClrMapping/>
  </p:clrMapOvr>
  <p:transition advClick="0" advTm="20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7685426"/>
      </p:ext>
    </p:extLst>
  </p:cSld>
  <p:clrMapOvr>
    <a:masterClrMapping/>
  </p:clrMapOvr>
  <p:transition advClick="0" advTm="20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565566"/>
      </p:ext>
    </p:extLst>
  </p:cSld>
  <p:clrMapOvr>
    <a:masterClrMapping/>
  </p:clrMapOvr>
  <p:transition advClick="0" advTm="20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757115"/>
      </p:ext>
    </p:extLst>
  </p:cSld>
  <p:clrMapOvr>
    <a:masterClrMapping/>
  </p:clrMapOvr>
  <p:transition advClick="0" advTm="20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104079"/>
      </p:ext>
    </p:extLst>
  </p:cSld>
  <p:clrMapOvr>
    <a:masterClrMapping/>
  </p:clrMapOvr>
  <p:transition advClick="0" advTm="20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522551"/>
      </p:ext>
    </p:extLst>
  </p:cSld>
  <p:clrMapOvr>
    <a:masterClrMapping/>
  </p:clrMapOvr>
  <p:transition advClick="0" advTm="20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72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Tree>
    <p:extLst>
      <p:ext uri="{BB962C8B-B14F-4D97-AF65-F5344CB8AC3E}">
        <p14:creationId xmlns:p14="http://schemas.microsoft.com/office/powerpoint/2010/main" val="855826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10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56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191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571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575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47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88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78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15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07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Tree>
    <p:extLst>
      <p:ext uri="{BB962C8B-B14F-4D97-AF65-F5344CB8AC3E}">
        <p14:creationId xmlns:p14="http://schemas.microsoft.com/office/powerpoint/2010/main" val="390129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447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27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2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980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87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26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745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658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16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9/24/2018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424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1827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25654239"/>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18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6355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6863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dirty="0"/>
              <a:t>The Church is autonomous and maintains the right to govern its own affairs, independent of any denominational control. Recognizing, however, the benefits of cooperation with other churches in the fulfillment of its purposes, the Church may choose to voluntarily affiliate with organizations as fits our purpose and mission.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r">
              <a:buNone/>
            </a:pPr>
            <a:endParaRPr lang="en-US" sz="1100" i="1" dirty="0"/>
          </a:p>
          <a:p>
            <a:pPr marL="0" indent="0" algn="r">
              <a:buNone/>
            </a:pPr>
            <a:r>
              <a:rPr lang="en-US" sz="2400" i="1" dirty="0"/>
              <a:t>Section 5.01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6000" dirty="0"/>
              <a:t>Autonomy &amp; affiliation</a:t>
            </a:r>
          </a:p>
        </p:txBody>
      </p:sp>
    </p:spTree>
    <p:extLst>
      <p:ext uri="{BB962C8B-B14F-4D97-AF65-F5344CB8AC3E}">
        <p14:creationId xmlns:p14="http://schemas.microsoft.com/office/powerpoint/2010/main" val="91285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457200" lvl="0" indent="-457200">
              <a:buFont typeface="+mj-lt"/>
              <a:buAutoNum type="arabicPeriod"/>
            </a:pPr>
            <a:r>
              <a:rPr lang="en-US" sz="2400" dirty="0"/>
              <a:t>A Member shall have completed the Church’s membership class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400" dirty="0"/>
          </a:p>
          <a:p>
            <a:pPr marL="0" indent="0">
              <a:buNone/>
            </a:pPr>
            <a:endParaRPr lang="en-US" sz="400" dirty="0"/>
          </a:p>
          <a:p>
            <a:pPr marL="0" indent="0">
              <a:buNone/>
            </a:pPr>
            <a:endParaRPr lang="en-US" sz="400" dirty="0"/>
          </a:p>
          <a:p>
            <a:pPr marL="0" indent="0">
              <a:buNone/>
            </a:pPr>
            <a:endParaRPr lang="en-US" sz="400" dirty="0"/>
          </a:p>
          <a:p>
            <a:pPr marL="0" indent="0" algn="r">
              <a:buNone/>
            </a:pPr>
            <a:r>
              <a:rPr lang="en-US" sz="2400" i="1" dirty="0"/>
              <a:t>Section 6.03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6000" dirty="0"/>
              <a:t>Qualifications</a:t>
            </a:r>
          </a:p>
        </p:txBody>
      </p:sp>
      <p:sp>
        <p:nvSpPr>
          <p:cNvPr id="6" name="TextBox 5"/>
          <p:cNvSpPr txBox="1"/>
          <p:nvPr/>
        </p:nvSpPr>
        <p:spPr>
          <a:xfrm>
            <a:off x="5589914" y="340332"/>
            <a:ext cx="3433313" cy="707886"/>
          </a:xfrm>
          <a:prstGeom prst="rect">
            <a:avLst/>
          </a:prstGeom>
          <a:noFill/>
        </p:spPr>
        <p:txBody>
          <a:bodyPr wrap="square" rtlCol="0">
            <a:spAutoFit/>
          </a:bodyPr>
          <a:lstStyle/>
          <a:p>
            <a:pPr algn="ctr"/>
            <a:r>
              <a:rPr lang="en-US" sz="4000" spc="-110" dirty="0">
                <a:solidFill>
                  <a:srgbClr val="F1E8E0"/>
                </a:solidFill>
                <a:latin typeface="Tw Cen MT" panose="020B0602020104020603" pitchFamily="34" charset="0"/>
              </a:rPr>
              <a:t>for membership</a:t>
            </a:r>
          </a:p>
        </p:txBody>
      </p:sp>
    </p:spTree>
    <p:extLst>
      <p:ext uri="{BB962C8B-B14F-4D97-AF65-F5344CB8AC3E}">
        <p14:creationId xmlns:p14="http://schemas.microsoft.com/office/powerpoint/2010/main" val="207479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457200" lvl="0" indent="-457200">
              <a:buFont typeface="+mj-lt"/>
              <a:buAutoNum type="arabicPeriod"/>
            </a:pPr>
            <a:r>
              <a:rPr lang="en-US" sz="2400" dirty="0"/>
              <a:t>A Member shall have completed the Church’s membership class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400" dirty="0"/>
          </a:p>
          <a:p>
            <a:pPr marL="0" indent="0">
              <a:buNone/>
            </a:pPr>
            <a:endParaRPr lang="en-US" sz="400" dirty="0"/>
          </a:p>
          <a:p>
            <a:pPr marL="0" indent="0">
              <a:buNone/>
            </a:pPr>
            <a:endParaRPr lang="en-US" sz="400" dirty="0"/>
          </a:p>
          <a:p>
            <a:pPr marL="0" indent="0">
              <a:buNone/>
            </a:pPr>
            <a:endParaRPr lang="en-US" sz="400" dirty="0"/>
          </a:p>
          <a:p>
            <a:pPr marL="0" indent="0" algn="r">
              <a:buNone/>
            </a:pPr>
            <a:r>
              <a:rPr lang="en-US" sz="2400" i="1" dirty="0"/>
              <a:t>Section 6.03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6000" dirty="0"/>
              <a:t>Qualifications</a:t>
            </a:r>
          </a:p>
        </p:txBody>
      </p:sp>
      <p:sp>
        <p:nvSpPr>
          <p:cNvPr id="6" name="TextBox 5"/>
          <p:cNvSpPr txBox="1"/>
          <p:nvPr/>
        </p:nvSpPr>
        <p:spPr>
          <a:xfrm>
            <a:off x="5589914" y="340332"/>
            <a:ext cx="3433313" cy="707886"/>
          </a:xfrm>
          <a:prstGeom prst="rect">
            <a:avLst/>
          </a:prstGeom>
          <a:noFill/>
        </p:spPr>
        <p:txBody>
          <a:bodyPr wrap="square" rtlCol="0">
            <a:spAutoFit/>
          </a:bodyPr>
          <a:lstStyle/>
          <a:p>
            <a:pPr algn="ctr"/>
            <a:r>
              <a:rPr lang="en-US" sz="4000" spc="-110" dirty="0">
                <a:solidFill>
                  <a:srgbClr val="F1E8E0"/>
                </a:solidFill>
                <a:latin typeface="Tw Cen MT" panose="020B0602020104020603" pitchFamily="34" charset="0"/>
              </a:rPr>
              <a:t>for membership</a:t>
            </a:r>
          </a:p>
        </p:txBody>
      </p:sp>
      <p:sp>
        <p:nvSpPr>
          <p:cNvPr id="7" name="Rounded Rectangle 6"/>
          <p:cNvSpPr/>
          <p:nvPr/>
        </p:nvSpPr>
        <p:spPr>
          <a:xfrm>
            <a:off x="542611" y="1908927"/>
            <a:ext cx="8058778" cy="4369170"/>
          </a:xfrm>
          <a:prstGeom prst="roundRect">
            <a:avLst/>
          </a:prstGeom>
          <a:solidFill>
            <a:srgbClr val="2E5797"/>
          </a:solidFill>
          <a:ln>
            <a:solidFill>
              <a:srgbClr val="2DB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rgbClr val="FFFFFF"/>
                </a:solidFill>
                <a:latin typeface="Calibri" panose="020F0502020204030204" pitchFamily="34" charset="0"/>
                <a:cs typeface="Calibri" panose="020F0502020204030204" pitchFamily="34" charset="0"/>
              </a:rPr>
              <a:t>Welcome to Tallgrass Church Dinner</a:t>
            </a:r>
          </a:p>
          <a:p>
            <a:pPr algn="ctr"/>
            <a:r>
              <a:rPr lang="en-US" sz="4800" dirty="0">
                <a:solidFill>
                  <a:srgbClr val="FFFFFF"/>
                </a:solidFill>
                <a:latin typeface="Calibri" panose="020F0502020204030204" pitchFamily="34" charset="0"/>
                <a:cs typeface="Calibri" panose="020F0502020204030204" pitchFamily="34" charset="0"/>
              </a:rPr>
              <a:t>Sunday, October 14, 2018</a:t>
            </a:r>
          </a:p>
          <a:p>
            <a:pPr algn="ctr"/>
            <a:r>
              <a:rPr lang="en-US" sz="4800" dirty="0">
                <a:solidFill>
                  <a:srgbClr val="FFFFFF"/>
                </a:solidFill>
                <a:latin typeface="Calibri" panose="020F0502020204030204" pitchFamily="34" charset="0"/>
                <a:cs typeface="Calibri" panose="020F0502020204030204" pitchFamily="34" charset="0"/>
              </a:rPr>
              <a:t>6:30-8:00pm </a:t>
            </a:r>
          </a:p>
          <a:p>
            <a:pPr algn="ctr"/>
            <a:r>
              <a:rPr lang="en-US" sz="4800" dirty="0">
                <a:solidFill>
                  <a:srgbClr val="FFFFFF"/>
                </a:solidFill>
                <a:latin typeface="Calibri" panose="020F0502020204030204" pitchFamily="34" charset="0"/>
                <a:cs typeface="Calibri" panose="020F0502020204030204" pitchFamily="34" charset="0"/>
              </a:rPr>
              <a:t>in the Fellowship Hall</a:t>
            </a:r>
          </a:p>
        </p:txBody>
      </p:sp>
    </p:spTree>
    <p:extLst>
      <p:ext uri="{BB962C8B-B14F-4D97-AF65-F5344CB8AC3E}">
        <p14:creationId xmlns:p14="http://schemas.microsoft.com/office/powerpoint/2010/main" val="14550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457200" lvl="0" indent="-457200">
              <a:buFont typeface="+mj-lt"/>
              <a:buAutoNum type="arabicPeriod"/>
            </a:pPr>
            <a:r>
              <a:rPr lang="en-US" sz="2400" dirty="0"/>
              <a:t>A Member shall have completed the Church’s membership class; and</a:t>
            </a:r>
          </a:p>
          <a:p>
            <a:pPr marL="457200" indent="-457200">
              <a:buFont typeface="+mj-lt"/>
              <a:buAutoNum type="arabicPeriod"/>
            </a:pPr>
            <a:r>
              <a:rPr lang="en-US" sz="2400" dirty="0"/>
              <a:t>A Member shall have made a written commitment to abide by our Church’s </a:t>
            </a:r>
            <a:r>
              <a:rPr lang="en-US" sz="2400" i="1" dirty="0"/>
              <a:t>Membership Covenant</a:t>
            </a:r>
            <a:r>
              <a:rPr lang="en-US" sz="2400" dirty="0"/>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r">
              <a:buNone/>
            </a:pPr>
            <a:endParaRPr lang="en-US" sz="1100" i="1" dirty="0"/>
          </a:p>
          <a:p>
            <a:pPr marL="0" indent="0" algn="r">
              <a:buNone/>
            </a:pPr>
            <a:endParaRPr lang="en-US" sz="400" i="1" dirty="0"/>
          </a:p>
          <a:p>
            <a:pPr marL="0" indent="0" algn="r">
              <a:buNone/>
            </a:pPr>
            <a:r>
              <a:rPr lang="en-US" sz="2400" i="1" dirty="0"/>
              <a:t>Section 6.03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6000" dirty="0"/>
              <a:t>Qualifications</a:t>
            </a:r>
          </a:p>
        </p:txBody>
      </p:sp>
      <p:sp>
        <p:nvSpPr>
          <p:cNvPr id="6" name="TextBox 5"/>
          <p:cNvSpPr txBox="1"/>
          <p:nvPr/>
        </p:nvSpPr>
        <p:spPr>
          <a:xfrm>
            <a:off x="5589914" y="340332"/>
            <a:ext cx="3433313" cy="707886"/>
          </a:xfrm>
          <a:prstGeom prst="rect">
            <a:avLst/>
          </a:prstGeom>
          <a:noFill/>
        </p:spPr>
        <p:txBody>
          <a:bodyPr wrap="square" rtlCol="0">
            <a:spAutoFit/>
          </a:bodyPr>
          <a:lstStyle/>
          <a:p>
            <a:pPr algn="ctr"/>
            <a:r>
              <a:rPr lang="en-US" sz="4000" spc="-110" dirty="0">
                <a:solidFill>
                  <a:srgbClr val="F1E8E0"/>
                </a:solidFill>
                <a:latin typeface="Tw Cen MT" panose="020B0602020104020603" pitchFamily="34" charset="0"/>
              </a:rPr>
              <a:t>for membership</a:t>
            </a:r>
          </a:p>
        </p:txBody>
      </p:sp>
    </p:spTree>
    <p:extLst>
      <p:ext uri="{BB962C8B-B14F-4D97-AF65-F5344CB8AC3E}">
        <p14:creationId xmlns:p14="http://schemas.microsoft.com/office/powerpoint/2010/main" val="305192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dirty="0"/>
              <a:t>“Having received Christ as my Lord and Savior, and being in agreement with Tallgrass Church’s statements of belief, I now feel led by the Holy Spirit to unite with the Tallgrass Church family. In doing so, I commit myself to God and to the other members to do the following.”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r">
              <a:buNone/>
            </a:pPr>
            <a:endParaRPr lang="en-US" sz="1100" i="1" dirty="0"/>
          </a:p>
          <a:p>
            <a:pPr marL="0" indent="0" algn="r">
              <a:buNone/>
            </a:pPr>
            <a:r>
              <a:rPr lang="en-US" sz="2400" i="1" dirty="0"/>
              <a:t>Section 6.10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fontScale="90000"/>
          </a:bodyPr>
          <a:lstStyle/>
          <a:p>
            <a:r>
              <a:rPr lang="en-US" sz="7000" dirty="0"/>
              <a:t>Membership covenant</a:t>
            </a:r>
          </a:p>
        </p:txBody>
      </p:sp>
    </p:spTree>
    <p:extLst>
      <p:ext uri="{BB962C8B-B14F-4D97-AF65-F5344CB8AC3E}">
        <p14:creationId xmlns:p14="http://schemas.microsoft.com/office/powerpoint/2010/main" val="371195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dirty="0"/>
              <a:t>“Having received Christ as my Lord and Savior, and being in agreement with Tallgrass Church’s statements of belief, I now feel led by the Holy Spirit to unite with the Tallgrass Church family. In doing so, I commit myself to God and to the other members to do the following.”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r">
              <a:buNone/>
            </a:pPr>
            <a:endParaRPr lang="en-US" sz="1100" i="1" dirty="0"/>
          </a:p>
          <a:p>
            <a:pPr marL="0" indent="0" algn="r">
              <a:buNone/>
            </a:pPr>
            <a:r>
              <a:rPr lang="en-US" sz="2400" i="1" dirty="0"/>
              <a:t>Section 6.10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fontScale="90000"/>
          </a:bodyPr>
          <a:lstStyle/>
          <a:p>
            <a:r>
              <a:rPr lang="en-US" sz="7000" dirty="0"/>
              <a:t>Membership covenant</a:t>
            </a:r>
          </a:p>
        </p:txBody>
      </p:sp>
      <p:sp>
        <p:nvSpPr>
          <p:cNvPr id="4" name="Rounded Rectangle 3"/>
          <p:cNvSpPr/>
          <p:nvPr/>
        </p:nvSpPr>
        <p:spPr>
          <a:xfrm>
            <a:off x="283831" y="3191759"/>
            <a:ext cx="7497195" cy="3062377"/>
          </a:xfrm>
          <a:prstGeom prst="roundRect">
            <a:avLst/>
          </a:prstGeom>
          <a:solidFill>
            <a:srgbClr val="2E5797"/>
          </a:solidFill>
          <a:ln>
            <a:solidFill>
              <a:srgbClr val="2DB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Tallgrass Church’s Statements of Belief</a:t>
            </a:r>
          </a:p>
          <a:p>
            <a:pPr marL="457200" indent="-457200">
              <a:buFont typeface="+mj-lt"/>
              <a:buAutoNum type="arabicPeriod"/>
            </a:pPr>
            <a:r>
              <a:rPr lang="en-US" sz="2400" dirty="0"/>
              <a:t>Apostles Creed</a:t>
            </a:r>
          </a:p>
          <a:p>
            <a:pPr marL="457200" indent="-457200">
              <a:buFont typeface="+mj-lt"/>
              <a:buAutoNum type="arabicPeriod"/>
            </a:pPr>
            <a:r>
              <a:rPr lang="en-US" sz="2400" dirty="0"/>
              <a:t>Nicene Creed</a:t>
            </a:r>
          </a:p>
          <a:p>
            <a:pPr marL="457200" indent="-457200">
              <a:buFont typeface="+mj-lt"/>
              <a:buAutoNum type="arabicPeriod"/>
            </a:pPr>
            <a:r>
              <a:rPr lang="en-US" sz="2400" dirty="0"/>
              <a:t>1974 Lausanne Covenant</a:t>
            </a:r>
          </a:p>
          <a:p>
            <a:pPr marL="457200" indent="-457200">
              <a:buFont typeface="+mj-lt"/>
              <a:buAutoNum type="arabicPeriod"/>
            </a:pPr>
            <a:r>
              <a:rPr lang="en-US" sz="2400" dirty="0"/>
              <a:t>Statement on Marriage and Sexuality (Section 4.01)</a:t>
            </a:r>
          </a:p>
          <a:p>
            <a:pPr marL="457200" indent="-457200">
              <a:buFont typeface="+mj-lt"/>
              <a:buAutoNum type="arabicPeriod"/>
            </a:pPr>
            <a:r>
              <a:rPr lang="en-US" sz="2400" i="1" dirty="0"/>
              <a:t>1 Timothy 3:16</a:t>
            </a:r>
          </a:p>
          <a:p>
            <a:pPr marL="457200" indent="-457200">
              <a:buFont typeface="+mj-lt"/>
              <a:buAutoNum type="arabicPeriod"/>
            </a:pPr>
            <a:r>
              <a:rPr lang="en-US" sz="2400" i="1" dirty="0"/>
              <a:t>1 Corinthians 15:3b-7</a:t>
            </a:r>
            <a:endParaRPr lang="en-US" sz="1100" i="1" dirty="0"/>
          </a:p>
        </p:txBody>
      </p:sp>
    </p:spTree>
    <p:extLst>
      <p:ext uri="{BB962C8B-B14F-4D97-AF65-F5344CB8AC3E}">
        <p14:creationId xmlns:p14="http://schemas.microsoft.com/office/powerpoint/2010/main" val="304417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b="1" baseline="30000" dirty="0"/>
              <a:t>14 </a:t>
            </a:r>
            <a:r>
              <a:rPr lang="en-US" sz="2400" dirty="0"/>
              <a:t>I hope to come to you soon, but I am writing these things to you so that, </a:t>
            </a:r>
            <a:r>
              <a:rPr lang="en-US" sz="2400" b="1" baseline="30000" dirty="0"/>
              <a:t>15 </a:t>
            </a:r>
            <a:r>
              <a:rPr lang="en-US" sz="2400" dirty="0"/>
              <a:t>if I delay, you may know how one ought to behave in the household of God, which is the church of the living God, a pillar and buttress of the truth. </a:t>
            </a:r>
          </a:p>
          <a:p>
            <a:pPr marL="0" indent="0">
              <a:buNone/>
            </a:pPr>
            <a:r>
              <a:rPr lang="en-US" sz="2400" b="1" baseline="30000" dirty="0"/>
              <a:t>16 </a:t>
            </a:r>
            <a:r>
              <a:rPr lang="en-US" sz="2400" dirty="0"/>
              <a:t>Great indeed, we confess, is the mystery of godliness:</a:t>
            </a:r>
          </a:p>
          <a:p>
            <a:pPr marL="0" indent="0" algn="ctr">
              <a:buNone/>
            </a:pPr>
            <a:r>
              <a:rPr lang="en-US" sz="2400" dirty="0"/>
              <a:t>He was manifested in the flesh,</a:t>
            </a:r>
            <a:br>
              <a:rPr lang="en-US" sz="2400" dirty="0"/>
            </a:br>
            <a:r>
              <a:rPr lang="en-US" sz="2400" dirty="0"/>
              <a:t>    vindicated by the Spirit,</a:t>
            </a:r>
            <a:br>
              <a:rPr lang="en-US" sz="2400" dirty="0"/>
            </a:br>
            <a:r>
              <a:rPr lang="en-US" sz="2400" dirty="0"/>
              <a:t>        seen by angels,</a:t>
            </a:r>
            <a:br>
              <a:rPr lang="en-US" sz="2400" dirty="0"/>
            </a:br>
            <a:r>
              <a:rPr lang="en-US" sz="2400" dirty="0"/>
              <a:t>proclaimed among the nations,</a:t>
            </a:r>
            <a:br>
              <a:rPr lang="en-US" sz="2400" dirty="0"/>
            </a:br>
            <a:r>
              <a:rPr lang="en-US" sz="2400" dirty="0"/>
              <a:t>    believed on in the world,</a:t>
            </a:r>
            <a:br>
              <a:rPr lang="en-US" sz="2400" dirty="0"/>
            </a:br>
            <a:r>
              <a:rPr lang="en-US" sz="2400" dirty="0"/>
              <a:t>        taken up in glory.</a:t>
            </a:r>
          </a:p>
          <a:p>
            <a:pPr marL="0" indent="0" algn="r">
              <a:buNone/>
            </a:pPr>
            <a:r>
              <a:rPr lang="en-US" sz="2400" i="1" dirty="0"/>
              <a:t>1 Timothy 3:14-16</a:t>
            </a:r>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1 Timothy  </a:t>
            </a:r>
          </a:p>
        </p:txBody>
      </p:sp>
      <p:cxnSp>
        <p:nvCxnSpPr>
          <p:cNvPr id="6" name="Straight Connector 5"/>
          <p:cNvCxnSpPr/>
          <p:nvPr/>
        </p:nvCxnSpPr>
        <p:spPr>
          <a:xfrm flipV="1">
            <a:off x="4157933" y="180725"/>
            <a:ext cx="776378" cy="10610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08926" y="642242"/>
            <a:ext cx="4108369" cy="615553"/>
          </a:xfrm>
          <a:prstGeom prst="rect">
            <a:avLst/>
          </a:prstGeom>
          <a:noFill/>
        </p:spPr>
        <p:txBody>
          <a:bodyPr wrap="none" rtlCol="0">
            <a:spAutoFit/>
          </a:bodyPr>
          <a:lstStyle/>
          <a:p>
            <a:pPr algn="ctr"/>
            <a:r>
              <a:rPr lang="en-US" sz="3400" spc="-110" dirty="0">
                <a:solidFill>
                  <a:srgbClr val="F1E8E0"/>
                </a:solidFill>
                <a:latin typeface="Tw Cen MT" panose="020B0602020104020603" pitchFamily="34" charset="0"/>
              </a:rPr>
              <a:t>in the Household of God</a:t>
            </a:r>
          </a:p>
        </p:txBody>
      </p:sp>
      <p:sp>
        <p:nvSpPr>
          <p:cNvPr id="8" name="TextBox 7"/>
          <p:cNvSpPr txBox="1"/>
          <p:nvPr/>
        </p:nvSpPr>
        <p:spPr>
          <a:xfrm>
            <a:off x="5193784" y="212089"/>
            <a:ext cx="3207673" cy="677108"/>
          </a:xfrm>
          <a:prstGeom prst="rect">
            <a:avLst/>
          </a:prstGeom>
          <a:noFill/>
        </p:spPr>
        <p:txBody>
          <a:bodyPr wrap="none" rtlCol="0">
            <a:spAutoFit/>
          </a:bodyPr>
          <a:lstStyle/>
          <a:p>
            <a:pPr algn="ctr"/>
            <a:r>
              <a:rPr lang="en-US" sz="3800" dirty="0">
                <a:solidFill>
                  <a:srgbClr val="F1E8E0"/>
                </a:solidFill>
                <a:latin typeface="Tw Cen MT" panose="020B0602020104020603" pitchFamily="34" charset="0"/>
              </a:rPr>
              <a:t>Aiming for Love</a:t>
            </a:r>
          </a:p>
        </p:txBody>
      </p:sp>
    </p:spTree>
    <p:extLst>
      <p:ext uri="{BB962C8B-B14F-4D97-AF65-F5344CB8AC3E}">
        <p14:creationId xmlns:p14="http://schemas.microsoft.com/office/powerpoint/2010/main" val="158961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3" y="1462580"/>
            <a:ext cx="4835603" cy="5189888"/>
          </a:xfrm>
        </p:spPr>
        <p:txBody>
          <a:bodyPr>
            <a:noAutofit/>
          </a:bodyPr>
          <a:lstStyle/>
          <a:p>
            <a:pPr marL="457200" lvl="0" indent="-457200">
              <a:lnSpc>
                <a:spcPct val="100000"/>
              </a:lnSpc>
              <a:spcBef>
                <a:spcPts val="0"/>
              </a:spcBef>
              <a:buAutoNum type="arabicPeriod"/>
            </a:pPr>
            <a:r>
              <a:rPr lang="en-US" sz="2200" dirty="0"/>
              <a:t>I believe in God, the Father Almighty, Creator of heaven and earth. </a:t>
            </a:r>
          </a:p>
          <a:p>
            <a:pPr marL="457200" lvl="0" indent="-457200">
              <a:lnSpc>
                <a:spcPct val="100000"/>
              </a:lnSpc>
              <a:spcBef>
                <a:spcPts val="0"/>
              </a:spcBef>
              <a:buAutoNum type="arabicPeriod"/>
            </a:pPr>
            <a:r>
              <a:rPr lang="en-US" sz="2200" dirty="0"/>
              <a:t>I believe in Jesus Christ his only Son, our Lord. </a:t>
            </a:r>
          </a:p>
          <a:p>
            <a:pPr marL="457200" lvl="0" indent="-457200">
              <a:lnSpc>
                <a:spcPct val="100000"/>
              </a:lnSpc>
              <a:spcBef>
                <a:spcPts val="0"/>
              </a:spcBef>
              <a:buFont typeface="+mj-lt"/>
              <a:buAutoNum type="arabicPeriod"/>
            </a:pPr>
            <a:r>
              <a:rPr lang="en-US" sz="2200" dirty="0"/>
              <a:t>He was conceived by the power of the Holy Spirit and born of the Virgin Mary. </a:t>
            </a:r>
          </a:p>
          <a:p>
            <a:pPr marL="457200" lvl="0" indent="-457200">
              <a:lnSpc>
                <a:spcPct val="100000"/>
              </a:lnSpc>
              <a:spcBef>
                <a:spcPts val="0"/>
              </a:spcBef>
              <a:buFont typeface="+mj-lt"/>
              <a:buAutoNum type="arabicPeriod"/>
            </a:pPr>
            <a:r>
              <a:rPr lang="en-US" sz="2200" dirty="0"/>
              <a:t>He suffered under Pontius Pilate, was crucified, died and was buried. </a:t>
            </a:r>
          </a:p>
          <a:p>
            <a:pPr marL="457200" lvl="0" indent="-457200">
              <a:lnSpc>
                <a:spcPct val="100000"/>
              </a:lnSpc>
              <a:spcBef>
                <a:spcPts val="0"/>
              </a:spcBef>
              <a:buFont typeface="+mj-lt"/>
              <a:buAutoNum type="arabicPeriod"/>
            </a:pPr>
            <a:r>
              <a:rPr lang="en-US" sz="2200" dirty="0"/>
              <a:t>He descended into hell (to the dead). On the third day he rose again. </a:t>
            </a:r>
          </a:p>
          <a:p>
            <a:pPr marL="457200" lvl="0" indent="-457200">
              <a:lnSpc>
                <a:spcPct val="100000"/>
              </a:lnSpc>
              <a:spcBef>
                <a:spcPts val="0"/>
              </a:spcBef>
              <a:buFont typeface="+mj-lt"/>
              <a:buAutoNum type="arabicPeriod"/>
            </a:pPr>
            <a:r>
              <a:rPr lang="en-US" sz="2200" dirty="0"/>
              <a:t>He ascended into heaven, and is seated at the right hand of the Father. </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apostles creed</a:t>
            </a:r>
          </a:p>
        </p:txBody>
      </p:sp>
      <p:sp>
        <p:nvSpPr>
          <p:cNvPr id="9" name="Rounded Rectangle 8"/>
          <p:cNvSpPr/>
          <p:nvPr/>
        </p:nvSpPr>
        <p:spPr>
          <a:xfrm>
            <a:off x="5029201" y="1475116"/>
            <a:ext cx="3950894" cy="5141343"/>
          </a:xfrm>
          <a:prstGeom prst="roundRect">
            <a:avLst/>
          </a:prstGeom>
          <a:solidFill>
            <a:srgbClr val="2E5797"/>
          </a:solidFill>
          <a:ln>
            <a:solidFill>
              <a:srgbClr val="2DB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Great indeed, we confess, </a:t>
            </a:r>
            <a:r>
              <a:rPr lang="en-US" sz="2500" spc="-40" dirty="0"/>
              <a:t>is the mystery of godliness:</a:t>
            </a:r>
          </a:p>
          <a:p>
            <a:pPr algn="ctr"/>
            <a:r>
              <a:rPr lang="en-US" sz="2500" dirty="0"/>
              <a:t>He was manifested </a:t>
            </a:r>
          </a:p>
          <a:p>
            <a:pPr algn="ctr"/>
            <a:r>
              <a:rPr lang="en-US" sz="2500" dirty="0"/>
              <a:t>in the flesh,</a:t>
            </a:r>
            <a:br>
              <a:rPr lang="en-US" sz="2500" dirty="0"/>
            </a:br>
            <a:r>
              <a:rPr lang="en-US" sz="2500" dirty="0"/>
              <a:t>    vindicated by the Spirit,</a:t>
            </a:r>
          </a:p>
          <a:p>
            <a:pPr algn="ctr"/>
            <a:r>
              <a:rPr lang="en-US" sz="2500" dirty="0"/>
              <a:t>seen by angels, proclaimed </a:t>
            </a:r>
          </a:p>
          <a:p>
            <a:pPr algn="ctr"/>
            <a:r>
              <a:rPr lang="en-US" sz="2500" dirty="0"/>
              <a:t>among the nations,</a:t>
            </a:r>
          </a:p>
          <a:p>
            <a:pPr algn="ctr"/>
            <a:r>
              <a:rPr lang="en-US" sz="2500" dirty="0"/>
              <a:t>believed on </a:t>
            </a:r>
          </a:p>
          <a:p>
            <a:pPr algn="ctr"/>
            <a:r>
              <a:rPr lang="en-US" sz="2500" dirty="0"/>
              <a:t>in the world,</a:t>
            </a:r>
          </a:p>
          <a:p>
            <a:pPr algn="ctr"/>
            <a:r>
              <a:rPr lang="en-US" sz="2500" dirty="0"/>
              <a:t>taken up in glory.</a:t>
            </a:r>
          </a:p>
          <a:p>
            <a:pPr algn="ctr"/>
            <a:r>
              <a:rPr lang="en-US" sz="2400" i="1" dirty="0"/>
              <a:t>1 Timothy 3:16</a:t>
            </a:r>
          </a:p>
        </p:txBody>
      </p:sp>
    </p:spTree>
    <p:extLst>
      <p:ext uri="{BB962C8B-B14F-4D97-AF65-F5344CB8AC3E}">
        <p14:creationId xmlns:p14="http://schemas.microsoft.com/office/powerpoint/2010/main" val="392222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3" y="1462580"/>
            <a:ext cx="4835603" cy="5189888"/>
          </a:xfrm>
        </p:spPr>
        <p:txBody>
          <a:bodyPr>
            <a:noAutofit/>
          </a:bodyPr>
          <a:lstStyle/>
          <a:p>
            <a:pPr marL="457200" lvl="0" indent="-457200">
              <a:lnSpc>
                <a:spcPct val="100000"/>
              </a:lnSpc>
              <a:spcBef>
                <a:spcPts val="0"/>
              </a:spcBef>
              <a:buFont typeface="+mj-lt"/>
              <a:buAutoNum type="arabicPeriod" startAt="7"/>
            </a:pPr>
            <a:r>
              <a:rPr lang="en-US" sz="2400" dirty="0"/>
              <a:t>He will come again to judge the living and the dead. </a:t>
            </a:r>
          </a:p>
          <a:p>
            <a:pPr marL="457200" lvl="0" indent="-457200">
              <a:lnSpc>
                <a:spcPct val="100000"/>
              </a:lnSpc>
              <a:spcBef>
                <a:spcPts val="0"/>
              </a:spcBef>
              <a:buFont typeface="+mj-lt"/>
              <a:buAutoNum type="arabicPeriod" startAt="7"/>
            </a:pPr>
            <a:r>
              <a:rPr lang="en-US" sz="2200" dirty="0"/>
              <a:t>I </a:t>
            </a:r>
            <a:r>
              <a:rPr lang="en-US" sz="2400" dirty="0" err="1"/>
              <a:t>I</a:t>
            </a:r>
            <a:r>
              <a:rPr lang="en-US" sz="2400" dirty="0"/>
              <a:t> believe in the Holy Spirit, </a:t>
            </a:r>
          </a:p>
          <a:p>
            <a:pPr marL="457200" lvl="0" indent="-457200">
              <a:lnSpc>
                <a:spcPct val="100000"/>
              </a:lnSpc>
              <a:spcBef>
                <a:spcPts val="0"/>
              </a:spcBef>
              <a:buFont typeface="+mj-lt"/>
              <a:buAutoNum type="arabicPeriod" startAt="7"/>
            </a:pPr>
            <a:r>
              <a:rPr lang="en-US" sz="2400" dirty="0"/>
              <a:t>the holy catholic Church, the communion of saints, </a:t>
            </a:r>
          </a:p>
          <a:p>
            <a:pPr marL="457200" lvl="0" indent="-457200">
              <a:lnSpc>
                <a:spcPct val="100000"/>
              </a:lnSpc>
              <a:spcBef>
                <a:spcPts val="0"/>
              </a:spcBef>
              <a:buFont typeface="+mj-lt"/>
              <a:buAutoNum type="arabicPeriod" startAt="7"/>
            </a:pPr>
            <a:r>
              <a:rPr lang="en-US" sz="2400" dirty="0"/>
              <a:t>the forgiveness of sins, </a:t>
            </a:r>
          </a:p>
          <a:p>
            <a:pPr marL="457200" lvl="0" indent="-457200">
              <a:lnSpc>
                <a:spcPct val="100000"/>
              </a:lnSpc>
              <a:spcBef>
                <a:spcPts val="0"/>
              </a:spcBef>
              <a:buFont typeface="+mj-lt"/>
              <a:buAutoNum type="arabicPeriod" startAt="7"/>
            </a:pPr>
            <a:r>
              <a:rPr lang="en-US" sz="2400" dirty="0"/>
              <a:t>the resurrection of the body, </a:t>
            </a:r>
          </a:p>
          <a:p>
            <a:pPr marL="457200" lvl="0" indent="-457200">
              <a:lnSpc>
                <a:spcPct val="100000"/>
              </a:lnSpc>
              <a:spcBef>
                <a:spcPts val="0"/>
              </a:spcBef>
              <a:buFont typeface="+mj-lt"/>
              <a:buAutoNum type="arabicPeriod" startAt="7"/>
            </a:pPr>
            <a:r>
              <a:rPr lang="en-US" sz="2400" dirty="0"/>
              <a:t>and life everlasting. </a:t>
            </a:r>
          </a:p>
          <a:p>
            <a:pPr marL="457200" indent="-457200">
              <a:lnSpc>
                <a:spcPct val="100000"/>
              </a:lnSpc>
              <a:spcBef>
                <a:spcPts val="0"/>
              </a:spcBef>
              <a:buNone/>
            </a:pPr>
            <a:r>
              <a:rPr lang="en-US" sz="2400" dirty="0"/>
              <a:t>       Amen.</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apostles creed</a:t>
            </a:r>
          </a:p>
        </p:txBody>
      </p:sp>
      <p:sp>
        <p:nvSpPr>
          <p:cNvPr id="9" name="Rounded Rectangle 8"/>
          <p:cNvSpPr/>
          <p:nvPr/>
        </p:nvSpPr>
        <p:spPr>
          <a:xfrm>
            <a:off x="5029201" y="1475116"/>
            <a:ext cx="3950894" cy="5141343"/>
          </a:xfrm>
          <a:prstGeom prst="roundRect">
            <a:avLst/>
          </a:prstGeom>
          <a:solidFill>
            <a:srgbClr val="2E5797"/>
          </a:solidFill>
          <a:ln>
            <a:solidFill>
              <a:srgbClr val="2DB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Great indeed, we confess, </a:t>
            </a:r>
            <a:r>
              <a:rPr lang="en-US" sz="2500" spc="-40" dirty="0"/>
              <a:t>is the mystery of godliness:</a:t>
            </a:r>
          </a:p>
          <a:p>
            <a:pPr algn="ctr"/>
            <a:r>
              <a:rPr lang="en-US" sz="2500" dirty="0"/>
              <a:t>He was manifested </a:t>
            </a:r>
          </a:p>
          <a:p>
            <a:pPr algn="ctr"/>
            <a:r>
              <a:rPr lang="en-US" sz="2500" dirty="0"/>
              <a:t>in the flesh,</a:t>
            </a:r>
            <a:br>
              <a:rPr lang="en-US" sz="2500" dirty="0"/>
            </a:br>
            <a:r>
              <a:rPr lang="en-US" sz="2500" dirty="0"/>
              <a:t>    vindicated by the Spirit,</a:t>
            </a:r>
          </a:p>
          <a:p>
            <a:pPr algn="ctr"/>
            <a:r>
              <a:rPr lang="en-US" sz="2500" dirty="0"/>
              <a:t>seen by angels, proclaimed </a:t>
            </a:r>
          </a:p>
          <a:p>
            <a:pPr algn="ctr"/>
            <a:r>
              <a:rPr lang="en-US" sz="2500" dirty="0"/>
              <a:t>among the nations,</a:t>
            </a:r>
          </a:p>
          <a:p>
            <a:pPr algn="ctr"/>
            <a:r>
              <a:rPr lang="en-US" sz="2500" dirty="0"/>
              <a:t>believed on </a:t>
            </a:r>
          </a:p>
          <a:p>
            <a:pPr algn="ctr"/>
            <a:r>
              <a:rPr lang="en-US" sz="2500" dirty="0"/>
              <a:t>in the world,</a:t>
            </a:r>
          </a:p>
          <a:p>
            <a:pPr algn="ctr"/>
            <a:r>
              <a:rPr lang="en-US" sz="2500" dirty="0"/>
              <a:t>taken up in glory.</a:t>
            </a:r>
          </a:p>
          <a:p>
            <a:pPr algn="ctr"/>
            <a:r>
              <a:rPr lang="en-US" sz="2400" i="1" dirty="0"/>
              <a:t>1 Timothy 3:16</a:t>
            </a:r>
          </a:p>
        </p:txBody>
      </p:sp>
    </p:spTree>
    <p:extLst>
      <p:ext uri="{BB962C8B-B14F-4D97-AF65-F5344CB8AC3E}">
        <p14:creationId xmlns:p14="http://schemas.microsoft.com/office/powerpoint/2010/main" val="171762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lvl="0" indent="0" fontAlgn="base">
              <a:buNone/>
            </a:pPr>
            <a:r>
              <a:rPr lang="en-US" sz="2400" dirty="0"/>
              <a:t>1. I will </a:t>
            </a:r>
            <a:r>
              <a:rPr lang="en-US" sz="2400" i="1" u="sng" dirty="0"/>
              <a:t>protect the unity of my church</a:t>
            </a:r>
            <a:r>
              <a:rPr lang="en-US" sz="2400" dirty="0"/>
              <a:t> by acting in love toward the other members, refusing to gossip, resolving conflicts, and by following the leaders. </a:t>
            </a:r>
            <a:r>
              <a:rPr lang="en-US" sz="2400" i="1" dirty="0"/>
              <a:t>Ephesians 4:29</a:t>
            </a:r>
            <a:r>
              <a:rPr lang="en-US" sz="2400" dirty="0"/>
              <a:t>; </a:t>
            </a:r>
            <a:r>
              <a:rPr lang="en-US" sz="2400" i="1" dirty="0"/>
              <a:t>Hebrews 13:17</a:t>
            </a:r>
            <a:endParaRPr lang="en-US" sz="2400" dirty="0"/>
          </a:p>
          <a:p>
            <a:pPr marL="0" indent="0">
              <a:buNone/>
            </a:pPr>
            <a:r>
              <a:rPr lang="en-US" sz="2400" dirty="0"/>
              <a:t>2. I will </a:t>
            </a:r>
            <a:r>
              <a:rPr lang="en-US" sz="2400" i="1" u="sng" dirty="0"/>
              <a:t>share in the responsibility</a:t>
            </a:r>
            <a:r>
              <a:rPr lang="en-US" sz="2400" dirty="0"/>
              <a:t> of my church by praying for its growth, by inviting the unchurched to attend, and by warmly welcoming those who visit by coming alongside them wherever they are at on their spiritual journey. </a:t>
            </a:r>
            <a:r>
              <a:rPr lang="en-US" sz="2400" i="1" dirty="0"/>
              <a:t>Ephesians 1:17-19</a:t>
            </a:r>
            <a:endParaRPr lang="en-US" sz="2400" dirty="0"/>
          </a:p>
          <a:p>
            <a:pPr marL="0" indent="0">
              <a:buNone/>
            </a:pPr>
            <a:r>
              <a:rPr lang="en-US" sz="2400" dirty="0"/>
              <a:t>3. I will </a:t>
            </a:r>
            <a:r>
              <a:rPr lang="en-US" sz="2400" i="1" u="sng" dirty="0"/>
              <a:t>serve the ministry of my church</a:t>
            </a:r>
            <a:r>
              <a:rPr lang="en-US" sz="2400" dirty="0"/>
              <a:t> by discovering my gifts and talents, by being equipped to serve by my leaders, and by developing a servant’s heart. </a:t>
            </a:r>
            <a:r>
              <a:rPr lang="en-US" sz="2400" i="1" dirty="0"/>
              <a:t>Ephesians 4:11-12; Philippians 2:3-4, 7</a:t>
            </a:r>
            <a:endParaRPr lang="en-US" sz="2400" dirty="0"/>
          </a:p>
          <a:p>
            <a:pPr marL="0" lvl="0" indent="0" fontAlgn="base">
              <a:buNone/>
            </a:pPr>
            <a:r>
              <a:rPr lang="en-US" sz="2400" dirty="0"/>
              <a:t>4. I will </a:t>
            </a:r>
            <a:r>
              <a:rPr lang="en-US" sz="2400" i="1" u="sng" dirty="0"/>
              <a:t>support the testimony of my church</a:t>
            </a:r>
            <a:r>
              <a:rPr lang="en-US" sz="2400" dirty="0"/>
              <a:t> by attending faithfully, by living a godly life, and by giving regularly. </a:t>
            </a:r>
            <a:r>
              <a:rPr lang="en-US" sz="2400" i="1" dirty="0"/>
              <a:t>Hebrews 10:25; 1 Corinthians 16:2; Leviticus 27:30</a:t>
            </a:r>
            <a:r>
              <a:rPr lang="en-US" sz="2400" b="1" dirty="0"/>
              <a:t> </a:t>
            </a:r>
            <a:endParaRPr lang="en-US" sz="2400" dirty="0"/>
          </a:p>
          <a:p>
            <a:pPr marL="0" indent="0" algn="r">
              <a:buNone/>
            </a:pPr>
            <a:r>
              <a:rPr lang="en-US" sz="2400" i="1" dirty="0"/>
              <a:t>Section 6.10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fontScale="90000"/>
          </a:bodyPr>
          <a:lstStyle/>
          <a:p>
            <a:r>
              <a:rPr lang="en-US" sz="7000" dirty="0"/>
              <a:t>Membership covenant</a:t>
            </a:r>
          </a:p>
        </p:txBody>
      </p:sp>
    </p:spTree>
    <p:extLst>
      <p:ext uri="{BB962C8B-B14F-4D97-AF65-F5344CB8AC3E}">
        <p14:creationId xmlns:p14="http://schemas.microsoft.com/office/powerpoint/2010/main" val="43204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1860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MINGLE QUESTION:</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5562" b="23670"/>
          <a:stretch/>
        </p:blipFill>
        <p:spPr>
          <a:xfrm>
            <a:off x="185358" y="3950899"/>
            <a:ext cx="4484918" cy="2734574"/>
          </a:xfrm>
        </p:spPr>
      </p:pic>
      <p:sp>
        <p:nvSpPr>
          <p:cNvPr id="8" name="Content Placeholder 2">
            <a:extLst>
              <a:ext uri="{FF2B5EF4-FFF2-40B4-BE49-F238E27FC236}">
                <a16:creationId xmlns:a16="http://schemas.microsoft.com/office/drawing/2014/main" id="{C1E173B8-5F6A-4A4A-9D45-33AA5148EAA2}"/>
              </a:ext>
            </a:extLst>
          </p:cNvPr>
          <p:cNvSpPr txBox="1">
            <a:spLocks/>
          </p:cNvSpPr>
          <p:nvPr/>
        </p:nvSpPr>
        <p:spPr>
          <a:xfrm>
            <a:off x="282008" y="1473253"/>
            <a:ext cx="8776535" cy="538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000" dirty="0"/>
              <a:t>Are you a Costco member?</a:t>
            </a:r>
          </a:p>
          <a:p>
            <a:pPr marL="0" indent="0" algn="ctr">
              <a:buFont typeface="Arial" panose="020B0604020202020204" pitchFamily="34" charset="0"/>
              <a:buNone/>
            </a:pPr>
            <a:r>
              <a:rPr lang="en-US" sz="5000" dirty="0"/>
              <a:t>If so, what do you get there?</a:t>
            </a:r>
          </a:p>
          <a:p>
            <a:pPr marL="0" indent="0" algn="ctr">
              <a:buFont typeface="Arial" panose="020B0604020202020204" pitchFamily="34" charset="0"/>
              <a:buNone/>
            </a:pPr>
            <a:r>
              <a:rPr lang="en-US" sz="5000" dirty="0"/>
              <a:t>If not, why not?</a:t>
            </a:r>
          </a:p>
        </p:txBody>
      </p:sp>
    </p:spTree>
    <p:extLst>
      <p:ext uri="{BB962C8B-B14F-4D97-AF65-F5344CB8AC3E}">
        <p14:creationId xmlns:p14="http://schemas.microsoft.com/office/powerpoint/2010/main" val="29207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dirty="0"/>
              <a:t>The Elder Team will solicit input from Church Membership through a process they deem best. This input period will be open for a minimum of two weeks on the following matters:</a:t>
            </a:r>
          </a:p>
          <a:p>
            <a:pPr marL="457200" indent="-457200" fontAlgn="base">
              <a:buFont typeface="+mj-lt"/>
              <a:buAutoNum type="arabicPeriod"/>
            </a:pPr>
            <a:r>
              <a:rPr lang="en-US" sz="2400" dirty="0"/>
              <a:t>Acquisition of real property and incurring of indebtedness</a:t>
            </a:r>
          </a:p>
          <a:p>
            <a:pPr marL="457200" indent="-457200" fontAlgn="base">
              <a:buFont typeface="+mj-lt"/>
              <a:buAutoNum type="arabicPeriod"/>
            </a:pPr>
            <a:r>
              <a:rPr lang="en-US" sz="2400" dirty="0"/>
              <a:t>Any business transaction beyond an approved budget and in excess of $10,000</a:t>
            </a:r>
          </a:p>
          <a:p>
            <a:pPr marL="457200" indent="-457200" fontAlgn="base">
              <a:buFont typeface="+mj-lt"/>
              <a:buAutoNum type="arabicPeriod"/>
            </a:pPr>
            <a:r>
              <a:rPr lang="en-US" sz="2400" dirty="0"/>
              <a:t>The Annual Budget of the Church</a:t>
            </a:r>
          </a:p>
          <a:p>
            <a:pPr marL="457200" indent="-457200" fontAlgn="base">
              <a:buFont typeface="+mj-lt"/>
              <a:buAutoNum type="arabicPeriod"/>
            </a:pPr>
            <a:r>
              <a:rPr lang="en-US" sz="2400" dirty="0"/>
              <a:t>Appointment of new Elders</a:t>
            </a:r>
          </a:p>
          <a:p>
            <a:pPr marL="457200" indent="-457200" fontAlgn="base">
              <a:buFont typeface="+mj-lt"/>
              <a:buAutoNum type="arabicPeriod"/>
            </a:pPr>
            <a:r>
              <a:rPr lang="en-US" sz="2400" dirty="0"/>
              <a:t>Hiring of Staff</a:t>
            </a:r>
          </a:p>
          <a:p>
            <a:pPr marL="457200" indent="-457200" fontAlgn="base">
              <a:buFont typeface="+mj-lt"/>
              <a:buAutoNum type="arabicPeriod"/>
            </a:pPr>
            <a:r>
              <a:rPr lang="en-US" sz="2400" dirty="0"/>
              <a:t>The Merger or Dissolution of the Church</a:t>
            </a:r>
          </a:p>
          <a:p>
            <a:pPr marL="457200" indent="-457200" fontAlgn="base">
              <a:buFont typeface="+mj-lt"/>
              <a:buAutoNum type="arabicPeriod"/>
            </a:pPr>
            <a:r>
              <a:rPr lang="en-US" sz="2400" dirty="0"/>
              <a:t>Amendments to the Articles of Incorporation or Bylaws </a:t>
            </a:r>
            <a:endParaRPr lang="en-US" sz="400" i="1" dirty="0"/>
          </a:p>
          <a:p>
            <a:pPr marL="0" indent="0" algn="r">
              <a:buNone/>
            </a:pPr>
            <a:r>
              <a:rPr lang="en-US" sz="2400" i="1" dirty="0"/>
              <a:t>Section 6.07 Constitution/Bylaws</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6000" dirty="0"/>
              <a:t>Input rights</a:t>
            </a:r>
          </a:p>
        </p:txBody>
      </p:sp>
      <p:sp>
        <p:nvSpPr>
          <p:cNvPr id="6" name="TextBox 5"/>
          <p:cNvSpPr txBox="1"/>
          <p:nvPr/>
        </p:nvSpPr>
        <p:spPr>
          <a:xfrm>
            <a:off x="4649680" y="340332"/>
            <a:ext cx="3433313" cy="707886"/>
          </a:xfrm>
          <a:prstGeom prst="rect">
            <a:avLst/>
          </a:prstGeom>
          <a:noFill/>
        </p:spPr>
        <p:txBody>
          <a:bodyPr wrap="square" rtlCol="0">
            <a:spAutoFit/>
          </a:bodyPr>
          <a:lstStyle/>
          <a:p>
            <a:pPr algn="ctr"/>
            <a:r>
              <a:rPr lang="en-US" sz="4000" spc="-110" dirty="0">
                <a:solidFill>
                  <a:srgbClr val="F1E8E0"/>
                </a:solidFill>
                <a:latin typeface="Tw Cen MT" panose="020B0602020104020603" pitchFamily="34" charset="0"/>
              </a:rPr>
              <a:t>of membership</a:t>
            </a:r>
          </a:p>
        </p:txBody>
      </p:sp>
    </p:spTree>
    <p:extLst>
      <p:ext uri="{BB962C8B-B14F-4D97-AF65-F5344CB8AC3E}">
        <p14:creationId xmlns:p14="http://schemas.microsoft.com/office/powerpoint/2010/main" val="318040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Get involved in the Tallgrass family</a:t>
            </a:r>
          </a:p>
          <a:p>
            <a:pPr marL="0" lvl="1" indent="0">
              <a:buNone/>
            </a:pPr>
            <a:endParaRPr lang="en-US" sz="4400" dirty="0"/>
          </a:p>
          <a:p>
            <a:pPr marL="514350" lvl="1" indent="-514350">
              <a:buAutoNum type="arabicParenR"/>
            </a:pPr>
            <a:endParaRPr lang="en-US" sz="4400" dirty="0"/>
          </a:p>
          <a:p>
            <a:pPr marL="514350" lvl="1" indent="-514350">
              <a:buAutoNum type="arabicParenR"/>
            </a:pPr>
            <a:endParaRPr lang="en-US" sz="4400" dirty="0"/>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0653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Get involved in the Tallgrass family</a:t>
            </a:r>
          </a:p>
          <a:p>
            <a:pPr marL="514350" lvl="1" indent="-514350">
              <a:buAutoNum type="arabicParenR"/>
            </a:pPr>
            <a:r>
              <a:rPr lang="en-US" sz="4400" dirty="0"/>
              <a:t>Consider becoming a Member of the Tallgrass Church 501(c)(3)</a:t>
            </a:r>
          </a:p>
          <a:p>
            <a:pPr marL="0" lvl="1" indent="0">
              <a:buNone/>
            </a:pPr>
            <a:endParaRPr lang="en-US" sz="4400" dirty="0"/>
          </a:p>
          <a:p>
            <a:pPr marL="514350" lvl="1" indent="-514350">
              <a:buAutoNum type="arabicParenR"/>
            </a:pPr>
            <a:endParaRPr lang="en-US" sz="4400" dirty="0"/>
          </a:p>
          <a:p>
            <a:pPr marL="514350" lvl="1" indent="-514350">
              <a:buAutoNum type="arabicParenR"/>
            </a:pPr>
            <a:endParaRPr lang="en-US" sz="4400" dirty="0"/>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021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Get involved in the Tallgrass family</a:t>
            </a:r>
          </a:p>
          <a:p>
            <a:pPr marL="514350" lvl="1" indent="-514350">
              <a:buAutoNum type="arabicParenR"/>
            </a:pPr>
            <a:r>
              <a:rPr lang="en-US" sz="4400" dirty="0"/>
              <a:t>Consider becoming a Member of the Tallgrass Church 501(c)(3)</a:t>
            </a:r>
          </a:p>
          <a:p>
            <a:pPr marL="514350" lvl="1" indent="-514350">
              <a:buFont typeface="Arial" panose="020B0604020202020204" pitchFamily="34" charset="0"/>
              <a:buAutoNum type="arabicParenR"/>
            </a:pPr>
            <a:r>
              <a:rPr lang="en-US" sz="4400" dirty="0"/>
              <a:t>Worship Jesus Christ</a:t>
            </a:r>
          </a:p>
          <a:p>
            <a:pPr marL="0" lvl="1" indent="0">
              <a:buNone/>
            </a:pPr>
            <a:endParaRPr lang="en-US" sz="4400" dirty="0"/>
          </a:p>
          <a:p>
            <a:pPr marL="514350" lvl="1" indent="-514350">
              <a:buAutoNum type="arabicParenR"/>
            </a:pPr>
            <a:endParaRPr lang="en-US" sz="4400" dirty="0"/>
          </a:p>
          <a:p>
            <a:pPr marL="514350" lvl="1" indent="-514350">
              <a:buAutoNum type="arabicParenR"/>
            </a:pPr>
            <a:endParaRPr lang="en-US" sz="4400" dirty="0"/>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037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Get involved in the Tallgrass family</a:t>
            </a:r>
          </a:p>
          <a:p>
            <a:pPr marL="514350" lvl="1" indent="-514350">
              <a:buAutoNum type="arabicParenR"/>
            </a:pPr>
            <a:r>
              <a:rPr lang="en-US" sz="4400" dirty="0"/>
              <a:t>Consider becoming a Member of the Tallgrass Church 501(c)(3)</a:t>
            </a:r>
          </a:p>
          <a:p>
            <a:pPr marL="514350" lvl="1" indent="-514350">
              <a:buFont typeface="Arial" panose="020B0604020202020204" pitchFamily="34" charset="0"/>
              <a:buAutoNum type="arabicParenR"/>
            </a:pPr>
            <a:r>
              <a:rPr lang="en-US" sz="4400" dirty="0"/>
              <a:t>Worship Jesus Christ</a:t>
            </a:r>
          </a:p>
          <a:p>
            <a:pPr marL="514350" lvl="1" indent="-514350">
              <a:buAutoNum type="arabicParenR"/>
            </a:pPr>
            <a:r>
              <a:rPr lang="en-US" sz="4400" dirty="0"/>
              <a:t>Love one another</a:t>
            </a:r>
          </a:p>
          <a:p>
            <a:pPr marL="0" lvl="1" indent="0">
              <a:buNone/>
            </a:pPr>
            <a:endParaRPr lang="en-US" sz="4400" dirty="0"/>
          </a:p>
          <a:p>
            <a:pPr marL="514350" lvl="1" indent="-514350">
              <a:buAutoNum type="arabicParenR"/>
            </a:pPr>
            <a:endParaRPr lang="en-US" sz="4400" dirty="0"/>
          </a:p>
          <a:p>
            <a:pPr marL="514350" lvl="1" indent="-514350">
              <a:buAutoNum type="arabicParenR"/>
            </a:pPr>
            <a:endParaRPr lang="en-US" sz="4400" dirty="0"/>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152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Get involved in the Tallgrass family</a:t>
            </a:r>
          </a:p>
          <a:p>
            <a:pPr marL="514350" lvl="1" indent="-514350">
              <a:buAutoNum type="arabicParenR"/>
            </a:pPr>
            <a:r>
              <a:rPr lang="en-US" sz="4400" dirty="0"/>
              <a:t>Consider becoming a Member of the Tallgrass Church 501(c)(3)</a:t>
            </a:r>
          </a:p>
          <a:p>
            <a:pPr marL="514350" lvl="1" indent="-514350">
              <a:buFont typeface="Arial" panose="020B0604020202020204" pitchFamily="34" charset="0"/>
              <a:buAutoNum type="arabicParenR"/>
            </a:pPr>
            <a:r>
              <a:rPr lang="en-US" sz="4400" dirty="0"/>
              <a:t>Worship Jesus Christ</a:t>
            </a:r>
          </a:p>
          <a:p>
            <a:pPr marL="514350" lvl="1" indent="-514350">
              <a:buAutoNum type="arabicParenR"/>
            </a:pPr>
            <a:r>
              <a:rPr lang="en-US" sz="4400" dirty="0"/>
              <a:t>Love one another</a:t>
            </a:r>
          </a:p>
          <a:p>
            <a:pPr marL="514350" lvl="1" indent="-514350">
              <a:buAutoNum type="arabicParenR"/>
            </a:pPr>
            <a:r>
              <a:rPr lang="en-US" sz="4400" dirty="0"/>
              <a:t>Study the church more</a:t>
            </a:r>
          </a:p>
          <a:p>
            <a:pPr marL="0" lvl="1" indent="0">
              <a:buNone/>
            </a:pPr>
            <a:r>
              <a:rPr lang="en-US" sz="4400" i="1" dirty="0"/>
              <a:t>	</a:t>
            </a:r>
            <a:endParaRPr lang="en-US" sz="4400" dirty="0"/>
          </a:p>
          <a:p>
            <a:pPr marL="0" lvl="1" indent="0">
              <a:buNone/>
            </a:pPr>
            <a:endParaRPr lang="en-US" sz="4400" dirty="0"/>
          </a:p>
          <a:p>
            <a:pPr marL="514350" lvl="1" indent="-514350">
              <a:buAutoNum type="arabicParenR"/>
            </a:pPr>
            <a:endParaRPr lang="en-US" sz="4400" dirty="0"/>
          </a:p>
          <a:p>
            <a:pPr marL="514350" lvl="1" indent="-514350">
              <a:buAutoNum type="arabicParenR"/>
            </a:pPr>
            <a:endParaRPr lang="en-US" sz="4400" dirty="0"/>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100" y="3567016"/>
            <a:ext cx="2112596" cy="3279356"/>
          </a:xfrm>
          <a:prstGeom prst="rect">
            <a:avLst/>
          </a:prstGeom>
        </p:spPr>
      </p:pic>
    </p:spTree>
    <p:extLst>
      <p:ext uri="{BB962C8B-B14F-4D97-AF65-F5344CB8AC3E}">
        <p14:creationId xmlns:p14="http://schemas.microsoft.com/office/powerpoint/2010/main" val="2189542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79" y="0"/>
            <a:ext cx="9142383" cy="6858000"/>
          </a:xfrm>
        </p:spPr>
      </p:pic>
    </p:spTree>
    <p:extLst>
      <p:ext uri="{BB962C8B-B14F-4D97-AF65-F5344CB8AC3E}">
        <p14:creationId xmlns:p14="http://schemas.microsoft.com/office/powerpoint/2010/main" val="4193108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spcBef>
                <a:spcPts val="0"/>
              </a:spcBef>
              <a:buNone/>
            </a:pPr>
            <a:r>
              <a:rPr lang="en-US" sz="2400" b="1" baseline="30000" dirty="0"/>
              <a:t>1</a:t>
            </a:r>
            <a:r>
              <a:rPr lang="en-US" sz="2400" dirty="0"/>
              <a:t> “To the angel of the church in Ephesus write: ‘The words of him who holds the seven stars in his right hand, who walks among the seven golden lampstands. </a:t>
            </a:r>
            <a:r>
              <a:rPr lang="en-US" sz="2400" b="1" baseline="30000" dirty="0"/>
              <a:t>2 </a:t>
            </a:r>
            <a:r>
              <a:rPr lang="en-US" sz="2400" dirty="0"/>
              <a:t>“‘I know your works, your toil and your patient endurance, and how you cannot bear with those who are evil, but have tested those who call themselves apostles and are not, and found them to be false. </a:t>
            </a:r>
            <a:r>
              <a:rPr lang="en-US" sz="2400" b="1" baseline="30000" dirty="0"/>
              <a:t>3 </a:t>
            </a:r>
            <a:r>
              <a:rPr lang="en-US" sz="2400" dirty="0"/>
              <a:t>I know you are enduring patiently and bearing up for my name's sake, and you have not grown weary. </a:t>
            </a:r>
            <a:r>
              <a:rPr lang="en-US" sz="2400" b="1" baseline="30000" dirty="0"/>
              <a:t>4 </a:t>
            </a:r>
            <a:r>
              <a:rPr lang="en-US" sz="2400" dirty="0"/>
              <a:t>But I have this against you, that you have abandoned the love you had at first. </a:t>
            </a:r>
            <a:r>
              <a:rPr lang="en-US" sz="2400" b="1" baseline="30000" dirty="0"/>
              <a:t>5 </a:t>
            </a:r>
            <a:r>
              <a:rPr lang="en-US" sz="2400" dirty="0"/>
              <a:t>Remember therefore from where you have fallen; repent, and do the works you did at first. If not, I will come to you and remove your lampstand from its place, unless you repent. </a:t>
            </a:r>
            <a:r>
              <a:rPr lang="en-US" sz="2400" b="1" baseline="30000" dirty="0"/>
              <a:t>6 </a:t>
            </a:r>
            <a:r>
              <a:rPr lang="en-US" sz="2400" dirty="0"/>
              <a:t>Yet this you have: you hate the works of the </a:t>
            </a:r>
            <a:r>
              <a:rPr lang="en-US" sz="2400" dirty="0" err="1"/>
              <a:t>Nicolaitans</a:t>
            </a:r>
            <a:r>
              <a:rPr lang="en-US" sz="2400" dirty="0"/>
              <a:t>, which I also hate. </a:t>
            </a:r>
            <a:r>
              <a:rPr lang="en-US" sz="2400" b="1" baseline="30000" dirty="0"/>
              <a:t>7 </a:t>
            </a:r>
            <a:r>
              <a:rPr lang="en-US" sz="2400" dirty="0"/>
              <a:t>He who has an ear, let him hear what the Spirit says to the churches. To the one who conquers I will grant to eat of the tree of life, which is in the paradise of God.’” </a:t>
            </a:r>
            <a:r>
              <a:rPr lang="en-US" sz="400" dirty="0"/>
              <a:t>         					    </a:t>
            </a:r>
            <a:r>
              <a:rPr lang="en-US" sz="2400" dirty="0"/>
              <a:t>  </a:t>
            </a:r>
            <a:r>
              <a:rPr lang="en-US" sz="2400" i="1" dirty="0"/>
              <a:t>Revelation 2:1-7</a:t>
            </a:r>
            <a:r>
              <a:rPr lang="en-US" sz="2400" b="1" dirty="0"/>
              <a:t> </a:t>
            </a:r>
            <a:endParaRPr lang="en-US" sz="2400" dirty="0"/>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LETTER  </a:t>
            </a:r>
          </a:p>
        </p:txBody>
      </p:sp>
      <p:sp>
        <p:nvSpPr>
          <p:cNvPr id="7" name="TextBox 6"/>
          <p:cNvSpPr txBox="1"/>
          <p:nvPr/>
        </p:nvSpPr>
        <p:spPr>
          <a:xfrm>
            <a:off x="2733791" y="348958"/>
            <a:ext cx="6134160" cy="861774"/>
          </a:xfrm>
          <a:prstGeom prst="rect">
            <a:avLst/>
          </a:prstGeom>
          <a:noFill/>
        </p:spPr>
        <p:txBody>
          <a:bodyPr wrap="square" rtlCol="0">
            <a:spAutoFit/>
          </a:bodyPr>
          <a:lstStyle/>
          <a:p>
            <a:pPr algn="ctr"/>
            <a:r>
              <a:rPr lang="en-US" sz="5000" spc="-110" dirty="0">
                <a:solidFill>
                  <a:srgbClr val="F1E8E0"/>
                </a:solidFill>
                <a:latin typeface="Tw Cen MT" panose="020B0602020104020603" pitchFamily="34" charset="0"/>
              </a:rPr>
              <a:t>to the Church in Ephesus</a:t>
            </a:r>
          </a:p>
        </p:txBody>
      </p:sp>
    </p:spTree>
    <p:extLst>
      <p:ext uri="{BB962C8B-B14F-4D97-AF65-F5344CB8AC3E}">
        <p14:creationId xmlns:p14="http://schemas.microsoft.com/office/powerpoint/2010/main" val="325503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 y="0"/>
            <a:ext cx="9141239" cy="6857142"/>
          </a:xfrm>
          <a:prstGeom prst="rect">
            <a:avLst/>
          </a:prstGeom>
        </p:spPr>
      </p:pic>
    </p:spTree>
    <p:extLst>
      <p:ext uri="{BB962C8B-B14F-4D97-AF65-F5344CB8AC3E}">
        <p14:creationId xmlns:p14="http://schemas.microsoft.com/office/powerpoint/2010/main" val="11175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b="1" baseline="30000" dirty="0"/>
              <a:t>14 </a:t>
            </a:r>
            <a:r>
              <a:rPr lang="en-US" sz="2400" dirty="0"/>
              <a:t>I hope to come to you soon, but I am writing these things to you so that, </a:t>
            </a:r>
            <a:r>
              <a:rPr lang="en-US" sz="2400" b="1" baseline="30000" dirty="0"/>
              <a:t>15 </a:t>
            </a:r>
            <a:r>
              <a:rPr lang="en-US" sz="2400" dirty="0"/>
              <a:t>if I delay, you may know how one ought to behave in the household of God, which is the church of the living God, a pillar and buttress of the truth. </a:t>
            </a:r>
          </a:p>
          <a:p>
            <a:pPr marL="0" indent="0">
              <a:buNone/>
            </a:pPr>
            <a:r>
              <a:rPr lang="en-US" sz="2400" b="1" baseline="30000" dirty="0"/>
              <a:t>16 </a:t>
            </a:r>
            <a:r>
              <a:rPr lang="en-US" sz="2400" dirty="0"/>
              <a:t>Great indeed, we confess, is the mystery of godliness:</a:t>
            </a:r>
          </a:p>
          <a:p>
            <a:pPr marL="0" indent="0" algn="ctr">
              <a:buNone/>
            </a:pPr>
            <a:r>
              <a:rPr lang="en-US" sz="2400" dirty="0"/>
              <a:t>He was manifested in the flesh,</a:t>
            </a:r>
            <a:br>
              <a:rPr lang="en-US" sz="2400" dirty="0"/>
            </a:br>
            <a:r>
              <a:rPr lang="en-US" sz="2400" dirty="0"/>
              <a:t>    vindicated by the Spirit,</a:t>
            </a:r>
            <a:br>
              <a:rPr lang="en-US" sz="2400" dirty="0"/>
            </a:br>
            <a:r>
              <a:rPr lang="en-US" sz="2400" dirty="0"/>
              <a:t>        seen by angels,</a:t>
            </a:r>
            <a:br>
              <a:rPr lang="en-US" sz="2400" dirty="0"/>
            </a:br>
            <a:r>
              <a:rPr lang="en-US" sz="2400" dirty="0"/>
              <a:t>proclaimed among the nations,</a:t>
            </a:r>
            <a:br>
              <a:rPr lang="en-US" sz="2400" dirty="0"/>
            </a:br>
            <a:r>
              <a:rPr lang="en-US" sz="2400" dirty="0"/>
              <a:t>    believed on in the world,</a:t>
            </a:r>
            <a:br>
              <a:rPr lang="en-US" sz="2400" dirty="0"/>
            </a:br>
            <a:r>
              <a:rPr lang="en-US" sz="2400" dirty="0"/>
              <a:t>        taken up in glory.</a:t>
            </a:r>
          </a:p>
          <a:p>
            <a:pPr marL="0" indent="0" algn="r">
              <a:buNone/>
            </a:pPr>
            <a:r>
              <a:rPr lang="en-US" sz="2400" i="1" dirty="0"/>
              <a:t>1 Timothy 3:14-16</a:t>
            </a:r>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1 Timothy  </a:t>
            </a:r>
          </a:p>
        </p:txBody>
      </p:sp>
      <p:cxnSp>
        <p:nvCxnSpPr>
          <p:cNvPr id="6" name="Straight Connector 5"/>
          <p:cNvCxnSpPr/>
          <p:nvPr/>
        </p:nvCxnSpPr>
        <p:spPr>
          <a:xfrm flipV="1">
            <a:off x="4157933" y="180725"/>
            <a:ext cx="776378" cy="10610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08926" y="642242"/>
            <a:ext cx="4108369" cy="615553"/>
          </a:xfrm>
          <a:prstGeom prst="rect">
            <a:avLst/>
          </a:prstGeom>
          <a:noFill/>
        </p:spPr>
        <p:txBody>
          <a:bodyPr wrap="none" rtlCol="0">
            <a:spAutoFit/>
          </a:bodyPr>
          <a:lstStyle/>
          <a:p>
            <a:pPr algn="ctr"/>
            <a:r>
              <a:rPr lang="en-US" sz="3400" spc="-110" dirty="0">
                <a:solidFill>
                  <a:srgbClr val="F1E8E0"/>
                </a:solidFill>
                <a:latin typeface="Tw Cen MT" panose="020B0602020104020603" pitchFamily="34" charset="0"/>
              </a:rPr>
              <a:t>in the Household of God</a:t>
            </a:r>
          </a:p>
        </p:txBody>
      </p:sp>
      <p:sp>
        <p:nvSpPr>
          <p:cNvPr id="8" name="TextBox 7"/>
          <p:cNvSpPr txBox="1"/>
          <p:nvPr/>
        </p:nvSpPr>
        <p:spPr>
          <a:xfrm>
            <a:off x="5193784" y="212089"/>
            <a:ext cx="3207673" cy="677108"/>
          </a:xfrm>
          <a:prstGeom prst="rect">
            <a:avLst/>
          </a:prstGeom>
          <a:noFill/>
        </p:spPr>
        <p:txBody>
          <a:bodyPr wrap="none" rtlCol="0">
            <a:spAutoFit/>
          </a:bodyPr>
          <a:lstStyle/>
          <a:p>
            <a:pPr algn="ctr"/>
            <a:r>
              <a:rPr lang="en-US" sz="3800" dirty="0">
                <a:solidFill>
                  <a:srgbClr val="F1E8E0"/>
                </a:solidFill>
                <a:latin typeface="Tw Cen MT" panose="020B0602020104020603" pitchFamily="34" charset="0"/>
              </a:rPr>
              <a:t>Aiming for Love</a:t>
            </a:r>
          </a:p>
        </p:txBody>
      </p:sp>
    </p:spTree>
    <p:extLst>
      <p:ext uri="{BB962C8B-B14F-4D97-AF65-F5344CB8AC3E}">
        <p14:creationId xmlns:p14="http://schemas.microsoft.com/office/powerpoint/2010/main" val="410624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b="1" baseline="30000" dirty="0"/>
              <a:t>14 </a:t>
            </a:r>
            <a:r>
              <a:rPr lang="en-US" sz="2400" dirty="0"/>
              <a:t>I hope to come to you soon, but I am writing these things to you so that, </a:t>
            </a:r>
            <a:r>
              <a:rPr lang="en-US" sz="2400" b="1" baseline="30000" dirty="0"/>
              <a:t>15 </a:t>
            </a:r>
            <a:r>
              <a:rPr lang="en-US" sz="2400" dirty="0"/>
              <a:t>if I delay, you may know how one ought to behave in the household of God, which is the church of the living God, a pillar and buttress of the truth. </a:t>
            </a:r>
          </a:p>
          <a:p>
            <a:pPr marL="0" indent="0">
              <a:buNone/>
            </a:pPr>
            <a:r>
              <a:rPr lang="en-US" sz="2400" b="1" baseline="30000" dirty="0"/>
              <a:t>16 </a:t>
            </a:r>
            <a:r>
              <a:rPr lang="en-US" sz="2400" dirty="0"/>
              <a:t>Great indeed, we confess, is the mystery of godliness:</a:t>
            </a:r>
          </a:p>
          <a:p>
            <a:pPr marL="0" indent="0" algn="ctr">
              <a:buNone/>
            </a:pPr>
            <a:r>
              <a:rPr lang="en-US" sz="2400" dirty="0"/>
              <a:t>He was manifested in the flesh,</a:t>
            </a:r>
            <a:br>
              <a:rPr lang="en-US" sz="2400" dirty="0"/>
            </a:br>
            <a:r>
              <a:rPr lang="en-US" sz="2400" dirty="0"/>
              <a:t>    vindicated by the Spirit,</a:t>
            </a:r>
            <a:br>
              <a:rPr lang="en-US" sz="2400" dirty="0"/>
            </a:br>
            <a:r>
              <a:rPr lang="en-US" sz="2400" dirty="0"/>
              <a:t>        seen by angels,</a:t>
            </a:r>
            <a:br>
              <a:rPr lang="en-US" sz="2400" dirty="0"/>
            </a:br>
            <a:r>
              <a:rPr lang="en-US" sz="2400" dirty="0"/>
              <a:t>proclaimed among the nations,</a:t>
            </a:r>
            <a:br>
              <a:rPr lang="en-US" sz="2400" dirty="0"/>
            </a:br>
            <a:r>
              <a:rPr lang="en-US" sz="2400" dirty="0"/>
              <a:t>    believed on in the world,</a:t>
            </a:r>
            <a:br>
              <a:rPr lang="en-US" sz="2400" dirty="0"/>
            </a:br>
            <a:r>
              <a:rPr lang="en-US" sz="2400" dirty="0"/>
              <a:t>        taken up in glory.</a:t>
            </a:r>
          </a:p>
          <a:p>
            <a:pPr marL="0" indent="0" algn="r">
              <a:buNone/>
            </a:pPr>
            <a:r>
              <a:rPr lang="en-US" sz="2400" i="1" dirty="0"/>
              <a:t>1 Timothy 3:14-16</a:t>
            </a:r>
          </a:p>
          <a:p>
            <a:pPr marL="0" indent="0">
              <a:buNone/>
            </a:pPr>
            <a:r>
              <a:rPr lang="en-US" sz="2400" dirty="0"/>
              <a:t>The aim of our charge is love that issues from a pure heart and a good conscience and a sincere faith.			       </a:t>
            </a:r>
            <a:r>
              <a:rPr lang="en-US" sz="2400" i="1" dirty="0"/>
              <a:t>1 Timothy 1:5</a:t>
            </a:r>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1 Timothy  </a:t>
            </a:r>
          </a:p>
        </p:txBody>
      </p:sp>
      <p:cxnSp>
        <p:nvCxnSpPr>
          <p:cNvPr id="6" name="Straight Connector 5"/>
          <p:cNvCxnSpPr/>
          <p:nvPr/>
        </p:nvCxnSpPr>
        <p:spPr>
          <a:xfrm flipV="1">
            <a:off x="4157933" y="180725"/>
            <a:ext cx="776378" cy="10610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08926" y="642242"/>
            <a:ext cx="4108369" cy="615553"/>
          </a:xfrm>
          <a:prstGeom prst="rect">
            <a:avLst/>
          </a:prstGeom>
          <a:noFill/>
        </p:spPr>
        <p:txBody>
          <a:bodyPr wrap="none" rtlCol="0">
            <a:spAutoFit/>
          </a:bodyPr>
          <a:lstStyle/>
          <a:p>
            <a:pPr algn="ctr"/>
            <a:r>
              <a:rPr lang="en-US" sz="3400" spc="-110" dirty="0">
                <a:solidFill>
                  <a:srgbClr val="F1E8E0"/>
                </a:solidFill>
                <a:latin typeface="Tw Cen MT" panose="020B0602020104020603" pitchFamily="34" charset="0"/>
              </a:rPr>
              <a:t>in the Household of God</a:t>
            </a:r>
          </a:p>
        </p:txBody>
      </p:sp>
      <p:sp>
        <p:nvSpPr>
          <p:cNvPr id="8" name="TextBox 7"/>
          <p:cNvSpPr txBox="1"/>
          <p:nvPr/>
        </p:nvSpPr>
        <p:spPr>
          <a:xfrm>
            <a:off x="5193784" y="212089"/>
            <a:ext cx="3207673" cy="677108"/>
          </a:xfrm>
          <a:prstGeom prst="rect">
            <a:avLst/>
          </a:prstGeom>
          <a:noFill/>
        </p:spPr>
        <p:txBody>
          <a:bodyPr wrap="none" rtlCol="0">
            <a:spAutoFit/>
          </a:bodyPr>
          <a:lstStyle/>
          <a:p>
            <a:pPr algn="ctr"/>
            <a:r>
              <a:rPr lang="en-US" sz="3800" dirty="0">
                <a:solidFill>
                  <a:srgbClr val="F1E8E0"/>
                </a:solidFill>
                <a:latin typeface="Tw Cen MT" panose="020B0602020104020603" pitchFamily="34" charset="0"/>
              </a:rPr>
              <a:t>Aiming for Love</a:t>
            </a:r>
          </a:p>
        </p:txBody>
      </p:sp>
    </p:spTree>
    <p:extLst>
      <p:ext uri="{BB962C8B-B14F-4D97-AF65-F5344CB8AC3E}">
        <p14:creationId xmlns:p14="http://schemas.microsoft.com/office/powerpoint/2010/main" val="352878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lvl="0"/>
            <a:r>
              <a:rPr lang="en-US" sz="2400" dirty="0"/>
              <a:t>God’s Family</a:t>
            </a:r>
            <a:r>
              <a:rPr lang="en-US" sz="2000" i="1" dirty="0"/>
              <a:t>—John 1:13; Matt. 23:8-10; Mark 3:32-35; 10:28-30; Gal. 6:10; 1 Tim. 3:15; 5:1-2; 1 Pet. 4:17; 210 verses from Acts to Revelation referring to Christians as “brothers” and “sisters”</a:t>
            </a:r>
          </a:p>
          <a:p>
            <a:pPr lvl="0"/>
            <a:r>
              <a:rPr lang="en-US" sz="2400" dirty="0"/>
              <a:t>The Body of Christ</a:t>
            </a:r>
            <a:r>
              <a:rPr lang="en-US" sz="2000" i="1" dirty="0"/>
              <a:t>—John 2:19-22; Acts 9:5; Rom. 12:4-5; 1 Cor. 12:12-27</a:t>
            </a:r>
          </a:p>
          <a:p>
            <a:pPr lvl="0"/>
            <a:r>
              <a:rPr lang="en-US" sz="2400" dirty="0"/>
              <a:t>God’s Army—</a:t>
            </a:r>
            <a:r>
              <a:rPr lang="en-US" sz="2000" i="1" dirty="0"/>
              <a:t>Matt. 16:18; Acts 15:36-38; Rom. 13:12; 1 Cor. 16:13; 2 Cor. 2:14-16; 6:7; 10:3-4; Eph. 6:10-18; Phil. 1:27-30; 2:25; Col. 2:5 (see also 2:15); 1 Thess. 5:8; 1 Tim. 6:12-14; 2 Tim. 2:3-4</a:t>
            </a:r>
          </a:p>
          <a:p>
            <a:pPr lvl="0"/>
            <a:r>
              <a:rPr lang="en-US" sz="2400" dirty="0"/>
              <a:t>God’s Building</a:t>
            </a:r>
            <a:r>
              <a:rPr lang="en-US" sz="2000" i="1" dirty="0"/>
              <a:t>—1 Pet. 2:5; 1 Cor. 3:9b-17; Eph. 2:20-22</a:t>
            </a:r>
          </a:p>
          <a:p>
            <a:pPr lvl="0"/>
            <a:r>
              <a:rPr lang="en-US" sz="2400" dirty="0"/>
              <a:t>God’s Field</a:t>
            </a:r>
            <a:r>
              <a:rPr lang="en-US" sz="2000" i="1" dirty="0"/>
              <a:t>—1 Cor. 3:6-9</a:t>
            </a:r>
          </a:p>
          <a:p>
            <a:pPr lvl="0"/>
            <a:r>
              <a:rPr lang="en-US" sz="2400" dirty="0"/>
              <a:t>Jesus’ Bride</a:t>
            </a:r>
            <a:r>
              <a:rPr lang="en-US" sz="2000" i="1" dirty="0"/>
              <a:t>—Rev. 19:7-8; 2 Cor. 11:2-4; Eph. 5:25; James 4:4-5</a:t>
            </a:r>
          </a:p>
          <a:p>
            <a:pPr lvl="0"/>
            <a:r>
              <a:rPr lang="en-US" sz="2400" dirty="0"/>
              <a:t>God’s Flock</a:t>
            </a:r>
            <a:r>
              <a:rPr lang="en-US" sz="2000" i="1" dirty="0"/>
              <a:t>—John 10:1-5</a:t>
            </a:r>
          </a:p>
          <a:p>
            <a:pPr marL="0" lvl="0" indent="0">
              <a:buNone/>
            </a:pPr>
            <a:endParaRPr lang="en-US" sz="2400" dirty="0"/>
          </a:p>
          <a:p>
            <a:pPr marL="0" lvl="0" indent="0" algn="r">
              <a:buNone/>
            </a:pPr>
            <a:r>
              <a:rPr lang="en-US" sz="2400" dirty="0"/>
              <a:t>Checkout </a:t>
            </a:r>
            <a:r>
              <a:rPr lang="en-US" sz="2400" i="1" dirty="0"/>
              <a:t>Members of One Another</a:t>
            </a:r>
            <a:r>
              <a:rPr lang="en-US" sz="2400" dirty="0"/>
              <a:t> by Dennis McCallum</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NT Pictures  </a:t>
            </a:r>
          </a:p>
        </p:txBody>
      </p:sp>
      <p:sp>
        <p:nvSpPr>
          <p:cNvPr id="7" name="TextBox 6"/>
          <p:cNvSpPr txBox="1"/>
          <p:nvPr/>
        </p:nvSpPr>
        <p:spPr>
          <a:xfrm>
            <a:off x="5090834" y="279950"/>
            <a:ext cx="3396315" cy="861774"/>
          </a:xfrm>
          <a:prstGeom prst="rect">
            <a:avLst/>
          </a:prstGeom>
          <a:noFill/>
        </p:spPr>
        <p:txBody>
          <a:bodyPr wrap="none" rtlCol="0">
            <a:spAutoFit/>
          </a:bodyPr>
          <a:lstStyle/>
          <a:p>
            <a:pPr algn="ctr"/>
            <a:r>
              <a:rPr lang="en-US" sz="5000" spc="-110" dirty="0">
                <a:solidFill>
                  <a:srgbClr val="F1E8E0"/>
                </a:solidFill>
                <a:latin typeface="Tw Cen MT" panose="020B0602020104020603" pitchFamily="34" charset="0"/>
              </a:rPr>
              <a:t>of the Church</a:t>
            </a:r>
          </a:p>
        </p:txBody>
      </p:sp>
    </p:spTree>
    <p:extLst>
      <p:ext uri="{BB962C8B-B14F-4D97-AF65-F5344CB8AC3E}">
        <p14:creationId xmlns:p14="http://schemas.microsoft.com/office/powerpoint/2010/main" val="79519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indent="0">
              <a:buNone/>
            </a:pPr>
            <a:r>
              <a:rPr lang="en-US" sz="2400" b="1" baseline="30000" dirty="0"/>
              <a:t>12 </a:t>
            </a:r>
            <a:r>
              <a:rPr lang="en-US" sz="2400" dirty="0"/>
              <a:t>For just as the body is one and has many </a:t>
            </a:r>
            <a:r>
              <a:rPr lang="en-US" sz="2400" b="1" i="1" u="sng" dirty="0"/>
              <a:t>members</a:t>
            </a:r>
            <a:r>
              <a:rPr lang="en-US" sz="2400" dirty="0"/>
              <a:t>, and all the </a:t>
            </a:r>
            <a:r>
              <a:rPr lang="en-US" sz="2400" b="1" i="1" u="sng" dirty="0"/>
              <a:t>members</a:t>
            </a:r>
            <a:r>
              <a:rPr lang="en-US" sz="2400" dirty="0"/>
              <a:t> of the body, though many, are one body, so it is with Christ.</a:t>
            </a:r>
            <a:r>
              <a:rPr lang="en-US" sz="2400" b="1" baseline="30000" dirty="0"/>
              <a:t>13 </a:t>
            </a:r>
            <a:r>
              <a:rPr lang="en-US" sz="2400" dirty="0"/>
              <a:t>For in one Spirit we were all baptized into one body—Jews or Greeks, slaves or free—and all were made to drink of one Spirit. </a:t>
            </a:r>
            <a:r>
              <a:rPr lang="en-US" sz="2400" b="1" baseline="30000" dirty="0"/>
              <a:t>14 </a:t>
            </a:r>
            <a:r>
              <a:rPr lang="en-US" sz="2400" dirty="0"/>
              <a:t>For the body does not consist of one </a:t>
            </a:r>
            <a:r>
              <a:rPr lang="en-US" sz="2400" b="1" i="1" u="sng" dirty="0"/>
              <a:t>member</a:t>
            </a:r>
            <a:r>
              <a:rPr lang="en-US" sz="2400" dirty="0"/>
              <a:t> but of many. </a:t>
            </a:r>
            <a:r>
              <a:rPr lang="en-US" sz="2400" b="1" baseline="30000" dirty="0"/>
              <a:t>15 </a:t>
            </a:r>
            <a:r>
              <a:rPr lang="en-US" sz="2400" dirty="0"/>
              <a:t>If the foot should say, “Because I am not a hand, I do not belong to the body,” that would not make it any less a part of the body. </a:t>
            </a:r>
            <a:r>
              <a:rPr lang="en-US" sz="2400" b="1" baseline="30000" dirty="0"/>
              <a:t>16 </a:t>
            </a:r>
            <a:r>
              <a:rPr lang="en-US" sz="2400" dirty="0"/>
              <a:t>And if the ear should say, “Because I am not an eye, I do not belong to the body,” that would not make it any less a part of the body. </a:t>
            </a:r>
            <a:r>
              <a:rPr lang="en-US" sz="2400" b="1" baseline="30000" dirty="0"/>
              <a:t>17 </a:t>
            </a:r>
            <a:r>
              <a:rPr lang="en-US" sz="2400" dirty="0"/>
              <a:t>If the whole body were an eye, where would be the sense of hearing? If the whole body were an ear, where would be the sense of smell? </a:t>
            </a:r>
            <a:r>
              <a:rPr lang="en-US" sz="2400" b="1" baseline="30000" dirty="0"/>
              <a:t>18 </a:t>
            </a:r>
            <a:r>
              <a:rPr lang="en-US" sz="2400" dirty="0"/>
              <a:t>But as it is, God arranged the </a:t>
            </a:r>
            <a:r>
              <a:rPr lang="en-US" sz="2400" b="1" i="1" u="sng" dirty="0"/>
              <a:t>members</a:t>
            </a:r>
            <a:r>
              <a:rPr lang="en-US" sz="2400" dirty="0"/>
              <a:t> in the body, each one of them, as he chose.</a:t>
            </a:r>
          </a:p>
          <a:p>
            <a:pPr marL="0" indent="0" algn="r">
              <a:buNone/>
            </a:pPr>
            <a:r>
              <a:rPr lang="en-US" sz="2400" i="1" dirty="0"/>
              <a:t>1 Corinthians 12:12-18</a:t>
            </a:r>
          </a:p>
          <a:p>
            <a:pPr marL="0" lvl="0" indent="0">
              <a:buNone/>
            </a:pPr>
            <a:endParaRPr lang="en-US" sz="2400" dirty="0"/>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“Members”  </a:t>
            </a:r>
          </a:p>
        </p:txBody>
      </p:sp>
      <p:sp>
        <p:nvSpPr>
          <p:cNvPr id="7" name="TextBox 6"/>
          <p:cNvSpPr txBox="1"/>
          <p:nvPr/>
        </p:nvSpPr>
        <p:spPr>
          <a:xfrm>
            <a:off x="4674136" y="279950"/>
            <a:ext cx="2314736" cy="861774"/>
          </a:xfrm>
          <a:prstGeom prst="rect">
            <a:avLst/>
          </a:prstGeom>
          <a:noFill/>
        </p:spPr>
        <p:txBody>
          <a:bodyPr wrap="none" rtlCol="0">
            <a:spAutoFit/>
          </a:bodyPr>
          <a:lstStyle/>
          <a:p>
            <a:pPr algn="ctr"/>
            <a:r>
              <a:rPr lang="en-US" sz="5000" spc="-110" dirty="0">
                <a:solidFill>
                  <a:srgbClr val="F1E8E0"/>
                </a:solidFill>
                <a:latin typeface="Tw Cen MT" panose="020B0602020104020603" pitchFamily="34" charset="0"/>
              </a:rPr>
              <a:t>in the NT</a:t>
            </a:r>
          </a:p>
        </p:txBody>
      </p:sp>
    </p:spTree>
    <p:extLst>
      <p:ext uri="{BB962C8B-B14F-4D97-AF65-F5344CB8AC3E}">
        <p14:creationId xmlns:p14="http://schemas.microsoft.com/office/powerpoint/2010/main" val="417792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62580"/>
            <a:ext cx="8813590" cy="5189888"/>
          </a:xfrm>
        </p:spPr>
        <p:txBody>
          <a:bodyPr>
            <a:noAutofit/>
          </a:bodyPr>
          <a:lstStyle/>
          <a:p>
            <a:pPr marL="0" lvl="0" indent="0">
              <a:buNone/>
            </a:pPr>
            <a:r>
              <a:rPr lang="en-US" sz="2400" b="1" baseline="30000" dirty="0"/>
              <a:t>19 </a:t>
            </a:r>
            <a:r>
              <a:rPr lang="en-US" sz="2400" dirty="0"/>
              <a:t>If all were a single </a:t>
            </a:r>
            <a:r>
              <a:rPr lang="en-US" sz="2400" b="1" i="1" u="sng" dirty="0"/>
              <a:t>member</a:t>
            </a:r>
            <a:r>
              <a:rPr lang="en-US" sz="2400" dirty="0"/>
              <a:t>, where would the body be? </a:t>
            </a:r>
            <a:r>
              <a:rPr lang="en-US" sz="2400" b="1" baseline="30000" dirty="0"/>
              <a:t>20 </a:t>
            </a:r>
            <a:r>
              <a:rPr lang="en-US" sz="2400" dirty="0"/>
              <a:t>As it is, there are many parts, yet one body. </a:t>
            </a:r>
            <a:r>
              <a:rPr lang="en-US" sz="2400" b="1" baseline="30000" dirty="0"/>
              <a:t>21 </a:t>
            </a:r>
            <a:r>
              <a:rPr lang="en-US" sz="2400" dirty="0"/>
              <a:t>The eye cannot say to the hand, “I have no need of you,” nor again the head to the feet, “I have no need of you.” </a:t>
            </a:r>
            <a:r>
              <a:rPr lang="en-US" sz="2400" b="1" baseline="30000" dirty="0"/>
              <a:t>22 </a:t>
            </a:r>
            <a:r>
              <a:rPr lang="en-US" sz="2400" dirty="0"/>
              <a:t>On the contrary, the parts of the body that seem to be weaker are indispensable, </a:t>
            </a:r>
            <a:r>
              <a:rPr lang="en-US" sz="2400" b="1" baseline="30000" dirty="0"/>
              <a:t>23 </a:t>
            </a:r>
            <a:r>
              <a:rPr lang="en-US" sz="2400" dirty="0"/>
              <a:t>and on those parts of the body that we think less honorable we bestow the greater honor, and our unpresentable parts are treated with greater modesty, </a:t>
            </a:r>
            <a:r>
              <a:rPr lang="en-US" sz="2400" b="1" baseline="30000" dirty="0"/>
              <a:t>24 </a:t>
            </a:r>
            <a:r>
              <a:rPr lang="en-US" sz="2400" dirty="0"/>
              <a:t>which our more presentable parts do not require. But God has so composed the body, giving greater honor to the part that lacked it, </a:t>
            </a:r>
            <a:r>
              <a:rPr lang="en-US" sz="2400" b="1" baseline="30000" dirty="0"/>
              <a:t>25 </a:t>
            </a:r>
            <a:r>
              <a:rPr lang="en-US" sz="2400" dirty="0"/>
              <a:t>that there may be no division in the body, but that the </a:t>
            </a:r>
            <a:r>
              <a:rPr lang="en-US" sz="2400" b="1" i="1" u="sng" dirty="0"/>
              <a:t>members</a:t>
            </a:r>
            <a:r>
              <a:rPr lang="en-US" sz="2400" dirty="0"/>
              <a:t> may have the same care for one another. </a:t>
            </a:r>
            <a:r>
              <a:rPr lang="en-US" sz="2400" b="1" baseline="30000" dirty="0"/>
              <a:t>26 </a:t>
            </a:r>
            <a:r>
              <a:rPr lang="en-US" sz="2400" dirty="0"/>
              <a:t>If one </a:t>
            </a:r>
            <a:r>
              <a:rPr lang="en-US" sz="2400" b="1" i="1" u="sng" dirty="0"/>
              <a:t>member</a:t>
            </a:r>
            <a:r>
              <a:rPr lang="en-US" sz="2400" dirty="0"/>
              <a:t> suffers, all suffer together; if one </a:t>
            </a:r>
            <a:r>
              <a:rPr lang="en-US" sz="2400" b="1" i="1" u="sng" dirty="0"/>
              <a:t>member</a:t>
            </a:r>
            <a:r>
              <a:rPr lang="en-US" sz="2400" dirty="0"/>
              <a:t> is honored, all rejoice together. </a:t>
            </a:r>
            <a:r>
              <a:rPr lang="en-US" sz="2400" b="1" baseline="30000" dirty="0"/>
              <a:t>27 </a:t>
            </a:r>
            <a:r>
              <a:rPr lang="en-US" sz="2400" dirty="0"/>
              <a:t>Now you are the body of Christ and individually </a:t>
            </a:r>
            <a:r>
              <a:rPr lang="en-US" sz="2400" b="1" i="1" u="sng" dirty="0"/>
              <a:t>members</a:t>
            </a:r>
            <a:r>
              <a:rPr lang="en-US" sz="2400" dirty="0"/>
              <a:t> of it.</a:t>
            </a:r>
          </a:p>
          <a:p>
            <a:pPr marL="0" lvl="0" indent="0" algn="r">
              <a:buNone/>
            </a:pPr>
            <a:r>
              <a:rPr lang="en-US" sz="2400" i="1" dirty="0"/>
              <a:t>1 Corinthians 12:19-27</a:t>
            </a:r>
          </a:p>
          <a:p>
            <a:pPr marL="0" indent="0">
              <a:buNone/>
            </a:pPr>
            <a:endParaRPr lang="en-US" sz="2400" i="1" dirty="0"/>
          </a:p>
        </p:txBody>
      </p:sp>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“Members”  </a:t>
            </a:r>
          </a:p>
        </p:txBody>
      </p:sp>
      <p:sp>
        <p:nvSpPr>
          <p:cNvPr id="7" name="TextBox 6"/>
          <p:cNvSpPr txBox="1"/>
          <p:nvPr/>
        </p:nvSpPr>
        <p:spPr>
          <a:xfrm>
            <a:off x="4674136" y="279950"/>
            <a:ext cx="2314736" cy="861774"/>
          </a:xfrm>
          <a:prstGeom prst="rect">
            <a:avLst/>
          </a:prstGeom>
          <a:noFill/>
        </p:spPr>
        <p:txBody>
          <a:bodyPr wrap="none" rtlCol="0">
            <a:spAutoFit/>
          </a:bodyPr>
          <a:lstStyle/>
          <a:p>
            <a:pPr algn="ctr"/>
            <a:r>
              <a:rPr lang="en-US" sz="5000" spc="-110" dirty="0">
                <a:solidFill>
                  <a:srgbClr val="F1E8E0"/>
                </a:solidFill>
                <a:latin typeface="Tw Cen MT" panose="020B0602020104020603" pitchFamily="34" charset="0"/>
              </a:rPr>
              <a:t>in the NT</a:t>
            </a:r>
          </a:p>
        </p:txBody>
      </p:sp>
    </p:spTree>
    <p:extLst>
      <p:ext uri="{BB962C8B-B14F-4D97-AF65-F5344CB8AC3E}">
        <p14:creationId xmlns:p14="http://schemas.microsoft.com/office/powerpoint/2010/main" val="166432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69528599"/>
              </p:ext>
            </p:extLst>
          </p:nvPr>
        </p:nvGraphicFramePr>
        <p:xfrm>
          <a:off x="167109" y="1410332"/>
          <a:ext cx="8813800" cy="2804160"/>
        </p:xfrm>
        <a:graphic>
          <a:graphicData uri="http://schemas.openxmlformats.org/drawingml/2006/table">
            <a:tbl>
              <a:tblPr firstRow="1" bandRow="1">
                <a:tableStyleId>{5C22544A-7EE6-4342-B048-85BDC9FD1C3A}</a:tableStyleId>
              </a:tblPr>
              <a:tblGrid>
                <a:gridCol w="4406900">
                  <a:extLst>
                    <a:ext uri="{9D8B030D-6E8A-4147-A177-3AD203B41FA5}">
                      <a16:colId xmlns:a16="http://schemas.microsoft.com/office/drawing/2014/main" val="20000"/>
                    </a:ext>
                  </a:extLst>
                </a:gridCol>
                <a:gridCol w="4406900">
                  <a:extLst>
                    <a:ext uri="{9D8B030D-6E8A-4147-A177-3AD203B41FA5}">
                      <a16:colId xmlns:a16="http://schemas.microsoft.com/office/drawing/2014/main" val="20001"/>
                    </a:ext>
                  </a:extLst>
                </a:gridCol>
              </a:tblGrid>
              <a:tr h="370840">
                <a:tc>
                  <a:txBody>
                    <a:bodyPr/>
                    <a:lstStyle/>
                    <a:p>
                      <a:r>
                        <a:rPr lang="en-US" sz="2800" dirty="0"/>
                        <a:t>The Church</a:t>
                      </a:r>
                    </a:p>
                  </a:txBody>
                  <a:tcPr/>
                </a:tc>
                <a:tc>
                  <a:txBody>
                    <a:bodyPr/>
                    <a:lstStyle/>
                    <a:p>
                      <a:r>
                        <a:rPr lang="en-US" sz="2800" dirty="0"/>
                        <a:t>Tallgrass Church 501(c)(3)</a:t>
                      </a:r>
                    </a:p>
                  </a:txBody>
                  <a:tcPr/>
                </a:tc>
                <a:extLst>
                  <a:ext uri="{0D108BD9-81ED-4DB2-BD59-A6C34878D82A}">
                    <a16:rowId xmlns:a16="http://schemas.microsoft.com/office/drawing/2014/main" val="10000"/>
                  </a:ext>
                </a:extLst>
              </a:tr>
              <a:tr h="370840">
                <a:tc>
                  <a:txBody>
                    <a:bodyPr/>
                    <a:lstStyle/>
                    <a:p>
                      <a:r>
                        <a:rPr lang="en-US" sz="2400" dirty="0"/>
                        <a:t>Member by</a:t>
                      </a:r>
                      <a:r>
                        <a:rPr lang="en-US" sz="2400" baseline="0" dirty="0"/>
                        <a:t> the blood of Christ</a:t>
                      </a:r>
                      <a:endParaRPr lang="en-US" sz="2400" dirty="0"/>
                    </a:p>
                  </a:txBody>
                  <a:tcPr/>
                </a:tc>
                <a:tc>
                  <a:txBody>
                    <a:bodyPr/>
                    <a:lstStyle/>
                    <a:p>
                      <a:r>
                        <a:rPr lang="en-US" sz="2400" dirty="0"/>
                        <a:t>Member</a:t>
                      </a:r>
                      <a:r>
                        <a:rPr lang="en-US" sz="2400" baseline="0" dirty="0"/>
                        <a:t> by the Bylaws</a:t>
                      </a:r>
                      <a:endParaRPr lang="en-US" sz="2400" dirty="0"/>
                    </a:p>
                  </a:txBody>
                  <a:tcPr/>
                </a:tc>
                <a:extLst>
                  <a:ext uri="{0D108BD9-81ED-4DB2-BD59-A6C34878D82A}">
                    <a16:rowId xmlns:a16="http://schemas.microsoft.com/office/drawing/2014/main" val="10001"/>
                  </a:ext>
                </a:extLst>
              </a:tr>
              <a:tr h="370840">
                <a:tc>
                  <a:txBody>
                    <a:bodyPr/>
                    <a:lstStyle/>
                    <a:p>
                      <a:r>
                        <a:rPr lang="en-US" sz="2400" dirty="0"/>
                        <a:t>Eternal</a:t>
                      </a:r>
                    </a:p>
                  </a:txBody>
                  <a:tcPr/>
                </a:tc>
                <a:tc>
                  <a:txBody>
                    <a:bodyPr/>
                    <a:lstStyle/>
                    <a:p>
                      <a:r>
                        <a:rPr lang="en-US" sz="2400" dirty="0"/>
                        <a:t>Temporal</a:t>
                      </a:r>
                    </a:p>
                  </a:txBody>
                  <a:tcPr/>
                </a:tc>
                <a:extLst>
                  <a:ext uri="{0D108BD9-81ED-4DB2-BD59-A6C34878D82A}">
                    <a16:rowId xmlns:a16="http://schemas.microsoft.com/office/drawing/2014/main" val="10002"/>
                  </a:ext>
                </a:extLst>
              </a:tr>
              <a:tr h="370840">
                <a:tc>
                  <a:txBody>
                    <a:bodyPr/>
                    <a:lstStyle/>
                    <a:p>
                      <a:r>
                        <a:rPr lang="en-US" sz="2400" dirty="0"/>
                        <a:t>Invisible</a:t>
                      </a:r>
                    </a:p>
                  </a:txBody>
                  <a:tcPr/>
                </a:tc>
                <a:tc>
                  <a:txBody>
                    <a:bodyPr/>
                    <a:lstStyle/>
                    <a:p>
                      <a:r>
                        <a:rPr lang="en-US" sz="2400" dirty="0"/>
                        <a:t>Visible</a:t>
                      </a:r>
                    </a:p>
                  </a:txBody>
                  <a:tcPr/>
                </a:tc>
                <a:extLst>
                  <a:ext uri="{0D108BD9-81ED-4DB2-BD59-A6C34878D82A}">
                    <a16:rowId xmlns:a16="http://schemas.microsoft.com/office/drawing/2014/main" val="10003"/>
                  </a:ext>
                </a:extLst>
              </a:tr>
              <a:tr h="370840">
                <a:tc>
                  <a:txBody>
                    <a:bodyPr/>
                    <a:lstStyle/>
                    <a:p>
                      <a:r>
                        <a:rPr lang="en-US" sz="2400" dirty="0"/>
                        <a:t>Can’t resign membership</a:t>
                      </a:r>
                    </a:p>
                  </a:txBody>
                  <a:tcPr/>
                </a:tc>
                <a:tc>
                  <a:txBody>
                    <a:bodyPr/>
                    <a:lstStyle/>
                    <a:p>
                      <a:r>
                        <a:rPr lang="en-US" sz="2400" dirty="0"/>
                        <a:t>Can resign membership</a:t>
                      </a:r>
                    </a:p>
                  </a:txBody>
                  <a:tcPr/>
                </a:tc>
                <a:extLst>
                  <a:ext uri="{0D108BD9-81ED-4DB2-BD59-A6C34878D82A}">
                    <a16:rowId xmlns:a16="http://schemas.microsoft.com/office/drawing/2014/main" val="10004"/>
                  </a:ext>
                </a:extLst>
              </a:tr>
              <a:tr h="370840">
                <a:tc>
                  <a:txBody>
                    <a:bodyPr/>
                    <a:lstStyle/>
                    <a:p>
                      <a:r>
                        <a:rPr lang="en-US" sz="2400" dirty="0"/>
                        <a:t>Can be out of fellowship</a:t>
                      </a:r>
                    </a:p>
                  </a:txBody>
                  <a:tcPr/>
                </a:tc>
                <a:tc>
                  <a:txBody>
                    <a:bodyPr/>
                    <a:lstStyle/>
                    <a:p>
                      <a:r>
                        <a:rPr lang="en-US" sz="2400" dirty="0"/>
                        <a:t>Can’t be out of fellowship for long</a:t>
                      </a:r>
                    </a:p>
                  </a:txBody>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sz="7000" dirty="0"/>
              <a:t>“MEMBERS”  </a:t>
            </a:r>
          </a:p>
        </p:txBody>
      </p:sp>
      <p:cxnSp>
        <p:nvCxnSpPr>
          <p:cNvPr id="6" name="Straight Connector 5"/>
          <p:cNvCxnSpPr/>
          <p:nvPr/>
        </p:nvCxnSpPr>
        <p:spPr>
          <a:xfrm flipV="1">
            <a:off x="4157933" y="180725"/>
            <a:ext cx="776378" cy="10610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69381" y="642242"/>
            <a:ext cx="4787465" cy="615553"/>
          </a:xfrm>
          <a:prstGeom prst="rect">
            <a:avLst/>
          </a:prstGeom>
          <a:noFill/>
        </p:spPr>
        <p:txBody>
          <a:bodyPr wrap="none" rtlCol="0">
            <a:spAutoFit/>
          </a:bodyPr>
          <a:lstStyle/>
          <a:p>
            <a:pPr algn="ctr"/>
            <a:r>
              <a:rPr lang="en-US" sz="3400" spc="-110" dirty="0">
                <a:solidFill>
                  <a:srgbClr val="F1E8E0"/>
                </a:solidFill>
                <a:latin typeface="Tw Cen MT" panose="020B0602020104020603" pitchFamily="34" charset="0"/>
              </a:rPr>
              <a:t>of Tallgrass Church 501(c)(3)</a:t>
            </a:r>
          </a:p>
        </p:txBody>
      </p:sp>
      <p:sp>
        <p:nvSpPr>
          <p:cNvPr id="8" name="TextBox 7"/>
          <p:cNvSpPr txBox="1"/>
          <p:nvPr/>
        </p:nvSpPr>
        <p:spPr>
          <a:xfrm>
            <a:off x="5108507" y="212089"/>
            <a:ext cx="3378232" cy="677108"/>
          </a:xfrm>
          <a:prstGeom prst="rect">
            <a:avLst/>
          </a:prstGeom>
          <a:noFill/>
        </p:spPr>
        <p:txBody>
          <a:bodyPr wrap="none" rtlCol="0">
            <a:spAutoFit/>
          </a:bodyPr>
          <a:lstStyle/>
          <a:p>
            <a:pPr algn="ctr"/>
            <a:r>
              <a:rPr lang="en-US" sz="3800" dirty="0">
                <a:solidFill>
                  <a:srgbClr val="F1E8E0"/>
                </a:solidFill>
                <a:latin typeface="Tw Cen MT" panose="020B0602020104020603" pitchFamily="34" charset="0"/>
              </a:rPr>
              <a:t>of the Church vs.</a:t>
            </a:r>
          </a:p>
        </p:txBody>
      </p:sp>
    </p:spTree>
    <p:extLst>
      <p:ext uri="{BB962C8B-B14F-4D97-AF65-F5344CB8AC3E}">
        <p14:creationId xmlns:p14="http://schemas.microsoft.com/office/powerpoint/2010/main" val="3907780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22028</TotalTime>
  <Words>1173</Words>
  <Application>Microsoft Office PowerPoint</Application>
  <PresentationFormat>On-screen Show (4:3)</PresentationFormat>
  <Paragraphs>240</Paragraphs>
  <Slides>27</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27</vt:i4>
      </vt:variant>
    </vt:vector>
  </HeadingPairs>
  <TitlesOfParts>
    <vt:vector size="38" baseType="lpstr">
      <vt:lpstr>Arial</vt:lpstr>
      <vt:lpstr>Calibri</vt:lpstr>
      <vt:lpstr>Calibri Light</vt:lpstr>
      <vt:lpstr>Tw Cen MT</vt:lpstr>
      <vt:lpstr>Ubuntu</vt:lpstr>
      <vt:lpstr>Office Theme</vt:lpstr>
      <vt:lpstr>3_Office Theme</vt:lpstr>
      <vt:lpstr>8_Office Theme</vt:lpstr>
      <vt:lpstr>1_Default Design</vt:lpstr>
      <vt:lpstr>1_Office Theme</vt:lpstr>
      <vt:lpstr>2_Office Theme</vt:lpstr>
      <vt:lpstr>PowerPoint Presentation</vt:lpstr>
      <vt:lpstr>MINGLE QUESTION:</vt:lpstr>
      <vt:lpstr>PowerPoint Presentation</vt:lpstr>
      <vt:lpstr>1 Timothy  </vt:lpstr>
      <vt:lpstr>1 Timothy  </vt:lpstr>
      <vt:lpstr>NT Pictures  </vt:lpstr>
      <vt:lpstr>“Members”  </vt:lpstr>
      <vt:lpstr>“Members”  </vt:lpstr>
      <vt:lpstr>“MEMBERS”  </vt:lpstr>
      <vt:lpstr>Autonomy &amp; affiliation</vt:lpstr>
      <vt:lpstr>Qualifications</vt:lpstr>
      <vt:lpstr>Qualifications</vt:lpstr>
      <vt:lpstr>Qualifications</vt:lpstr>
      <vt:lpstr>Membership covenant</vt:lpstr>
      <vt:lpstr>Membership covenant</vt:lpstr>
      <vt:lpstr>1 Timothy  </vt:lpstr>
      <vt:lpstr>apostles creed</vt:lpstr>
      <vt:lpstr>apostles creed</vt:lpstr>
      <vt:lpstr>Membership covenant</vt:lpstr>
      <vt:lpstr>Input rights</vt:lpstr>
      <vt:lpstr>APPLICATIONS</vt:lpstr>
      <vt:lpstr>APPLICATIONS</vt:lpstr>
      <vt:lpstr>APPLICATIONS</vt:lpstr>
      <vt:lpstr>APPLICATIONS</vt:lpstr>
      <vt:lpstr>APPLICATIONS</vt:lpstr>
      <vt:lpstr>PowerPoint Presentation</vt:lpstr>
      <vt:lpstr>LETTER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280</cp:revision>
  <cp:lastPrinted>2018-07-22T19:51:09Z</cp:lastPrinted>
  <dcterms:created xsi:type="dcterms:W3CDTF">2018-04-05T21:46:16Z</dcterms:created>
  <dcterms:modified xsi:type="dcterms:W3CDTF">2018-09-24T15:10:17Z</dcterms:modified>
</cp:coreProperties>
</file>