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8" r:id="rId2"/>
    <p:sldMasterId id="2147483950" r:id="rId3"/>
  </p:sldMasterIdLst>
  <p:notesMasterIdLst>
    <p:notesMasterId r:id="rId45"/>
  </p:notesMasterIdLst>
  <p:handoutMasterIdLst>
    <p:handoutMasterId r:id="rId46"/>
  </p:handoutMasterIdLst>
  <p:sldIdLst>
    <p:sldId id="850" r:id="rId4"/>
    <p:sldId id="885" r:id="rId5"/>
    <p:sldId id="894" r:id="rId6"/>
    <p:sldId id="888" r:id="rId7"/>
    <p:sldId id="893" r:id="rId8"/>
    <p:sldId id="896" r:id="rId9"/>
    <p:sldId id="886" r:id="rId10"/>
    <p:sldId id="900" r:id="rId11"/>
    <p:sldId id="899" r:id="rId12"/>
    <p:sldId id="892" r:id="rId13"/>
    <p:sldId id="901" r:id="rId14"/>
    <p:sldId id="904" r:id="rId15"/>
    <p:sldId id="909" r:id="rId16"/>
    <p:sldId id="934" r:id="rId17"/>
    <p:sldId id="910" r:id="rId18"/>
    <p:sldId id="913" r:id="rId19"/>
    <p:sldId id="911" r:id="rId20"/>
    <p:sldId id="931" r:id="rId21"/>
    <p:sldId id="912" r:id="rId22"/>
    <p:sldId id="932" r:id="rId23"/>
    <p:sldId id="950" r:id="rId24"/>
    <p:sldId id="914" r:id="rId25"/>
    <p:sldId id="927" r:id="rId26"/>
    <p:sldId id="937" r:id="rId27"/>
    <p:sldId id="928" r:id="rId28"/>
    <p:sldId id="938" r:id="rId29"/>
    <p:sldId id="929" r:id="rId30"/>
    <p:sldId id="930" r:id="rId31"/>
    <p:sldId id="943" r:id="rId32"/>
    <p:sldId id="944" r:id="rId33"/>
    <p:sldId id="946" r:id="rId34"/>
    <p:sldId id="947" r:id="rId35"/>
    <p:sldId id="948" r:id="rId36"/>
    <p:sldId id="945" r:id="rId37"/>
    <p:sldId id="949" r:id="rId38"/>
    <p:sldId id="941" r:id="rId39"/>
    <p:sldId id="942" r:id="rId40"/>
    <p:sldId id="889" r:id="rId41"/>
    <p:sldId id="939" r:id="rId42"/>
    <p:sldId id="952" r:id="rId43"/>
    <p:sldId id="95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797"/>
    <a:srgbClr val="197790"/>
    <a:srgbClr val="2DB4B7"/>
    <a:srgbClr val="F7C86E"/>
    <a:srgbClr val="C8780E"/>
    <a:srgbClr val="B38939"/>
    <a:srgbClr val="F1E8E0"/>
    <a:srgbClr val="413217"/>
    <a:srgbClr val="342F24"/>
    <a:srgbClr val="784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55" autoAdjust="0"/>
    <p:restoredTop sz="94660"/>
  </p:normalViewPr>
  <p:slideViewPr>
    <p:cSldViewPr snapToGrid="0">
      <p:cViewPr>
        <p:scale>
          <a:sx n="112" d="100"/>
          <a:sy n="112" d="100"/>
        </p:scale>
        <p:origin x="64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278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109B5A-3FB5-44BB-A9FF-7204AB88B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D14F0-9E91-4B4D-8C59-DA912D5ADF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3575E-F107-4B1B-9A6A-1987E4F175F7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FF1E8-B1CC-4665-AAB5-38D73A705B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88182-5037-4C38-94F7-D922B2387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7C3D-91A2-4C11-A12D-C0DDED5B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92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698152"/>
      </p:ext>
    </p:extLst>
  </p:cSld>
  <p:clrMapOvr>
    <a:masterClrMapping/>
  </p:clrMapOvr>
  <p:transition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4181224"/>
      </p:ext>
    </p:extLst>
  </p:cSld>
  <p:clrMapOvr>
    <a:masterClrMapping/>
  </p:clrMapOvr>
  <p:transition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066800"/>
            <a:ext cx="14478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41910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158837"/>
      </p:ext>
    </p:extLst>
  </p:cSld>
  <p:clrMapOvr>
    <a:masterClrMapping/>
  </p:clrMapOvr>
  <p:transition advClick="0" advTm="2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824691"/>
      </p:ext>
    </p:extLst>
  </p:cSld>
  <p:clrMapOvr>
    <a:masterClrMapping/>
  </p:clrMapOvr>
  <p:transition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4384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3053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277015"/>
      </p:ext>
    </p:extLst>
  </p:cSld>
  <p:clrMapOvr>
    <a:masterClrMapping/>
  </p:clrMapOvr>
  <p:transition advClick="0" advTm="2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7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E34AEB6-986E-4078-8D5F-3F325DD11793}"/>
              </a:ext>
            </a:extLst>
          </p:cNvPr>
          <p:cNvSpPr/>
          <p:nvPr userDrawn="1"/>
        </p:nvSpPr>
        <p:spPr>
          <a:xfrm rot="10800000" flipH="1">
            <a:off x="0" y="928801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ABD0F-401F-4295-AF84-8E3792241555}"/>
              </a:ext>
            </a:extLst>
          </p:cNvPr>
          <p:cNvSpPr/>
          <p:nvPr userDrawn="1"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09" y="1392965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25" y="5287681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50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56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51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0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8432192"/>
      </p:ext>
    </p:extLst>
  </p:cSld>
  <p:clrMapOvr>
    <a:masterClrMapping/>
  </p:clrMapOvr>
  <p:transition advClick="0" advTm="2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44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6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46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6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7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A60F2-5FC0-42EF-8B9C-8164E02BF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1558"/>
            <a:ext cx="9138228" cy="6854883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E24EE3-F3B6-47DE-8ACD-77BE788A9E84}"/>
              </a:ext>
            </a:extLst>
          </p:cNvPr>
          <p:cNvSpPr/>
          <p:nvPr userDrawn="1"/>
        </p:nvSpPr>
        <p:spPr>
          <a:xfrm>
            <a:off x="-205099" y="171691"/>
            <a:ext cx="9460889" cy="107698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4" y="67009"/>
            <a:ext cx="8830682" cy="1325563"/>
          </a:xfrm>
        </p:spPr>
        <p:txBody>
          <a:bodyPr>
            <a:noAutofit/>
          </a:bodyPr>
          <a:lstStyle>
            <a:lvl1pPr>
              <a:defRPr sz="5500" b="0" cap="all" baseline="0">
                <a:solidFill>
                  <a:schemeClr val="bg1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E21-7597-4FAF-8C0F-D966064266FF}"/>
              </a:ext>
            </a:extLst>
          </p:cNvPr>
          <p:cNvSpPr/>
          <p:nvPr userDrawn="1"/>
        </p:nvSpPr>
        <p:spPr>
          <a:xfrm>
            <a:off x="128186" y="1387687"/>
            <a:ext cx="8904719" cy="53337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4" y="1531588"/>
            <a:ext cx="8813590" cy="5189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25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54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08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3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009970"/>
      </p:ext>
    </p:extLst>
  </p:cSld>
  <p:clrMapOvr>
    <a:masterClrMapping/>
  </p:clrMapOvr>
  <p:transition advClick="0" advTm="2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01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2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86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9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90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5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30874"/>
      </p:ext>
    </p:extLst>
  </p:cSld>
  <p:clrMapOvr>
    <a:masterClrMapping/>
  </p:clrMapOvr>
  <p:transition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200055"/>
      </p:ext>
    </p:extLst>
  </p:cSld>
  <p:clrMapOvr>
    <a:masterClrMapping/>
  </p:clrMapOvr>
  <p:transition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603141"/>
      </p:ext>
    </p:extLst>
  </p:cSld>
  <p:clrMapOvr>
    <a:masterClrMapping/>
  </p:clrMapOvr>
  <p:transition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562978"/>
      </p:ext>
    </p:extLst>
  </p:cSld>
  <p:clrMapOvr>
    <a:masterClrMapping/>
  </p:clrMapOvr>
  <p:transition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610984"/>
      </p:ext>
    </p:extLst>
  </p:cSld>
  <p:clrMapOvr>
    <a:masterClrMapping/>
  </p:clrMapOvr>
  <p:transition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641353"/>
      </p:ext>
    </p:extLst>
  </p:cSld>
  <p:clrMapOvr>
    <a:masterClrMapping/>
  </p:clrMapOvr>
  <p:transition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438400"/>
            <a:ext cx="579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092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ransition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100" spc="900" dirty="0">
                <a:solidFill>
                  <a:srgbClr val="C8780E"/>
                </a:solidFill>
              </a:rPr>
              <a:t>TALLGRASS</a:t>
            </a:r>
          </a:p>
        </p:txBody>
      </p:sp>
    </p:spTree>
    <p:extLst>
      <p:ext uri="{BB962C8B-B14F-4D97-AF65-F5344CB8AC3E}">
        <p14:creationId xmlns:p14="http://schemas.microsoft.com/office/powerpoint/2010/main" val="12644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MINGLE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0" y="2679109"/>
            <a:ext cx="8542814" cy="5384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600" dirty="0"/>
              <a:t>What are you </a:t>
            </a:r>
            <a:r>
              <a:rPr lang="en-US" sz="5600" i="1" dirty="0"/>
              <a:t>most</a:t>
            </a:r>
            <a:r>
              <a:rPr lang="en-US" sz="5600" dirty="0"/>
              <a:t> looking forward to this fall?</a:t>
            </a:r>
          </a:p>
        </p:txBody>
      </p:sp>
    </p:spTree>
    <p:extLst>
      <p:ext uri="{BB962C8B-B14F-4D97-AF65-F5344CB8AC3E}">
        <p14:creationId xmlns:p14="http://schemas.microsoft.com/office/powerpoint/2010/main" val="101630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0" y="1392965"/>
            <a:ext cx="8590686" cy="5384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Let each of us please his neighbor for his good, to build him up.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“The reproaches of those who reproached you fell on me.” </a:t>
            </a:r>
            <a:r>
              <a:rPr lang="en-US" sz="2400" b="1" baseline="30000" dirty="0"/>
              <a:t>4 </a:t>
            </a:r>
            <a:r>
              <a:rPr lang="en-US" sz="2400" dirty="0"/>
              <a:t>For  whatever was written in former days was written for our instruction, that through endurance and through the encouragement of the Scriptures we might have hope. </a:t>
            </a:r>
            <a:r>
              <a:rPr lang="en-US" sz="2400" b="1" baseline="30000" dirty="0"/>
              <a:t>5 </a:t>
            </a:r>
            <a:r>
              <a:rPr lang="en-US" sz="2400" dirty="0"/>
              <a:t>May the God of endurance and encouragement grant you to live in such harmony with one another, in accord with Christ Jesus, </a:t>
            </a:r>
            <a:r>
              <a:rPr lang="en-US" sz="2400" b="1" baseline="30000" dirty="0"/>
              <a:t>6 </a:t>
            </a:r>
            <a:r>
              <a:rPr lang="en-US" sz="2400" dirty="0"/>
              <a:t>that together you may with one voice glorify the God and Father of our Lord Jesus Christ. </a:t>
            </a:r>
            <a:r>
              <a:rPr lang="en-US" sz="2400" b="1" baseline="30000" dirty="0"/>
              <a:t>7 </a:t>
            </a:r>
            <a:r>
              <a:rPr lang="en-US" sz="2400" dirty="0"/>
              <a:t>Therefore welcome one another as Christ has welcomed you, for the glory of God.</a:t>
            </a:r>
          </a:p>
          <a:p>
            <a:pPr marL="0" indent="0">
              <a:buNone/>
            </a:pPr>
            <a:r>
              <a:rPr lang="en-US" sz="2400" b="1" dirty="0"/>
              <a:t>						</a:t>
            </a:r>
            <a:r>
              <a:rPr lang="en-US" sz="2400" i="1" dirty="0"/>
              <a:t>Romans 15:2-7</a:t>
            </a:r>
          </a:p>
        </p:txBody>
      </p:sp>
    </p:spTree>
    <p:extLst>
      <p:ext uri="{BB962C8B-B14F-4D97-AF65-F5344CB8AC3E}">
        <p14:creationId xmlns:p14="http://schemas.microsoft.com/office/powerpoint/2010/main" val="117390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THE GOSPEL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0" y="1392965"/>
            <a:ext cx="8590686" cy="5384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/>
          </a:p>
        </p:txBody>
      </p:sp>
      <p:sp>
        <p:nvSpPr>
          <p:cNvPr id="5" name="Oval 4"/>
          <p:cNvSpPr/>
          <p:nvPr/>
        </p:nvSpPr>
        <p:spPr>
          <a:xfrm>
            <a:off x="1663003" y="1272922"/>
            <a:ext cx="5817995" cy="543937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48094" y="2119429"/>
            <a:ext cx="4047811" cy="3746361"/>
          </a:xfrm>
          <a:prstGeom prst="ellipse">
            <a:avLst/>
          </a:prstGeom>
          <a:solidFill>
            <a:srgbClr val="2DB4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63831" y="2809240"/>
            <a:ext cx="2616339" cy="236674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3831" y="3667639"/>
            <a:ext cx="26163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solidFill>
                  <a:schemeClr val="bg1"/>
                </a:solidFill>
              </a:rPr>
              <a:t>the gospel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3639" y="5005648"/>
            <a:ext cx="2825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solidFill>
                  <a:schemeClr val="bg1"/>
                </a:solidFill>
              </a:rPr>
              <a:t>gospel truths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4022" y="5818466"/>
            <a:ext cx="34767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solidFill>
                  <a:schemeClr val="bg1"/>
                </a:solidFill>
              </a:rPr>
              <a:t>gospel behavior</a:t>
            </a:r>
          </a:p>
        </p:txBody>
      </p:sp>
    </p:spTree>
    <p:extLst>
      <p:ext uri="{BB962C8B-B14F-4D97-AF65-F5344CB8AC3E}">
        <p14:creationId xmlns:p14="http://schemas.microsoft.com/office/powerpoint/2010/main" val="277937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D388341-9587-457F-B5D9-A64889AC23D3}"/>
              </a:ext>
            </a:extLst>
          </p:cNvPr>
          <p:cNvSpPr/>
          <p:nvPr/>
        </p:nvSpPr>
        <p:spPr>
          <a:xfrm rot="10800000" flipH="1">
            <a:off x="0" y="935085"/>
            <a:ext cx="9765102" cy="337836"/>
          </a:xfrm>
          <a:prstGeom prst="triangle">
            <a:avLst>
              <a:gd name="adj" fmla="val 0"/>
            </a:avLst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3BE2E-325A-4A66-B2ED-9D6F5BFDE651}"/>
              </a:ext>
            </a:extLst>
          </p:cNvPr>
          <p:cNvSpPr/>
          <p:nvPr/>
        </p:nvSpPr>
        <p:spPr>
          <a:xfrm>
            <a:off x="1" y="-60385"/>
            <a:ext cx="9144000" cy="992038"/>
          </a:xfrm>
          <a:prstGeom prst="rect">
            <a:avLst/>
          </a:prstGeom>
          <a:solidFill>
            <a:srgbClr val="2E5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Let each of us please his neighbor for his good, to build him up.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“The reproaches of those who reproached you fell on me.”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For whatever was written in former days was written for our instruction, that through endurance and through the encouragement of the Scriptures we might have hope. </a:t>
            </a:r>
            <a:r>
              <a:rPr lang="en-US" sz="2400" b="1" baseline="30000" dirty="0"/>
              <a:t>5 </a:t>
            </a:r>
            <a:r>
              <a:rPr lang="en-US" sz="2400" dirty="0"/>
              <a:t>May the God of endurance and encouragement grant you to live in such harmony with one another, in accord with Christ Jesus, </a:t>
            </a:r>
            <a:r>
              <a:rPr lang="en-US" sz="2400" b="1" baseline="30000" dirty="0"/>
              <a:t>6 </a:t>
            </a:r>
            <a:r>
              <a:rPr lang="en-US" sz="2400" dirty="0"/>
              <a:t>that together you may with one voice glorify the God and Father of our Lord Jesus Christ. </a:t>
            </a:r>
            <a:r>
              <a:rPr lang="en-US" sz="2400" b="1" baseline="30000" dirty="0"/>
              <a:t>7 </a:t>
            </a:r>
            <a:r>
              <a:rPr lang="en-US" sz="2400" dirty="0"/>
              <a:t>Therefore welcome one another as Christ has welcomed you, for the glory of God.	</a:t>
            </a:r>
            <a:r>
              <a:rPr lang="en-US" sz="2400" b="1" dirty="0"/>
              <a:t>			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					  </a:t>
            </a:r>
            <a:r>
              <a:rPr lang="en-US" sz="2400" i="1" dirty="0"/>
              <a:t>Romans 15:2-7</a:t>
            </a:r>
          </a:p>
        </p:txBody>
      </p:sp>
    </p:spTree>
    <p:extLst>
      <p:ext uri="{BB962C8B-B14F-4D97-AF65-F5344CB8AC3E}">
        <p14:creationId xmlns:p14="http://schemas.microsoft.com/office/powerpoint/2010/main" val="320017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i="1" baseline="30000" dirty="0"/>
              <a:t>2 </a:t>
            </a:r>
            <a:r>
              <a:rPr lang="en-US" sz="2400" b="1" i="1" dirty="0"/>
              <a:t>Let each of us please his neighbor for his good, to build him up.</a:t>
            </a:r>
            <a:r>
              <a:rPr lang="en-US" sz="2400" dirty="0"/>
              <a:t>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“The reproaches of those who reproached you fell on me.”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For whatever was written in former days was written for our instruction, that through endurance and through the encouragement of the Scriptures we might have hope. </a:t>
            </a:r>
            <a:r>
              <a:rPr lang="en-US" sz="2400" b="1" baseline="30000" dirty="0"/>
              <a:t>5 </a:t>
            </a:r>
            <a:r>
              <a:rPr lang="en-US" sz="2400" dirty="0"/>
              <a:t>May the God of endurance and encouragement grant you to live in such harmony with one another, in accord with Christ Jesus, </a:t>
            </a:r>
            <a:r>
              <a:rPr lang="en-US" sz="2400" b="1" baseline="30000" dirty="0"/>
              <a:t>6 </a:t>
            </a:r>
            <a:r>
              <a:rPr lang="en-US" sz="2400" dirty="0"/>
              <a:t>that together you may with one voice glorify the God and Father of our Lord Jesus Christ. </a:t>
            </a:r>
            <a:r>
              <a:rPr lang="en-US" sz="2400" b="1" baseline="30000" dirty="0"/>
              <a:t>7 </a:t>
            </a:r>
            <a:r>
              <a:rPr lang="en-US" sz="2400" dirty="0"/>
              <a:t>Therefore welcome one another as Christ has welcomed you, for the glory of God.	</a:t>
            </a:r>
            <a:r>
              <a:rPr lang="en-US" sz="2400" b="1" dirty="0"/>
              <a:t>			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					  </a:t>
            </a:r>
            <a:r>
              <a:rPr lang="en-US" sz="2400" i="1" dirty="0"/>
              <a:t>Romans 15:2-7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0579" y="1376627"/>
            <a:ext cx="8561196" cy="432076"/>
          </a:xfrm>
          <a:prstGeom prst="roundRect">
            <a:avLst/>
          </a:prstGeom>
          <a:noFill/>
          <a:ln w="127000">
            <a:solidFill>
              <a:srgbClr val="F7C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35569" y="1899139"/>
            <a:ext cx="351693" cy="3808325"/>
          </a:xfrm>
          <a:prstGeom prst="straightConnector1">
            <a:avLst/>
          </a:prstGeom>
          <a:ln w="127000">
            <a:solidFill>
              <a:srgbClr val="F7C8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1789" y="5426110"/>
            <a:ext cx="6973556" cy="1276141"/>
          </a:xfrm>
          <a:prstGeom prst="roundRect">
            <a:avLst/>
          </a:prstGeom>
          <a:solidFill>
            <a:srgbClr val="F7C86E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spc="-150" dirty="0">
                <a:solidFill>
                  <a:srgbClr val="2E5797"/>
                </a:solidFill>
              </a:rPr>
              <a:t>Because God first loved us, we exist to love God and love our neighbors.</a:t>
            </a:r>
          </a:p>
        </p:txBody>
      </p:sp>
    </p:spTree>
    <p:extLst>
      <p:ext uri="{BB962C8B-B14F-4D97-AF65-F5344CB8AC3E}">
        <p14:creationId xmlns:p14="http://schemas.microsoft.com/office/powerpoint/2010/main" val="28126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Let each of us please his neighbor for his good, to build him up.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b="1" i="1" dirty="0"/>
              <a:t>“The reproaches of those who reproached you fell on me.”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For whatever was written in former days was written for our instruction, that through endurance and through the encouragement of the Scriptures we might have hope. </a:t>
            </a:r>
            <a:r>
              <a:rPr lang="en-US" sz="2400" b="1" baseline="30000" dirty="0"/>
              <a:t>5 </a:t>
            </a:r>
            <a:r>
              <a:rPr lang="en-US" sz="2400" dirty="0"/>
              <a:t>May the God of endurance and encouragement grant you to live in such harmony with one another, in accord with Christ Jesus, </a:t>
            </a:r>
            <a:r>
              <a:rPr lang="en-US" sz="2400" b="1" baseline="30000" dirty="0"/>
              <a:t>6 </a:t>
            </a:r>
            <a:r>
              <a:rPr lang="en-US" sz="2400" dirty="0"/>
              <a:t>that together you may with one voice glorify the God and Father of our Lord Jesus Christ. </a:t>
            </a:r>
            <a:r>
              <a:rPr lang="en-US" sz="2400" b="1" baseline="30000" dirty="0"/>
              <a:t>7 </a:t>
            </a:r>
            <a:r>
              <a:rPr lang="en-US" sz="2400" dirty="0"/>
              <a:t>Therefore welcome one another as Christ has welcomed you, for the glory of God.	</a:t>
            </a:r>
            <a:r>
              <a:rPr lang="en-US" sz="2400" b="1" dirty="0"/>
              <a:t>			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					  </a:t>
            </a:r>
            <a:r>
              <a:rPr lang="en-US" sz="2400" i="1" dirty="0"/>
              <a:t>Romans 15:2-7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4999" y="2019720"/>
            <a:ext cx="7707086" cy="462225"/>
          </a:xfrm>
          <a:prstGeom prst="roundRect">
            <a:avLst/>
          </a:prstGeom>
          <a:noFill/>
          <a:ln w="127000">
            <a:solidFill>
              <a:srgbClr val="197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94409" y="2733153"/>
            <a:ext cx="1577592" cy="3114988"/>
          </a:xfrm>
          <a:prstGeom prst="straightConnector1">
            <a:avLst/>
          </a:prstGeom>
          <a:ln w="127000">
            <a:solidFill>
              <a:srgbClr val="1977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1790" y="5627077"/>
            <a:ext cx="4963886" cy="1075174"/>
          </a:xfrm>
          <a:prstGeom prst="roundRect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spc="-150" dirty="0"/>
              <a:t>the gospel</a:t>
            </a:r>
          </a:p>
        </p:txBody>
      </p:sp>
    </p:spTree>
    <p:extLst>
      <p:ext uri="{BB962C8B-B14F-4D97-AF65-F5344CB8AC3E}">
        <p14:creationId xmlns:p14="http://schemas.microsoft.com/office/powerpoint/2010/main" val="238492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Let each of us please his neighbor for his good, to build him up.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“The reproaches of those who reproached you fell on me.”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For whatever was written in former days was written for our instruction, that through endurance and through the encouragement of the Scriptures we might have hope. </a:t>
            </a:r>
            <a:r>
              <a:rPr lang="en-US" sz="2400" b="1" i="1" baseline="30000" dirty="0"/>
              <a:t>5 </a:t>
            </a:r>
            <a:r>
              <a:rPr lang="en-US" sz="2400" b="1" i="1" dirty="0"/>
              <a:t>May the God of endurance and encouragement grant you to live in such harmony with one another, in accord with Christ Jesus, </a:t>
            </a:r>
            <a:r>
              <a:rPr lang="en-US" sz="2400" b="1" i="1" baseline="30000" dirty="0"/>
              <a:t>6 </a:t>
            </a:r>
            <a:r>
              <a:rPr lang="en-US" sz="2400" b="1" i="1" dirty="0"/>
              <a:t>that together you may with one voice glorify the God and Father of our Lord Jesus Christ.</a:t>
            </a:r>
            <a:r>
              <a:rPr lang="en-US" sz="2400" dirty="0"/>
              <a:t> </a:t>
            </a:r>
            <a:r>
              <a:rPr lang="en-US" sz="2400" b="1" baseline="30000" dirty="0"/>
              <a:t>7 </a:t>
            </a:r>
            <a:r>
              <a:rPr lang="en-US" sz="2400" dirty="0"/>
              <a:t>Therefore welcome one another as Christ has welcomed you, for </a:t>
            </a:r>
            <a:r>
              <a:rPr lang="en-US" sz="2400" b="1" i="1" dirty="0"/>
              <a:t>the glory of God.</a:t>
            </a:r>
            <a:r>
              <a:rPr lang="en-US" sz="2400" dirty="0"/>
              <a:t>	</a:t>
            </a:r>
            <a:r>
              <a:rPr lang="en-US" sz="2400" b="1" dirty="0"/>
              <a:t>			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					  </a:t>
            </a:r>
            <a:r>
              <a:rPr lang="en-US" sz="2400" i="1" dirty="0"/>
              <a:t>Romans 15:2-7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1015" y="3004459"/>
            <a:ext cx="8561196" cy="1487155"/>
          </a:xfrm>
          <a:prstGeom prst="roundRect">
            <a:avLst/>
          </a:prstGeom>
          <a:noFill/>
          <a:ln w="127000">
            <a:solidFill>
              <a:srgbClr val="F7C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24071" y="4752870"/>
            <a:ext cx="301450" cy="1055077"/>
          </a:xfrm>
          <a:prstGeom prst="straightConnector1">
            <a:avLst/>
          </a:prstGeom>
          <a:ln w="127000">
            <a:solidFill>
              <a:srgbClr val="F7C86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1789" y="5627077"/>
            <a:ext cx="4119824" cy="1075174"/>
          </a:xfrm>
          <a:prstGeom prst="roundRect">
            <a:avLst/>
          </a:prstGeom>
          <a:solidFill>
            <a:srgbClr val="F7C86E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spc="-150" dirty="0">
                <a:solidFill>
                  <a:srgbClr val="2E5797"/>
                </a:solidFill>
              </a:rPr>
              <a:t>the goal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1016" y="4618058"/>
            <a:ext cx="2391508" cy="486508"/>
          </a:xfrm>
          <a:prstGeom prst="roundRect">
            <a:avLst/>
          </a:prstGeom>
          <a:noFill/>
          <a:ln w="127000">
            <a:solidFill>
              <a:srgbClr val="F7C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Let each of us please his neighbor for his good, to build him up.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“The reproaches of those who reproached you fell on me.”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For whatever was written in former days was written for our instruction, that through endurance and through the encouragement of the Scriptures we might have hope. </a:t>
            </a:r>
            <a:r>
              <a:rPr lang="en-US" sz="2400" b="1" baseline="30000" dirty="0"/>
              <a:t>5 </a:t>
            </a:r>
            <a:r>
              <a:rPr lang="en-US" sz="2400" dirty="0"/>
              <a:t>May the God of endurance and encouragement grant you to live in such harmony with one another, in accord with Christ Jesus, </a:t>
            </a:r>
            <a:r>
              <a:rPr lang="en-US" sz="2400" b="1" baseline="30000" dirty="0"/>
              <a:t>6 </a:t>
            </a:r>
            <a:r>
              <a:rPr lang="en-US" sz="2400" dirty="0"/>
              <a:t>that together you may with one voice glorify the God and Father of our Lord Jesus Christ. </a:t>
            </a:r>
            <a:r>
              <a:rPr lang="en-US" sz="2400" b="1" baseline="30000" dirty="0"/>
              <a:t>7 </a:t>
            </a:r>
            <a:r>
              <a:rPr lang="en-US" sz="2400" dirty="0"/>
              <a:t>Therefore welcome one another </a:t>
            </a:r>
            <a:r>
              <a:rPr lang="en-US" sz="2400" b="1" i="1" dirty="0"/>
              <a:t>as Christ has welcomed you,</a:t>
            </a:r>
            <a:r>
              <a:rPr lang="en-US" sz="2400" dirty="0"/>
              <a:t> for the glory of God.	</a:t>
            </a:r>
            <a:r>
              <a:rPr lang="en-US" sz="2400" b="1" dirty="0"/>
              <a:t>			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					  </a:t>
            </a:r>
            <a:r>
              <a:rPr lang="en-US" sz="2400" i="1" dirty="0"/>
              <a:t>Romans 15:2-7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51421" y="4330840"/>
            <a:ext cx="3778149" cy="462223"/>
          </a:xfrm>
          <a:prstGeom prst="roundRect">
            <a:avLst/>
          </a:prstGeom>
          <a:noFill/>
          <a:ln w="127000"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62625" y="4973934"/>
            <a:ext cx="788796" cy="753626"/>
          </a:xfrm>
          <a:prstGeom prst="straightConnector1">
            <a:avLst/>
          </a:prstGeom>
          <a:ln w="127000">
            <a:solidFill>
              <a:srgbClr val="2DB4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81837" y="5627077"/>
            <a:ext cx="5436159" cy="1075174"/>
          </a:xfrm>
          <a:prstGeom prst="roundRect">
            <a:avLst/>
          </a:prstGeom>
          <a:solidFill>
            <a:srgbClr val="2DB4B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spc="-150" dirty="0"/>
              <a:t>gospel truth</a:t>
            </a:r>
          </a:p>
        </p:txBody>
      </p:sp>
    </p:spTree>
    <p:extLst>
      <p:ext uri="{BB962C8B-B14F-4D97-AF65-F5344CB8AC3E}">
        <p14:creationId xmlns:p14="http://schemas.microsoft.com/office/powerpoint/2010/main" val="210077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Let each of us please his neighbor for his good, to build him up.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“The reproaches of those who reproached you fell on me.”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For whatever was written in former days was written for our instruction, that through endurance and through the encouragement of the Scriptures we might have hope. </a:t>
            </a:r>
            <a:r>
              <a:rPr lang="en-US" sz="2400" b="1" baseline="30000" dirty="0"/>
              <a:t>5 </a:t>
            </a:r>
            <a:r>
              <a:rPr lang="en-US" sz="2400" dirty="0"/>
              <a:t>May the God of endurance and encouragement grant you to live in such harmony with one another, in accord with Christ Jesus, </a:t>
            </a:r>
            <a:r>
              <a:rPr lang="en-US" sz="2400" b="1" baseline="30000" dirty="0"/>
              <a:t>6 </a:t>
            </a:r>
            <a:r>
              <a:rPr lang="en-US" sz="2400" dirty="0"/>
              <a:t>that together you may with one voice glorify the God and Father of our Lord Jesus Christ. </a:t>
            </a:r>
            <a:r>
              <a:rPr lang="en-US" sz="2400" b="1" baseline="30000" dirty="0"/>
              <a:t>7 </a:t>
            </a:r>
            <a:r>
              <a:rPr lang="en-US" sz="2400" dirty="0"/>
              <a:t>Therefore welcome one another </a:t>
            </a:r>
            <a:r>
              <a:rPr lang="en-US" sz="2400" b="1" i="1" dirty="0"/>
              <a:t>as Christ has welcomed you,</a:t>
            </a:r>
            <a:r>
              <a:rPr lang="en-US" sz="2400" dirty="0"/>
              <a:t> for the glory of God.	</a:t>
            </a:r>
            <a:r>
              <a:rPr lang="en-US" sz="2400" b="1" dirty="0"/>
              <a:t>			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					  </a:t>
            </a:r>
            <a:r>
              <a:rPr lang="en-US" sz="2400" i="1" dirty="0"/>
              <a:t>Romans 15:2-7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51421" y="4330840"/>
            <a:ext cx="3778149" cy="462223"/>
          </a:xfrm>
          <a:prstGeom prst="roundRect">
            <a:avLst/>
          </a:prstGeom>
          <a:noFill/>
          <a:ln w="127000"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62625" y="4973934"/>
            <a:ext cx="788796" cy="753626"/>
          </a:xfrm>
          <a:prstGeom prst="straightConnector1">
            <a:avLst/>
          </a:prstGeom>
          <a:ln w="127000">
            <a:solidFill>
              <a:srgbClr val="2DB4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81836" y="5627077"/>
            <a:ext cx="6300317" cy="1075174"/>
          </a:xfrm>
          <a:prstGeom prst="roundRect">
            <a:avLst/>
          </a:prstGeom>
          <a:solidFill>
            <a:srgbClr val="2DB4B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spc="-150" dirty="0"/>
              <a:t>gospel example</a:t>
            </a:r>
          </a:p>
        </p:txBody>
      </p:sp>
    </p:spTree>
    <p:extLst>
      <p:ext uri="{BB962C8B-B14F-4D97-AF65-F5344CB8AC3E}">
        <p14:creationId xmlns:p14="http://schemas.microsoft.com/office/powerpoint/2010/main" val="298743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Let each of us please his neighbor for his good, to build him up.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“The reproaches of those who reproached you fell on me.”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For whatever was written in former days was written for our instruction, that through endurance and through the encouragement of the Scriptures we might have hope. </a:t>
            </a:r>
            <a:r>
              <a:rPr lang="en-US" sz="2400" b="1" baseline="30000" dirty="0"/>
              <a:t>5 </a:t>
            </a:r>
            <a:r>
              <a:rPr lang="en-US" sz="2400" dirty="0"/>
              <a:t>May the God of endurance and encouragement grant you to live in such harmony with one another, in accord with Christ Jesus, </a:t>
            </a:r>
            <a:r>
              <a:rPr lang="en-US" sz="2400" b="1" baseline="30000" dirty="0"/>
              <a:t>6 </a:t>
            </a:r>
            <a:r>
              <a:rPr lang="en-US" sz="2400" dirty="0"/>
              <a:t>that together you may with one voice glorify the God and Father of our Lord Jesus Christ. </a:t>
            </a:r>
            <a:r>
              <a:rPr lang="en-US" sz="2400" b="1" i="1" baseline="30000" dirty="0"/>
              <a:t>7</a:t>
            </a:r>
            <a:r>
              <a:rPr lang="en-US" sz="2400" b="1" baseline="30000" dirty="0"/>
              <a:t> </a:t>
            </a:r>
            <a:r>
              <a:rPr lang="en-US" sz="2400" b="1" i="1" dirty="0"/>
              <a:t>Therefore welcome one another</a:t>
            </a:r>
            <a:r>
              <a:rPr lang="en-US" sz="2400" dirty="0"/>
              <a:t> as Christ has welcomed you, for the glory of God.	</a:t>
            </a:r>
            <a:r>
              <a:rPr lang="en-US" sz="2400" b="1" dirty="0"/>
              <a:t>			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					  </a:t>
            </a:r>
            <a:r>
              <a:rPr lang="en-US" sz="2400" i="1" dirty="0"/>
              <a:t>Romans 15:2-7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1257" y="4320792"/>
            <a:ext cx="4431323" cy="462223"/>
          </a:xfrm>
          <a:prstGeom prst="roundRect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5424" y="4973934"/>
            <a:ext cx="457201" cy="753626"/>
          </a:xfrm>
          <a:prstGeom prst="straightConnector1">
            <a:avLst/>
          </a:prstGeom>
          <a:ln w="127000">
            <a:solidFill>
              <a:srgbClr val="2E57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1789" y="5627077"/>
            <a:ext cx="6692202" cy="1075174"/>
          </a:xfrm>
          <a:prstGeom prst="roundRect">
            <a:avLst/>
          </a:prstGeom>
          <a:solidFill>
            <a:srgbClr val="2E579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spc="-150" dirty="0"/>
              <a:t>gospel behavior</a:t>
            </a:r>
          </a:p>
        </p:txBody>
      </p:sp>
    </p:spTree>
    <p:extLst>
      <p:ext uri="{BB962C8B-B14F-4D97-AF65-F5344CB8AC3E}">
        <p14:creationId xmlns:p14="http://schemas.microsoft.com/office/powerpoint/2010/main" val="230206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2" y="224286"/>
            <a:ext cx="8169215" cy="6126911"/>
          </a:xfrm>
        </p:spPr>
      </p:pic>
    </p:spTree>
    <p:extLst>
      <p:ext uri="{BB962C8B-B14F-4D97-AF65-F5344CB8AC3E}">
        <p14:creationId xmlns:p14="http://schemas.microsoft.com/office/powerpoint/2010/main" val="6863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baseline="30000" dirty="0"/>
              <a:t>8 </a:t>
            </a:r>
            <a:r>
              <a:rPr lang="en-US" sz="2400" dirty="0"/>
              <a:t>For I tell you that Christ became a servant to the circumcised to show God's truthfulness, in order to confirm the promises given to the patriarchs, </a:t>
            </a:r>
            <a:r>
              <a:rPr lang="en-US" sz="2400" b="1" baseline="30000" dirty="0"/>
              <a:t>9 </a:t>
            </a:r>
            <a:r>
              <a:rPr lang="en-US" sz="2400" dirty="0"/>
              <a:t>and in order that the Gentiles might glorify God for his mercy. As it is written, </a:t>
            </a:r>
            <a:r>
              <a:rPr lang="en-US" sz="2400" b="1" dirty="0"/>
              <a:t>“Therefore I will praise you among the Gentiles, and sing to your name.”</a:t>
            </a:r>
            <a:r>
              <a:rPr lang="en-US" sz="2400" dirty="0"/>
              <a:t> </a:t>
            </a:r>
            <a:r>
              <a:rPr lang="en-US" sz="2200" i="1" dirty="0"/>
              <a:t>2 Sam 22:50</a:t>
            </a:r>
            <a:r>
              <a:rPr lang="en-US" sz="2400" dirty="0"/>
              <a:t> </a:t>
            </a:r>
          </a:p>
          <a:p>
            <a:pPr marL="0" lvl="0" indent="0">
              <a:buNone/>
            </a:pPr>
            <a:r>
              <a:rPr lang="en-US" sz="2400" b="1" baseline="30000" dirty="0"/>
              <a:t>10 </a:t>
            </a:r>
            <a:r>
              <a:rPr lang="en-US" sz="2400" dirty="0"/>
              <a:t>And again it is said, </a:t>
            </a:r>
            <a:r>
              <a:rPr lang="en-US" sz="2400" b="1" dirty="0"/>
              <a:t>“Rejoice, O Gentiles, with his people.”</a:t>
            </a:r>
            <a:r>
              <a:rPr lang="en-US" sz="2200" dirty="0"/>
              <a:t> </a:t>
            </a:r>
            <a:r>
              <a:rPr lang="en-US" sz="2200" i="1" dirty="0"/>
              <a:t>Ps 18:49</a:t>
            </a:r>
            <a:r>
              <a:rPr lang="en-US" sz="2400" dirty="0"/>
              <a:t> </a:t>
            </a:r>
          </a:p>
          <a:p>
            <a:pPr marL="0" lvl="0" indent="0">
              <a:buNone/>
            </a:pPr>
            <a:r>
              <a:rPr lang="en-US" sz="2400" b="1" baseline="30000" dirty="0"/>
              <a:t>11 </a:t>
            </a:r>
            <a:r>
              <a:rPr lang="en-US" sz="2400" dirty="0"/>
              <a:t>And again, </a:t>
            </a:r>
            <a:r>
              <a:rPr lang="en-US" sz="2400" b="1" dirty="0"/>
              <a:t>“Praise the Lord, all you Gentiles, and let all the peoples extol him.”</a:t>
            </a:r>
            <a:r>
              <a:rPr lang="en-US" sz="2400" dirty="0"/>
              <a:t> </a:t>
            </a:r>
            <a:r>
              <a:rPr lang="en-US" sz="2200" i="1" dirty="0" err="1"/>
              <a:t>Deut</a:t>
            </a:r>
            <a:r>
              <a:rPr lang="en-US" sz="2200" i="1" dirty="0"/>
              <a:t> 32:43</a:t>
            </a:r>
            <a:endParaRPr lang="en-US" sz="2400" dirty="0"/>
          </a:p>
          <a:p>
            <a:pPr marL="0" lvl="0" indent="0">
              <a:buNone/>
            </a:pPr>
            <a:r>
              <a:rPr lang="en-US" sz="2400" b="1" baseline="30000" dirty="0"/>
              <a:t>12 </a:t>
            </a:r>
            <a:r>
              <a:rPr lang="en-US" sz="2400" dirty="0"/>
              <a:t>And again Isaiah says, </a:t>
            </a:r>
            <a:r>
              <a:rPr lang="en-US" sz="2400" b="1" dirty="0"/>
              <a:t>“The root of Jesse will come, even he who arises to rule the Gentiles; in him will the Gentiles hope.”</a:t>
            </a:r>
            <a:r>
              <a:rPr lang="en-US" sz="2400" dirty="0"/>
              <a:t> </a:t>
            </a:r>
            <a:r>
              <a:rPr lang="en-US" sz="2200" i="1" dirty="0"/>
              <a:t>Ps 117:1</a:t>
            </a:r>
          </a:p>
          <a:p>
            <a:pPr marL="0" indent="0">
              <a:buNone/>
            </a:pPr>
            <a:r>
              <a:rPr lang="en-US" sz="2400" b="1" dirty="0"/>
              <a:t>				    </a:t>
            </a:r>
            <a:r>
              <a:rPr lang="en-US" sz="2400" b="1" i="1" dirty="0"/>
              <a:t>	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60767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5"/>
            <a:ext cx="8721314" cy="538488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i="1" baseline="30000" dirty="0"/>
              <a:t>2 </a:t>
            </a:r>
            <a:r>
              <a:rPr lang="en-US" sz="2400" b="1" i="1" dirty="0"/>
              <a:t>Let each of us please his neighbor for his good, to build him up.</a:t>
            </a:r>
            <a:r>
              <a:rPr lang="en-US" sz="2400" dirty="0"/>
              <a:t> </a:t>
            </a:r>
            <a:r>
              <a:rPr lang="en-US" sz="2400" b="1" baseline="30000" dirty="0"/>
              <a:t>3 </a:t>
            </a:r>
            <a:r>
              <a:rPr lang="en-US" sz="2400" dirty="0"/>
              <a:t>For Christ did not please himself, but as it is written,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“The reproaches of those who reproached you fell on me.”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For whatever was written in former days was written for our instruction, that through endurance and through the encouragement of the Scriptures we might have hope. </a:t>
            </a:r>
            <a:r>
              <a:rPr lang="en-US" sz="2400" b="1" baseline="30000" dirty="0"/>
              <a:t>5 </a:t>
            </a:r>
            <a:r>
              <a:rPr lang="en-US" sz="2400" dirty="0"/>
              <a:t>May the God of endurance and encouragement grant you to live in such harmony with one another, in accord with Christ Jesus, </a:t>
            </a:r>
            <a:r>
              <a:rPr lang="en-US" sz="2400" b="1" baseline="30000" dirty="0"/>
              <a:t>6 </a:t>
            </a:r>
            <a:r>
              <a:rPr lang="en-US" sz="2400" dirty="0"/>
              <a:t>that together you may with one voice glorify the God and Father of our Lord Jesus Christ. </a:t>
            </a:r>
            <a:r>
              <a:rPr lang="en-US" sz="2400" b="1" i="1" baseline="30000" dirty="0"/>
              <a:t>7</a:t>
            </a:r>
            <a:r>
              <a:rPr lang="en-US" sz="2400" b="1" baseline="30000" dirty="0"/>
              <a:t> </a:t>
            </a:r>
            <a:r>
              <a:rPr lang="en-US" sz="2400" b="1" i="1" dirty="0"/>
              <a:t>Therefore welcome one another</a:t>
            </a:r>
            <a:r>
              <a:rPr lang="en-US" sz="2400" dirty="0"/>
              <a:t> as Christ has welcomed you, for the glory of God.	</a:t>
            </a:r>
            <a:r>
              <a:rPr lang="en-US" sz="2400" b="1" dirty="0"/>
              <a:t>			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					  </a:t>
            </a:r>
            <a:r>
              <a:rPr lang="en-US" sz="2400" i="1" dirty="0"/>
              <a:t>Romans 15:2-7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1257" y="4320792"/>
            <a:ext cx="4431323" cy="462223"/>
          </a:xfrm>
          <a:prstGeom prst="roundRect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5424" y="4973934"/>
            <a:ext cx="457201" cy="753626"/>
          </a:xfrm>
          <a:prstGeom prst="straightConnector1">
            <a:avLst/>
          </a:prstGeom>
          <a:ln w="127000">
            <a:solidFill>
              <a:srgbClr val="2E57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1789" y="5627077"/>
            <a:ext cx="6692202" cy="1075174"/>
          </a:xfrm>
          <a:prstGeom prst="roundRect">
            <a:avLst/>
          </a:prstGeom>
          <a:solidFill>
            <a:srgbClr val="2E579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spc="-150" dirty="0"/>
              <a:t>gospel behavior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751" y="1348154"/>
            <a:ext cx="8435590" cy="462223"/>
          </a:xfrm>
          <a:prstGeom prst="roundRect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93159" y="1969477"/>
            <a:ext cx="1079253" cy="3804974"/>
          </a:xfrm>
          <a:prstGeom prst="straightConnector1">
            <a:avLst/>
          </a:prstGeom>
          <a:ln w="127000">
            <a:solidFill>
              <a:srgbClr val="2E57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9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</p:spTree>
    <p:extLst>
      <p:ext uri="{BB962C8B-B14F-4D97-AF65-F5344CB8AC3E}">
        <p14:creationId xmlns:p14="http://schemas.microsoft.com/office/powerpoint/2010/main" val="2901666660"/>
      </p:ext>
    </p:extLst>
  </p:cSld>
  <p:clrMapOvr>
    <a:masterClrMapping/>
  </p:clrMapOvr>
  <p:transition advClick="0" advTm="2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</p:spTree>
    <p:extLst>
      <p:ext uri="{BB962C8B-B14F-4D97-AF65-F5344CB8AC3E}">
        <p14:creationId xmlns:p14="http://schemas.microsoft.com/office/powerpoint/2010/main" val="2486939381"/>
      </p:ext>
    </p:extLst>
  </p:cSld>
  <p:clrMapOvr>
    <a:masterClrMapping/>
  </p:clrMapOvr>
  <p:transition advClick="0" advTm="20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2756" y="1543050"/>
            <a:ext cx="8048730" cy="5169250"/>
          </a:xfrm>
          <a:prstGeom prst="roundRect">
            <a:avLst/>
          </a:prstGeom>
          <a:solidFill>
            <a:srgbClr val="2E579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en-US" sz="80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L.I.F.E. Groups</a:t>
            </a:r>
          </a:p>
          <a:p>
            <a:pPr lvl="0">
              <a:lnSpc>
                <a:spcPct val="90000"/>
              </a:lnSpc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earning Biblical Truth</a:t>
            </a:r>
          </a:p>
          <a:p>
            <a:pPr lvl="0">
              <a:lnSpc>
                <a:spcPct val="90000"/>
              </a:lnSpc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ntercession (Prayer)</a:t>
            </a:r>
          </a:p>
          <a:p>
            <a:pPr lvl="0">
              <a:lnSpc>
                <a:spcPct val="90000"/>
              </a:lnSpc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ellowship</a:t>
            </a:r>
          </a:p>
          <a:p>
            <a:pPr lvl="0">
              <a:lnSpc>
                <a:spcPct val="90000"/>
              </a:lnSpc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xtending Life to Others</a:t>
            </a:r>
            <a:endParaRPr lang="en-US" sz="5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6206"/>
      </p:ext>
    </p:extLst>
  </p:cSld>
  <p:clrMapOvr>
    <a:masterClrMapping/>
  </p:clrMapOvr>
  <p:transition advClick="0" advTm="20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7" name="Oval 6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Park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</p:txBody>
      </p:sp>
    </p:spTree>
    <p:extLst>
      <p:ext uri="{BB962C8B-B14F-4D97-AF65-F5344CB8AC3E}">
        <p14:creationId xmlns:p14="http://schemas.microsoft.com/office/powerpoint/2010/main" val="3366382268"/>
      </p:ext>
    </p:extLst>
  </p:cSld>
  <p:clrMapOvr>
    <a:masterClrMapping/>
  </p:clrMapOvr>
  <p:transition advClick="0" advTm="2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6" name="Oval 5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2901" y="1543050"/>
            <a:ext cx="8058778" cy="5169250"/>
          </a:xfrm>
          <a:prstGeom prst="roundRect">
            <a:avLst/>
          </a:prstGeom>
          <a:solidFill>
            <a:srgbClr val="2E579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8000" b="1" spc="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‘18 LG Plan</a:t>
            </a:r>
          </a:p>
          <a:p>
            <a:pPr lvl="0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 </a:t>
            </a:r>
            <a:r>
              <a:rPr lang="en-US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US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Party/Meal</a:t>
            </a:r>
          </a:p>
          <a:p>
            <a:pPr lvl="0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US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Testimonies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(aka Gospel Stories)</a:t>
            </a:r>
            <a:r>
              <a:rPr lang="en-US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 </a:t>
            </a:r>
            <a:r>
              <a:rPr lang="en-US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US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Prayer Night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(w/ Lord’s Supper)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US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 Groups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(3-5 people)</a:t>
            </a:r>
            <a:endParaRPr lang="en-US" sz="4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US" sz="4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 Choice</a:t>
            </a:r>
          </a:p>
        </p:txBody>
      </p:sp>
    </p:spTree>
    <p:extLst>
      <p:ext uri="{BB962C8B-B14F-4D97-AF65-F5344CB8AC3E}">
        <p14:creationId xmlns:p14="http://schemas.microsoft.com/office/powerpoint/2010/main" val="1359158971"/>
      </p:ext>
    </p:extLst>
  </p:cSld>
  <p:clrMapOvr>
    <a:masterClrMapping/>
  </p:clrMapOvr>
  <p:transition advClick="0" advTm="20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7" name="Oval 6"/>
          <p:cNvSpPr/>
          <p:nvPr/>
        </p:nvSpPr>
        <p:spPr>
          <a:xfrm>
            <a:off x="2590800" y="20574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19812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4224" y="5843944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8382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41003" y="122499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3048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79471" y="2099841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53200" y="3048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10200" y="96456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5800" y="4572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10400" y="15240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21336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48330" y="2110727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8432" y="591596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2E5797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= Discovery Group</a:t>
            </a:r>
          </a:p>
        </p:txBody>
      </p:sp>
      <p:sp>
        <p:nvSpPr>
          <p:cNvPr id="30" name="Oval 29"/>
          <p:cNvSpPr/>
          <p:nvPr/>
        </p:nvSpPr>
        <p:spPr>
          <a:xfrm>
            <a:off x="6858000" y="3808729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15000" y="3600385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00600" y="3961129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15200" y="5027929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4600" y="57938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29200" y="549686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Park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</p:txBody>
      </p:sp>
    </p:spTree>
    <p:extLst>
      <p:ext uri="{BB962C8B-B14F-4D97-AF65-F5344CB8AC3E}">
        <p14:creationId xmlns:p14="http://schemas.microsoft.com/office/powerpoint/2010/main" val="1084947103"/>
      </p:ext>
    </p:extLst>
  </p:cSld>
  <p:clrMapOvr>
    <a:masterClrMapping/>
  </p:clrMapOvr>
  <p:transition advClick="0" advTm="20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7" name="Oval 6"/>
          <p:cNvSpPr/>
          <p:nvPr/>
        </p:nvSpPr>
        <p:spPr>
          <a:xfrm>
            <a:off x="2590800" y="20574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19812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8382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41003" y="122499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3048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79471" y="2099841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53200" y="3048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10200" y="96456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95800" y="4572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10400" y="15240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21336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48330" y="2110727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58000" y="3808729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15000" y="3600385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00600" y="3961129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15200" y="5027929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4600" y="579380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29200" y="5496860"/>
            <a:ext cx="914400" cy="838200"/>
          </a:xfrm>
          <a:prstGeom prst="ellipse">
            <a:avLst/>
          </a:prstGeom>
          <a:solidFill>
            <a:srgbClr val="2E57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19899082">
            <a:off x="-176302" y="350965"/>
            <a:ext cx="5055718" cy="2628900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Manhattan</a:t>
            </a:r>
          </a:p>
        </p:txBody>
      </p:sp>
      <p:sp>
        <p:nvSpPr>
          <p:cNvPr id="28" name="Oval 27"/>
          <p:cNvSpPr/>
          <p:nvPr/>
        </p:nvSpPr>
        <p:spPr>
          <a:xfrm rot="1595624">
            <a:off x="4496613" y="341154"/>
            <a:ext cx="4373883" cy="2628900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b="1" spc="-1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Wamego/St. George</a:t>
            </a:r>
          </a:p>
        </p:txBody>
      </p:sp>
      <p:sp>
        <p:nvSpPr>
          <p:cNvPr id="36" name="Oval 35"/>
          <p:cNvSpPr/>
          <p:nvPr/>
        </p:nvSpPr>
        <p:spPr>
          <a:xfrm rot="19873589">
            <a:off x="3701819" y="3672251"/>
            <a:ext cx="5701790" cy="2628900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Green Valley/Tuttle Sandwich</a:t>
            </a:r>
          </a:p>
        </p:txBody>
      </p:sp>
      <p:sp>
        <p:nvSpPr>
          <p:cNvPr id="37" name="Oval 36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Park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</p:txBody>
      </p:sp>
      <p:sp>
        <p:nvSpPr>
          <p:cNvPr id="29" name="Oval 28"/>
          <p:cNvSpPr/>
          <p:nvPr/>
        </p:nvSpPr>
        <p:spPr>
          <a:xfrm rot="874806">
            <a:off x="54019" y="3454455"/>
            <a:ext cx="4168828" cy="2628900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5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University Park</a:t>
            </a:r>
          </a:p>
        </p:txBody>
      </p:sp>
    </p:spTree>
    <p:extLst>
      <p:ext uri="{BB962C8B-B14F-4D97-AF65-F5344CB8AC3E}">
        <p14:creationId xmlns:p14="http://schemas.microsoft.com/office/powerpoint/2010/main" val="2635313760"/>
      </p:ext>
    </p:extLst>
  </p:cSld>
  <p:clrMapOvr>
    <a:masterClrMapping/>
  </p:clrMapOvr>
  <p:transition advClick="0" advTm="20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Renberg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Deaver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Geldart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Travis &amp; Aly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Gilbert</a:t>
            </a:r>
          </a:p>
        </p:txBody>
      </p:sp>
    </p:spTree>
    <p:extLst>
      <p:ext uri="{BB962C8B-B14F-4D97-AF65-F5344CB8AC3E}">
        <p14:creationId xmlns:p14="http://schemas.microsoft.com/office/powerpoint/2010/main" val="295388153"/>
      </p:ext>
    </p:extLst>
  </p:cSld>
  <p:clrMapOvr>
    <a:masterClrMapping/>
  </p:clrMapOvr>
  <p:transition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4700" dirty="0">
                <a:solidFill>
                  <a:schemeClr val="bg1"/>
                </a:solidFill>
              </a:rPr>
              <a:t>AUGUST 30 &amp; 31 IN THE PARK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1" y="1487170"/>
            <a:ext cx="7827180" cy="3741819"/>
          </a:xfrm>
        </p:spPr>
      </p:pic>
    </p:spTree>
    <p:extLst>
      <p:ext uri="{BB962C8B-B14F-4D97-AF65-F5344CB8AC3E}">
        <p14:creationId xmlns:p14="http://schemas.microsoft.com/office/powerpoint/2010/main" val="2279022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Renberg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Deaver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Geldart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Travis &amp; Aly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Gilbert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75927" y="3242272"/>
            <a:ext cx="968829" cy="2182791"/>
          </a:xfrm>
          <a:prstGeom prst="straightConnector1">
            <a:avLst/>
          </a:prstGeom>
          <a:ln w="127000">
            <a:solidFill>
              <a:srgbClr val="2E57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7006" y="5261563"/>
            <a:ext cx="8395397" cy="1075174"/>
          </a:xfrm>
          <a:prstGeom prst="roundRect">
            <a:avLst/>
          </a:prstGeom>
          <a:solidFill>
            <a:srgbClr val="2E579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600" b="1" dirty="0"/>
              <a:t>david.renberg@gmail.com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4190998" y="-158676"/>
            <a:ext cx="3666811" cy="3390900"/>
          </a:xfrm>
          <a:prstGeom prst="flowChartConnector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41623"/>
      </p:ext>
    </p:extLst>
  </p:cSld>
  <p:clrMapOvr>
    <a:masterClrMapping/>
  </p:clrMapOvr>
  <p:transition advClick="0" advTm="20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Renberg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Deaver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Geldart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Travis &amp; Aly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Gilbert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96248" y="1383111"/>
            <a:ext cx="1248508" cy="2198289"/>
          </a:xfrm>
          <a:prstGeom prst="straightConnector1">
            <a:avLst/>
          </a:prstGeom>
          <a:ln w="127000">
            <a:solidFill>
              <a:srgbClr val="2E57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2402" y="467876"/>
            <a:ext cx="8395397" cy="1075174"/>
          </a:xfrm>
          <a:prstGeom prst="roundRect">
            <a:avLst/>
          </a:prstGeom>
          <a:solidFill>
            <a:srgbClr val="2E579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600" b="1" spc="-150" dirty="0" err="1"/>
              <a:t>davegeldart@tallgrass.church</a:t>
            </a:r>
            <a:endParaRPr lang="en-US" sz="4600" b="1" spc="-150" dirty="0"/>
          </a:p>
        </p:txBody>
      </p:sp>
      <p:sp>
        <p:nvSpPr>
          <p:cNvPr id="9" name="Flowchart: Connector 8"/>
          <p:cNvSpPr/>
          <p:nvPr/>
        </p:nvSpPr>
        <p:spPr>
          <a:xfrm>
            <a:off x="4722728" y="3352800"/>
            <a:ext cx="3513992" cy="3390900"/>
          </a:xfrm>
          <a:prstGeom prst="flowChartConnector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4976"/>
      </p:ext>
    </p:extLst>
  </p:cSld>
  <p:clrMapOvr>
    <a:masterClrMapping/>
  </p:clrMapOvr>
  <p:transition advClick="0" advTm="20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Renberg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Deaver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Geldart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Travis &amp; Aly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Gilbert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637503" y="3352800"/>
            <a:ext cx="679101" cy="2072264"/>
          </a:xfrm>
          <a:prstGeom prst="straightConnector1">
            <a:avLst/>
          </a:prstGeom>
          <a:ln w="127000">
            <a:solidFill>
              <a:srgbClr val="2E57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7006" y="5261563"/>
            <a:ext cx="8395397" cy="1075174"/>
          </a:xfrm>
          <a:prstGeom prst="roundRect">
            <a:avLst/>
          </a:prstGeom>
          <a:solidFill>
            <a:srgbClr val="2E579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600" b="1" spc="-150" dirty="0" err="1"/>
              <a:t>bendeaver@tallgrass.church</a:t>
            </a:r>
            <a:endParaRPr lang="en-US" sz="4600" b="1" spc="-150" dirty="0"/>
          </a:p>
        </p:txBody>
      </p:sp>
      <p:sp>
        <p:nvSpPr>
          <p:cNvPr id="9" name="Flowchart: Connector 8"/>
          <p:cNvSpPr/>
          <p:nvPr/>
        </p:nvSpPr>
        <p:spPr>
          <a:xfrm>
            <a:off x="1245998" y="-148627"/>
            <a:ext cx="3436536" cy="3390900"/>
          </a:xfrm>
          <a:prstGeom prst="flowChartConnector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0480"/>
      </p:ext>
    </p:extLst>
  </p:cSld>
  <p:clrMapOvr>
    <a:masterClrMapping/>
  </p:clrMapOvr>
  <p:transition advClick="0" advTm="20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Renberg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Deaver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Geldart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Travis &amp; Aly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Gilbert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73993" y="1543050"/>
            <a:ext cx="798007" cy="1969690"/>
          </a:xfrm>
          <a:prstGeom prst="straightConnector1">
            <a:avLst/>
          </a:prstGeom>
          <a:ln w="127000">
            <a:solidFill>
              <a:srgbClr val="2E57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12402" y="467876"/>
            <a:ext cx="8395397" cy="1075174"/>
          </a:xfrm>
          <a:prstGeom prst="roundRect">
            <a:avLst/>
          </a:prstGeom>
          <a:solidFill>
            <a:srgbClr val="2E5797"/>
          </a:solidFill>
          <a:ln>
            <a:solidFill>
              <a:srgbClr val="2DB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600" b="1" dirty="0"/>
              <a:t>aly.g.gilbert@gmail.com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681404" y="3124200"/>
            <a:ext cx="3513992" cy="3390900"/>
          </a:xfrm>
          <a:prstGeom prst="flowChartConnector">
            <a:avLst/>
          </a:prstGeom>
          <a:noFill/>
          <a:ln w="127000">
            <a:solidFill>
              <a:srgbClr val="2E5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7265"/>
      </p:ext>
    </p:extLst>
  </p:cSld>
  <p:clrMapOvr>
    <a:masterClrMapping/>
  </p:clrMapOvr>
  <p:transition advClick="0" advTm="20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495800" y="76200"/>
            <a:ext cx="3048000" cy="28956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Renberg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762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Deaver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35814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</a:t>
            </a:r>
            <a:r>
              <a:rPr lang="en-US" sz="3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Dave </a:t>
            </a:r>
            <a:r>
              <a:rPr lang="en-US" sz="2800" i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Geldart</a:t>
            </a:r>
            <a:endParaRPr lang="en-US" sz="2800" i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3352800"/>
            <a:ext cx="2895600" cy="2933700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Travis &amp; Aly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Gilbert</a:t>
            </a:r>
          </a:p>
        </p:txBody>
      </p:sp>
    </p:spTree>
    <p:extLst>
      <p:ext uri="{BB962C8B-B14F-4D97-AF65-F5344CB8AC3E}">
        <p14:creationId xmlns:p14="http://schemas.microsoft.com/office/powerpoint/2010/main" val="2046668473"/>
      </p:ext>
    </p:extLst>
  </p:cSld>
  <p:clrMapOvr>
    <a:masterClrMapping/>
  </p:clrMapOvr>
  <p:transition advClick="0" advTm="20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943600" cy="6324600"/>
          </a:xfrm>
          <a:prstGeom prst="ellipse">
            <a:avLst/>
          </a:prstGeom>
          <a:solidFill>
            <a:srgbClr val="F7C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Tallgrass Church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600" b="1" spc="-150" dirty="0">
                <a:solidFill>
                  <a:srgbClr val="2E57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Gathering</a:t>
            </a:r>
          </a:p>
        </p:txBody>
      </p:sp>
      <p:sp>
        <p:nvSpPr>
          <p:cNvPr id="3" name="Oval 2"/>
          <p:cNvSpPr/>
          <p:nvPr/>
        </p:nvSpPr>
        <p:spPr>
          <a:xfrm>
            <a:off x="4978888" y="535133"/>
            <a:ext cx="2081825" cy="1977734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Wamego LIFE Group</a:t>
            </a:r>
          </a:p>
        </p:txBody>
      </p:sp>
      <p:sp>
        <p:nvSpPr>
          <p:cNvPr id="4" name="Oval 3"/>
          <p:cNvSpPr/>
          <p:nvPr/>
        </p:nvSpPr>
        <p:spPr>
          <a:xfrm>
            <a:off x="2492049" y="271417"/>
            <a:ext cx="1977734" cy="2003756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28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5" name="Oval 4"/>
          <p:cNvSpPr/>
          <p:nvPr/>
        </p:nvSpPr>
        <p:spPr>
          <a:xfrm>
            <a:off x="5488133" y="4046372"/>
            <a:ext cx="1977734" cy="2003756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LIFE Group</a:t>
            </a:r>
          </a:p>
        </p:txBody>
      </p:sp>
      <p:sp>
        <p:nvSpPr>
          <p:cNvPr id="37" name="Oval 36"/>
          <p:cNvSpPr/>
          <p:nvPr/>
        </p:nvSpPr>
        <p:spPr>
          <a:xfrm>
            <a:off x="1449533" y="3817772"/>
            <a:ext cx="1977734" cy="2003756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Park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</a:t>
            </a:r>
          </a:p>
        </p:txBody>
      </p:sp>
      <p:sp>
        <p:nvSpPr>
          <p:cNvPr id="39" name="Oval 38"/>
          <p:cNvSpPr/>
          <p:nvPr/>
        </p:nvSpPr>
        <p:spPr>
          <a:xfrm>
            <a:off x="3761491" y="5048250"/>
            <a:ext cx="1977734" cy="2003756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Eastside LIFE Group</a:t>
            </a:r>
          </a:p>
        </p:txBody>
      </p:sp>
      <p:sp>
        <p:nvSpPr>
          <p:cNvPr id="36" name="Oval 35"/>
          <p:cNvSpPr/>
          <p:nvPr/>
        </p:nvSpPr>
        <p:spPr>
          <a:xfrm rot="19873589">
            <a:off x="3792025" y="4644204"/>
            <a:ext cx="3894399" cy="1795575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Green Valley/Tuttle Sandwich</a:t>
            </a:r>
          </a:p>
        </p:txBody>
      </p:sp>
      <p:sp>
        <p:nvSpPr>
          <p:cNvPr id="40" name="Oval 39"/>
          <p:cNvSpPr/>
          <p:nvPr/>
        </p:nvSpPr>
        <p:spPr>
          <a:xfrm>
            <a:off x="6235002" y="2275173"/>
            <a:ext cx="2081825" cy="1977734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St. George LIFE Group</a:t>
            </a:r>
          </a:p>
        </p:txBody>
      </p:sp>
      <p:sp>
        <p:nvSpPr>
          <p:cNvPr id="28" name="Oval 27"/>
          <p:cNvSpPr/>
          <p:nvPr/>
        </p:nvSpPr>
        <p:spPr>
          <a:xfrm rot="1595624">
            <a:off x="4420097" y="404340"/>
            <a:ext cx="2987421" cy="1795575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Wamego</a:t>
            </a:r>
          </a:p>
        </p:txBody>
      </p:sp>
      <p:sp>
        <p:nvSpPr>
          <p:cNvPr id="41" name="Oval 40"/>
          <p:cNvSpPr/>
          <p:nvPr/>
        </p:nvSpPr>
        <p:spPr>
          <a:xfrm rot="1595624">
            <a:off x="5847391" y="2450382"/>
            <a:ext cx="2987421" cy="1795575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St. George</a:t>
            </a:r>
          </a:p>
        </p:txBody>
      </p:sp>
      <p:sp>
        <p:nvSpPr>
          <p:cNvPr id="42" name="Oval 41"/>
          <p:cNvSpPr/>
          <p:nvPr/>
        </p:nvSpPr>
        <p:spPr>
          <a:xfrm>
            <a:off x="1025996" y="1648944"/>
            <a:ext cx="1977734" cy="2003756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Westside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27" name="Oval 26"/>
          <p:cNvSpPr/>
          <p:nvPr/>
        </p:nvSpPr>
        <p:spPr>
          <a:xfrm rot="589896">
            <a:off x="1397822" y="197968"/>
            <a:ext cx="3453123" cy="1795575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endParaRPr 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 rot="300293">
            <a:off x="356985" y="1875029"/>
            <a:ext cx="3452335" cy="1795575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Westside</a:t>
            </a:r>
          </a:p>
        </p:txBody>
      </p:sp>
      <p:sp>
        <p:nvSpPr>
          <p:cNvPr id="44" name="Oval 43"/>
          <p:cNvSpPr/>
          <p:nvPr/>
        </p:nvSpPr>
        <p:spPr>
          <a:xfrm>
            <a:off x="2273038" y="4937424"/>
            <a:ext cx="1977734" cy="2003756"/>
          </a:xfrm>
          <a:prstGeom prst="ellipse">
            <a:avLst/>
          </a:prstGeom>
          <a:solidFill>
            <a:srgbClr val="197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JC/</a:t>
            </a:r>
            <a:r>
              <a:rPr lang="en-US" sz="2600" b="1" spc="-15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Ogen</a:t>
            </a:r>
            <a:endParaRPr lang="en-US" sz="2600" b="1" spc="-1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spc="-1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Group</a:t>
            </a:r>
          </a:p>
        </p:txBody>
      </p:sp>
      <p:sp>
        <p:nvSpPr>
          <p:cNvPr id="29" name="Oval 28"/>
          <p:cNvSpPr/>
          <p:nvPr/>
        </p:nvSpPr>
        <p:spPr>
          <a:xfrm rot="874806">
            <a:off x="399746" y="3593516"/>
            <a:ext cx="2847366" cy="1795575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University Park</a:t>
            </a:r>
          </a:p>
        </p:txBody>
      </p:sp>
      <p:sp>
        <p:nvSpPr>
          <p:cNvPr id="45" name="Oval 44"/>
          <p:cNvSpPr/>
          <p:nvPr/>
        </p:nvSpPr>
        <p:spPr>
          <a:xfrm rot="20790230">
            <a:off x="1477112" y="4644203"/>
            <a:ext cx="3250887" cy="1795575"/>
          </a:xfrm>
          <a:prstGeom prst="ellipse">
            <a:avLst/>
          </a:prstGeom>
          <a:solidFill>
            <a:srgbClr val="2DB4B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JC/Ogden</a:t>
            </a:r>
          </a:p>
        </p:txBody>
      </p:sp>
    </p:spTree>
    <p:extLst>
      <p:ext uri="{BB962C8B-B14F-4D97-AF65-F5344CB8AC3E}">
        <p14:creationId xmlns:p14="http://schemas.microsoft.com/office/powerpoint/2010/main" val="2674789283"/>
      </p:ext>
    </p:extLst>
  </p:cSld>
  <p:clrMapOvr>
    <a:masterClrMapping/>
  </p:clrMapOvr>
  <p:transition advClick="0" advTm="20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634117"/>
            <a:ext cx="8721314" cy="538488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800" spc="-150" dirty="0"/>
              <a:t>Who will welcome you?</a:t>
            </a:r>
            <a:r>
              <a:rPr lang="en-US" sz="4800" spc="-100" dirty="0"/>
              <a:t> </a:t>
            </a:r>
          </a:p>
          <a:p>
            <a:pPr marL="0" lvl="0" indent="0">
              <a:buNone/>
            </a:pPr>
            <a:r>
              <a:rPr lang="en-US" sz="4800" spc="-100" dirty="0"/>
              <a:t>	</a:t>
            </a:r>
            <a:r>
              <a:rPr lang="en-US" sz="3600" spc="-100" dirty="0"/>
              <a:t>When? Where?</a:t>
            </a:r>
            <a:endParaRPr lang="en-US" sz="1100" spc="-100" dirty="0"/>
          </a:p>
          <a:p>
            <a:pPr marL="0" lvl="0" indent="0">
              <a:buNone/>
            </a:pPr>
            <a:endParaRPr lang="en-US" sz="1100" spc="-100" dirty="0"/>
          </a:p>
          <a:p>
            <a:pPr marL="0" lvl="0" indent="0">
              <a:buNone/>
            </a:pPr>
            <a:r>
              <a:rPr lang="en-US" sz="4800" spc="-100" dirty="0"/>
              <a:t>2. </a:t>
            </a:r>
            <a:r>
              <a:rPr lang="en-US" sz="4800" spc="-150" dirty="0"/>
              <a:t>Who will you welcome?</a:t>
            </a:r>
            <a:r>
              <a:rPr lang="en-US" sz="3600" spc="-100" dirty="0"/>
              <a:t> </a:t>
            </a:r>
          </a:p>
          <a:p>
            <a:pPr marL="0" lvl="0" indent="0">
              <a:buNone/>
            </a:pPr>
            <a:r>
              <a:rPr lang="en-US" sz="3600" spc="-100" dirty="0"/>
              <a:t>	When? Where?</a:t>
            </a:r>
          </a:p>
          <a:p>
            <a:pPr marL="0" lvl="0" indent="0">
              <a:buNone/>
            </a:pPr>
            <a:endParaRPr lang="en-US" sz="1100" spc="-100" dirty="0"/>
          </a:p>
          <a:p>
            <a:pPr marL="0" lvl="0" indent="0">
              <a:buNone/>
            </a:pPr>
            <a:r>
              <a:rPr lang="en-US" sz="4800" spc="-100" dirty="0"/>
              <a:t>3. </a:t>
            </a:r>
            <a:r>
              <a:rPr lang="en-US" sz="4800" spc="-150" dirty="0"/>
              <a:t>Share a neighboring story.</a:t>
            </a:r>
          </a:p>
        </p:txBody>
      </p:sp>
    </p:spTree>
    <p:extLst>
      <p:ext uri="{BB962C8B-B14F-4D97-AF65-F5344CB8AC3E}">
        <p14:creationId xmlns:p14="http://schemas.microsoft.com/office/powerpoint/2010/main" val="3299311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NEIGHBORING THIS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634117"/>
            <a:ext cx="8721314" cy="538488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800" spc="-150" dirty="0"/>
              <a:t>Who will welcome you?</a:t>
            </a:r>
            <a:r>
              <a:rPr lang="en-US" sz="4800" spc="-100" dirty="0"/>
              <a:t> </a:t>
            </a:r>
          </a:p>
          <a:p>
            <a:pPr marL="0" lvl="0" indent="0">
              <a:buNone/>
            </a:pPr>
            <a:r>
              <a:rPr lang="en-US" sz="4800" spc="-100" dirty="0"/>
              <a:t>	</a:t>
            </a:r>
            <a:r>
              <a:rPr lang="en-US" sz="3600" spc="-100" dirty="0"/>
              <a:t>When? Where?</a:t>
            </a:r>
            <a:endParaRPr lang="en-US" sz="1100" spc="-100" dirty="0"/>
          </a:p>
          <a:p>
            <a:pPr marL="0" lvl="0" indent="0">
              <a:buNone/>
            </a:pPr>
            <a:endParaRPr lang="en-US" sz="1100" spc="-100" dirty="0"/>
          </a:p>
          <a:p>
            <a:pPr marL="0" lvl="0" indent="0">
              <a:buNone/>
            </a:pPr>
            <a:r>
              <a:rPr lang="en-US" sz="4800" spc="-100" dirty="0"/>
              <a:t>2. </a:t>
            </a:r>
            <a:r>
              <a:rPr lang="en-US" sz="4800" spc="-150" dirty="0"/>
              <a:t>Who will you welcome?</a:t>
            </a:r>
            <a:r>
              <a:rPr lang="en-US" sz="3600" spc="-100" dirty="0"/>
              <a:t> </a:t>
            </a:r>
          </a:p>
          <a:p>
            <a:pPr marL="0" lvl="0" indent="0">
              <a:buNone/>
            </a:pPr>
            <a:r>
              <a:rPr lang="en-US" sz="3600" spc="-100" dirty="0"/>
              <a:t>	When? Where?</a:t>
            </a:r>
          </a:p>
          <a:p>
            <a:pPr marL="0" lvl="0" indent="0">
              <a:buNone/>
            </a:pPr>
            <a:endParaRPr lang="en-US" sz="1100" spc="-100" dirty="0"/>
          </a:p>
          <a:p>
            <a:pPr marL="0" lvl="0" indent="0">
              <a:buNone/>
            </a:pPr>
            <a:r>
              <a:rPr lang="en-US" sz="4800" spc="-100" dirty="0"/>
              <a:t>3. </a:t>
            </a:r>
            <a:r>
              <a:rPr lang="en-US" sz="4800" spc="-150" dirty="0"/>
              <a:t>Share a neighboring story.</a:t>
            </a:r>
          </a:p>
        </p:txBody>
      </p:sp>
      <p:pic>
        <p:nvPicPr>
          <p:cNvPr id="6" name="Picture 2" descr="Image result for the neighboring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99" y="1323162"/>
            <a:ext cx="2449019" cy="36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40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6BF6A-DDC8-487D-AC6A-40FFEB54A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74" y="460586"/>
            <a:ext cx="5564102" cy="59229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9A1AED-3127-480E-A927-BD3CA5BEFEB7}"/>
              </a:ext>
            </a:extLst>
          </p:cNvPr>
          <p:cNvSpPr/>
          <p:nvPr/>
        </p:nvSpPr>
        <p:spPr>
          <a:xfrm>
            <a:off x="7607030" y="5252936"/>
            <a:ext cx="1536970" cy="1605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05F4E-9665-4A9E-BE34-A18966F4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63244">
            <a:off x="2973294" y="4037162"/>
            <a:ext cx="5868783" cy="1052398"/>
          </a:xfrm>
        </p:spPr>
        <p:txBody>
          <a:bodyPr/>
          <a:lstStyle/>
          <a:p>
            <a:r>
              <a:rPr lang="en-US" spc="3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BD66F7-563D-4F3C-95AA-41AA0074A167}"/>
              </a:ext>
            </a:extLst>
          </p:cNvPr>
          <p:cNvSpPr txBox="1">
            <a:spLocks/>
          </p:cNvSpPr>
          <p:nvPr/>
        </p:nvSpPr>
        <p:spPr>
          <a:xfrm rot="20963244">
            <a:off x="3444875" y="4405224"/>
            <a:ext cx="5868783" cy="1052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300" b="0" spc="600" dirty="0">
                <a:solidFill>
                  <a:schemeClr val="bg1"/>
                </a:solidFill>
              </a:rPr>
              <a:t>COMMENTS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583BE2-E752-4293-AB97-3D61F42F6A11}"/>
              </a:ext>
            </a:extLst>
          </p:cNvPr>
          <p:cNvSpPr txBox="1">
            <a:spLocks/>
          </p:cNvSpPr>
          <p:nvPr/>
        </p:nvSpPr>
        <p:spPr>
          <a:xfrm rot="20963244">
            <a:off x="3795683" y="4721531"/>
            <a:ext cx="5868783" cy="1052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5797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2500" b="0" dirty="0">
                <a:solidFill>
                  <a:schemeClr val="bg1"/>
                </a:solidFill>
              </a:rPr>
              <a:t>TESTIMONIES</a:t>
            </a:r>
          </a:p>
        </p:txBody>
      </p:sp>
    </p:spTree>
    <p:extLst>
      <p:ext uri="{BB962C8B-B14F-4D97-AF65-F5344CB8AC3E}">
        <p14:creationId xmlns:p14="http://schemas.microsoft.com/office/powerpoint/2010/main" val="1499564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78B552-D962-4477-9E38-4645E81BCB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1239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6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3800" spc="-100" dirty="0">
                <a:solidFill>
                  <a:schemeClr val="bg1"/>
                </a:solidFill>
              </a:rPr>
              <a:t>HELPING INTERNATIONAL STUDENTS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186" y="1620037"/>
            <a:ext cx="7767376" cy="3732655"/>
          </a:xfrm>
          <a:prstGeom prst="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117329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6C03-6C5B-4164-B255-66B172CB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87F79-6AB3-4AD9-902F-DCBABF1A8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BCC0D-A0B6-4152-BEFF-7F35D932E5FB}"/>
              </a:ext>
            </a:extLst>
          </p:cNvPr>
          <p:cNvSpPr/>
          <p:nvPr/>
        </p:nvSpPr>
        <p:spPr>
          <a:xfrm>
            <a:off x="0" y="-102550"/>
            <a:ext cx="9246550" cy="1435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1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969853-2352-4E10-AF8E-2EC6E723E486}"/>
              </a:ext>
            </a:extLst>
          </p:cNvPr>
          <p:cNvSpPr/>
          <p:nvPr/>
        </p:nvSpPr>
        <p:spPr>
          <a:xfrm>
            <a:off x="0" y="-102550"/>
            <a:ext cx="9246550" cy="1435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5635" y="272326"/>
            <a:ext cx="517230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C8780E"/>
                </a:solidFill>
              </a:rPr>
              <a:t>Response to Suffering</a:t>
            </a:r>
            <a:endParaRPr lang="en-US" sz="2000" b="1" dirty="0">
              <a:solidFill>
                <a:srgbClr val="C8780E"/>
              </a:solidFill>
            </a:endParaRP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As Long As You are Glorified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Joy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Joy of the Lord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Oceans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Though You Slay Me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Trust in You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spc="-130" dirty="0">
                <a:solidFill>
                  <a:prstClr val="black"/>
                </a:solidFill>
              </a:rPr>
              <a:t>What a Friend We Have in Jesus</a:t>
            </a:r>
          </a:p>
          <a:p>
            <a:pPr fontAlgn="base">
              <a:spcAft>
                <a:spcPts val="800"/>
              </a:spcAft>
              <a:defRPr/>
            </a:pPr>
            <a:endParaRPr lang="en-US" sz="2800" b="1" dirty="0">
              <a:solidFill>
                <a:prstClr val="black"/>
              </a:solidFill>
            </a:endParaRPr>
          </a:p>
          <a:p>
            <a:pPr fontAlgn="base">
              <a:spcAft>
                <a:spcPts val="800"/>
              </a:spcAft>
              <a:defRPr/>
            </a:pPr>
            <a:r>
              <a:rPr lang="en-US" sz="2000" b="1" u="sng" dirty="0">
                <a:solidFill>
                  <a:srgbClr val="C8780E"/>
                </a:solidFill>
              </a:rPr>
              <a:t>Response to Doubt</a:t>
            </a:r>
            <a:endParaRPr lang="en-US" sz="2400" b="1" u="sng" dirty="0">
              <a:solidFill>
                <a:srgbClr val="C8780E"/>
              </a:solidFill>
            </a:endParaRP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Confident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Take Courage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Yes and Amen</a:t>
            </a:r>
            <a:endParaRPr lang="en-US" sz="3200" b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200" i="1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>
              <a:defRPr/>
            </a:pP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4540536" y="363122"/>
            <a:ext cx="0" cy="6193473"/>
          </a:xfrm>
          <a:prstGeom prst="line">
            <a:avLst/>
          </a:prstGeom>
          <a:ln w="127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56884" y="272326"/>
            <a:ext cx="5172307" cy="713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000" b="1" u="sng" dirty="0">
                <a:solidFill>
                  <a:srgbClr val="C8780E"/>
                </a:solidFill>
              </a:rPr>
              <a:t>Response to Jesus' Death &amp; Resurrection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Because He Lives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Forever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How Deep the Father's Love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Jesus Paid it All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So Will I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Rock of Ages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endParaRPr lang="en-US" sz="2800" u="sng" dirty="0">
              <a:solidFill>
                <a:prstClr val="black"/>
              </a:solidFill>
            </a:endParaRP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000" b="1" u="sng" dirty="0">
                <a:solidFill>
                  <a:srgbClr val="C8780E"/>
                </a:solidFill>
              </a:rPr>
              <a:t>Delighting in the Lord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Jesus We Love You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No Longer Slaves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Reckless Love </a:t>
            </a:r>
          </a:p>
          <a:p>
            <a:pPr fontAlgn="base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2800" b="1" spc="-70" dirty="0">
                <a:solidFill>
                  <a:prstClr val="black"/>
                </a:solidFill>
              </a:rPr>
              <a:t>Tis So Sweet to Trust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   in Jesus</a:t>
            </a:r>
          </a:p>
          <a:p>
            <a:pPr>
              <a:lnSpc>
                <a:spcPct val="90000"/>
              </a:lnSpc>
              <a:defRPr/>
            </a:pPr>
            <a:br>
              <a:rPr lang="en-US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5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chemeClr val="bg1"/>
                </a:solidFill>
              </a:rPr>
              <a:t>TALLGRASS COMMUNICATION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7" y="1675008"/>
            <a:ext cx="2989160" cy="2264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19" y="1578965"/>
            <a:ext cx="4136724" cy="2757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1" y="3616803"/>
            <a:ext cx="6554085" cy="34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LIFE GROUPs </a:t>
            </a:r>
            <a:r>
              <a:rPr lang="en-US" sz="5500" dirty="0" err="1">
                <a:solidFill>
                  <a:schemeClr val="bg1"/>
                </a:solidFill>
              </a:rPr>
              <a:t>reLAUNCH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13" y="1392965"/>
            <a:ext cx="8776535" cy="5384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4800" b="1" dirty="0"/>
              <a:t>Mondays</a:t>
            </a:r>
            <a:r>
              <a:rPr lang="en-US" sz="4800" dirty="0"/>
              <a:t> in Wamego</a:t>
            </a:r>
          </a:p>
          <a:p>
            <a:pPr marL="0" indent="0" algn="ctr">
              <a:buNone/>
            </a:pPr>
            <a:r>
              <a:rPr lang="en-US" sz="4800" b="1" dirty="0"/>
              <a:t>Tuesdays</a:t>
            </a:r>
            <a:r>
              <a:rPr lang="en-US" sz="4800" dirty="0"/>
              <a:t> on the Eastside</a:t>
            </a:r>
          </a:p>
          <a:p>
            <a:pPr marL="0" indent="0" algn="ctr">
              <a:buNone/>
            </a:pPr>
            <a:r>
              <a:rPr lang="en-US" sz="4800" b="1" dirty="0"/>
              <a:t>Wednesdays</a:t>
            </a:r>
            <a:r>
              <a:rPr lang="en-US" sz="4800" dirty="0"/>
              <a:t> in </a:t>
            </a:r>
            <a:r>
              <a:rPr lang="en-US" sz="4800" dirty="0" err="1"/>
              <a:t>SoPo</a:t>
            </a: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3200" b="1" dirty="0"/>
              <a:t>THIS MONDAY</a:t>
            </a:r>
            <a:r>
              <a:rPr lang="en-US" sz="3200" dirty="0"/>
              <a:t>: Wamego Kickoff @ </a:t>
            </a:r>
            <a:r>
              <a:rPr lang="en-US" sz="3200" dirty="0" err="1"/>
              <a:t>Renbergs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THIS WEDNESDAY</a:t>
            </a:r>
            <a:r>
              <a:rPr lang="en-US" sz="3200" dirty="0"/>
              <a:t>: Eastside &amp; </a:t>
            </a:r>
            <a:r>
              <a:rPr lang="en-US" sz="3200" dirty="0" err="1"/>
              <a:t>SoPo</a:t>
            </a:r>
            <a:r>
              <a:rPr lang="en-US" sz="3200" dirty="0"/>
              <a:t> Joint</a:t>
            </a:r>
            <a:br>
              <a:rPr lang="en-US" sz="3200" dirty="0"/>
            </a:br>
            <a:r>
              <a:rPr lang="en-US" sz="3200" dirty="0"/>
              <a:t>           Kickoff @ City Park </a:t>
            </a:r>
            <a:r>
              <a:rPr lang="en-US" sz="3200" dirty="0" err="1"/>
              <a:t>Poyntz</a:t>
            </a:r>
            <a:r>
              <a:rPr lang="en-US" sz="3200" dirty="0"/>
              <a:t> Shelter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F274B1-41C4-4E5E-98F4-33F32CD03B86}"/>
              </a:ext>
            </a:extLst>
          </p:cNvPr>
          <p:cNvCxnSpPr/>
          <p:nvPr/>
        </p:nvCxnSpPr>
        <p:spPr>
          <a:xfrm>
            <a:off x="3174524" y="4390840"/>
            <a:ext cx="309688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7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2216901"/>
            <a:ext cx="8590686" cy="538488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200" b="1" dirty="0"/>
              <a:t>Tuesday, August 28, 7:00pm</a:t>
            </a:r>
          </a:p>
          <a:p>
            <a:pPr marL="0" indent="0" algn="r">
              <a:buNone/>
            </a:pPr>
            <a:r>
              <a:rPr lang="en-US" sz="4200" b="1" dirty="0"/>
              <a:t>Westview Community Church</a:t>
            </a:r>
          </a:p>
          <a:p>
            <a:pPr marL="0" indent="0" algn="r">
              <a:buNone/>
            </a:pPr>
            <a:r>
              <a:rPr lang="en-US" sz="2400" i="1" dirty="0"/>
              <a:t>615 Gillespie Drive</a:t>
            </a:r>
          </a:p>
          <a:p>
            <a:pPr marL="0" indent="0" algn="r">
              <a:buNone/>
            </a:pPr>
            <a:endParaRPr lang="en-US" sz="1100" i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We want to experience the unity, power,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and fruitfulness that is modeled by the early church.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"/>
            <a:ext cx="9144000" cy="21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9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TALLGRASS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13" y="1503493"/>
            <a:ext cx="8776535" cy="5384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Dilan Oglesby,</a:t>
            </a:r>
            <a:r>
              <a:rPr lang="en-US" dirty="0"/>
              <a:t> </a:t>
            </a:r>
            <a:r>
              <a:rPr lang="en-US" i="1" dirty="0"/>
              <a:t>doglesby2077@gmail.com</a:t>
            </a:r>
            <a:endParaRPr lang="en-US" sz="1100" i="1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dirty="0"/>
              <a:t>Sundays @ 3:30pm right here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dirty="0"/>
              <a:t>Volunteers wanted!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Let no one despise you for your youth, but set the believers an example in speech, in conduct,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in love, in faith, in purity.</a:t>
            </a:r>
          </a:p>
          <a:p>
            <a:pPr marL="0" indent="0">
              <a:buNone/>
            </a:pPr>
            <a:r>
              <a:rPr lang="en-US" sz="2400" i="1" dirty="0"/>
              <a:t>					1</a:t>
            </a:r>
            <a:r>
              <a:rPr lang="en-US" sz="2400" i="1" baseline="30000" dirty="0"/>
              <a:t>st</a:t>
            </a:r>
            <a:r>
              <a:rPr lang="en-US" sz="2400" i="1" dirty="0"/>
              <a:t> Timothy 4:12</a:t>
            </a:r>
          </a:p>
        </p:txBody>
      </p:sp>
    </p:spTree>
    <p:extLst>
      <p:ext uri="{BB962C8B-B14F-4D97-AF65-F5344CB8AC3E}">
        <p14:creationId xmlns:p14="http://schemas.microsoft.com/office/powerpoint/2010/main" val="85416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D048-720E-47CE-9A43-658E55A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9" y="142860"/>
            <a:ext cx="8776535" cy="926816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chemeClr val="bg1"/>
                </a:solidFill>
              </a:rPr>
              <a:t>TALLGRASS KIDS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73B8-5F6A-4A4A-9D45-33AA5148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13" y="1503493"/>
            <a:ext cx="8776535" cy="5731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*Elisha </a:t>
            </a:r>
            <a:r>
              <a:rPr lang="en-US" sz="3600" dirty="0" err="1"/>
              <a:t>Hillegeist</a:t>
            </a:r>
            <a:r>
              <a:rPr lang="en-US" sz="3600" dirty="0"/>
              <a:t>, </a:t>
            </a:r>
            <a:r>
              <a:rPr lang="en-US" i="1" dirty="0"/>
              <a:t>ekats88@gmail.com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r>
              <a:rPr lang="en-US" sz="2400" i="1" dirty="0"/>
              <a:t>*Point Person thru Aug. 31</a:t>
            </a:r>
            <a:r>
              <a:rPr lang="en-US" sz="2400" i="1" baseline="30000" dirty="0"/>
              <a:t>st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080011"/>
              </p:ext>
            </p:extLst>
          </p:nvPr>
        </p:nvGraphicFramePr>
        <p:xfrm>
          <a:off x="398585" y="2251488"/>
          <a:ext cx="7177872" cy="380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935">
                <a:tc>
                  <a:txBody>
                    <a:bodyPr/>
                    <a:lstStyle/>
                    <a:p>
                      <a:r>
                        <a:rPr lang="en-US" sz="3600" baseline="0" dirty="0"/>
                        <a:t>Now—September</a:t>
                      </a:r>
                    </a:p>
                  </a:txBody>
                  <a:tcPr>
                    <a:solidFill>
                      <a:srgbClr val="2E57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October—Advent</a:t>
                      </a:r>
                    </a:p>
                  </a:txBody>
                  <a:tcPr>
                    <a:solidFill>
                      <a:srgbClr val="2E57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935">
                <a:tc>
                  <a:txBody>
                    <a:bodyPr/>
                    <a:lstStyle/>
                    <a:p>
                      <a:r>
                        <a:rPr lang="en-US" sz="2800" dirty="0"/>
                        <a:t>0–24 </a:t>
                      </a:r>
                      <a:r>
                        <a:rPr lang="en-US" sz="2800" dirty="0" err="1"/>
                        <a:t>mo</a:t>
                      </a:r>
                      <a:r>
                        <a:rPr lang="en-US" sz="2000" dirty="0" err="1"/>
                        <a:t>s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400" spc="-150" baseline="0" dirty="0"/>
                        <a:t>(Tallgrass Sprouts)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0–12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mo</a:t>
                      </a:r>
                      <a:r>
                        <a:rPr lang="en-US" sz="2000" baseline="0" dirty="0" err="1"/>
                        <a:t>s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400" spc="-150" baseline="0" dirty="0"/>
                        <a:t>(Tallgrass Sprouts)</a:t>
                      </a:r>
                      <a:endParaRPr lang="en-US" sz="2400" spc="-1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935">
                <a:tc>
                  <a:txBody>
                    <a:bodyPr/>
                    <a:lstStyle/>
                    <a:p>
                      <a:r>
                        <a:rPr lang="en-US" sz="2800" dirty="0"/>
                        <a:t>2–3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1–2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5">
                <a:tc>
                  <a:txBody>
                    <a:bodyPr/>
                    <a:lstStyle/>
                    <a:p>
                      <a:r>
                        <a:rPr lang="en-US" sz="2800" dirty="0"/>
                        <a:t>4 years – 3</a:t>
                      </a:r>
                      <a:r>
                        <a:rPr lang="en-US" sz="2800" baseline="30000" dirty="0"/>
                        <a:t>rd</a:t>
                      </a:r>
                      <a:r>
                        <a:rPr lang="en-US" sz="28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3–4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935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–6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K–2</a:t>
                      </a:r>
                      <a:r>
                        <a:rPr lang="en-US" sz="2800" baseline="30000" dirty="0"/>
                        <a:t>nd</a:t>
                      </a:r>
                      <a:r>
                        <a:rPr lang="en-US" sz="2800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93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  <a:r>
                        <a:rPr lang="en-US" sz="2800" baseline="30000" dirty="0"/>
                        <a:t>rd</a:t>
                      </a:r>
                      <a:r>
                        <a:rPr lang="en-US" sz="2800" dirty="0"/>
                        <a:t>–6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6339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20923</TotalTime>
  <Words>779</Words>
  <Application>Microsoft Office PowerPoint</Application>
  <PresentationFormat>On-screen Show (4:3)</PresentationFormat>
  <Paragraphs>352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Tw Cen MT</vt:lpstr>
      <vt:lpstr>Ubuntu</vt:lpstr>
      <vt:lpstr>1_Default Design</vt:lpstr>
      <vt:lpstr>7_Office Theme</vt:lpstr>
      <vt:lpstr>Office Theme</vt:lpstr>
      <vt:lpstr>PowerPoint Presentation</vt:lpstr>
      <vt:lpstr>PowerPoint Presentation</vt:lpstr>
      <vt:lpstr>AUGUST 30 &amp; 31 IN THE PARK</vt:lpstr>
      <vt:lpstr>HELPING INTERNATIONAL STUDENTS</vt:lpstr>
      <vt:lpstr>TALLGRASS COMMUNICATION</vt:lpstr>
      <vt:lpstr>LIFE GROUPs reLAUNCH</vt:lpstr>
      <vt:lpstr>PowerPoint Presentation</vt:lpstr>
      <vt:lpstr>TALLGRASS YOUTH</vt:lpstr>
      <vt:lpstr>TALLGRASS KIDS</vt:lpstr>
      <vt:lpstr>MINGLE QUESTION:</vt:lpstr>
      <vt:lpstr>NEIGHBORING THIS FALL</vt:lpstr>
      <vt:lpstr>THE GOSPEL CIRCLES</vt:lpstr>
      <vt:lpstr>NEIGHBORING THIS FALL</vt:lpstr>
      <vt:lpstr>NEIGHBORING THIS FALL</vt:lpstr>
      <vt:lpstr>NEIGHBORING THIS FALL</vt:lpstr>
      <vt:lpstr>NEIGHBORING THIS FALL</vt:lpstr>
      <vt:lpstr>NEIGHBORING THIS FALL</vt:lpstr>
      <vt:lpstr>NEIGHBORING THIS FALL</vt:lpstr>
      <vt:lpstr>NEIGHBORING THIS FALL</vt:lpstr>
      <vt:lpstr>NEIGHBORING THIS FALL</vt:lpstr>
      <vt:lpstr>NEIGHBORING THIS 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NEIGHBORING THIS FALL</vt:lpstr>
      <vt:lpstr>NEIGHBORING THIS FALL</vt:lpstr>
      <vt:lpstr>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Tallgrass Church</dc:creator>
  <cp:lastModifiedBy>NEW HOPE COMMUNITY CHURCH</cp:lastModifiedBy>
  <cp:revision>218</cp:revision>
  <dcterms:created xsi:type="dcterms:W3CDTF">2018-04-05T21:46:16Z</dcterms:created>
  <dcterms:modified xsi:type="dcterms:W3CDTF">2018-08-28T12:42:32Z</dcterms:modified>
</cp:coreProperties>
</file>