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6" r:id="rId2"/>
  </p:sldMasterIdLst>
  <p:notesMasterIdLst>
    <p:notesMasterId r:id="rId60"/>
  </p:notesMasterIdLst>
  <p:sldIdLst>
    <p:sldId id="720" r:id="rId3"/>
    <p:sldId id="258" r:id="rId4"/>
    <p:sldId id="591" r:id="rId5"/>
    <p:sldId id="659" r:id="rId6"/>
    <p:sldId id="669" r:id="rId7"/>
    <p:sldId id="668" r:id="rId8"/>
    <p:sldId id="667" r:id="rId9"/>
    <p:sldId id="671" r:id="rId10"/>
    <p:sldId id="670" r:id="rId11"/>
    <p:sldId id="666" r:id="rId12"/>
    <p:sldId id="672" r:id="rId13"/>
    <p:sldId id="673" r:id="rId14"/>
    <p:sldId id="674" r:id="rId15"/>
    <p:sldId id="715" r:id="rId16"/>
    <p:sldId id="713" r:id="rId17"/>
    <p:sldId id="675" r:id="rId18"/>
    <p:sldId id="676" r:id="rId19"/>
    <p:sldId id="677" r:id="rId20"/>
    <p:sldId id="679" r:id="rId21"/>
    <p:sldId id="680" r:id="rId22"/>
    <p:sldId id="714" r:id="rId23"/>
    <p:sldId id="681" r:id="rId24"/>
    <p:sldId id="682" r:id="rId25"/>
    <p:sldId id="683" r:id="rId26"/>
    <p:sldId id="684" r:id="rId27"/>
    <p:sldId id="685" r:id="rId28"/>
    <p:sldId id="686" r:id="rId29"/>
    <p:sldId id="687" r:id="rId30"/>
    <p:sldId id="688" r:id="rId31"/>
    <p:sldId id="689" r:id="rId32"/>
    <p:sldId id="717" r:id="rId33"/>
    <p:sldId id="690" r:id="rId34"/>
    <p:sldId id="678" r:id="rId35"/>
    <p:sldId id="692" r:id="rId36"/>
    <p:sldId id="716" r:id="rId37"/>
    <p:sldId id="698" r:id="rId38"/>
    <p:sldId id="691" r:id="rId39"/>
    <p:sldId id="693" r:id="rId40"/>
    <p:sldId id="694" r:id="rId41"/>
    <p:sldId id="695" r:id="rId42"/>
    <p:sldId id="696" r:id="rId43"/>
    <p:sldId id="699" r:id="rId44"/>
    <p:sldId id="700" r:id="rId45"/>
    <p:sldId id="701" r:id="rId46"/>
    <p:sldId id="702" r:id="rId47"/>
    <p:sldId id="703" r:id="rId48"/>
    <p:sldId id="704" r:id="rId49"/>
    <p:sldId id="705" r:id="rId50"/>
    <p:sldId id="706" r:id="rId51"/>
    <p:sldId id="708" r:id="rId52"/>
    <p:sldId id="707" r:id="rId53"/>
    <p:sldId id="709" r:id="rId54"/>
    <p:sldId id="710" r:id="rId55"/>
    <p:sldId id="711" r:id="rId56"/>
    <p:sldId id="712" r:id="rId57"/>
    <p:sldId id="263" r:id="rId58"/>
    <p:sldId id="718" r:id="rId59"/>
  </p:sldIdLst>
  <p:sldSz cx="9144000" cy="6858000" type="screen4x3"/>
  <p:notesSz cx="9296400" cy="6881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E8E0"/>
    <a:srgbClr val="413217"/>
    <a:srgbClr val="342F24"/>
    <a:srgbClr val="78492C"/>
    <a:srgbClr val="C8780E"/>
    <a:srgbClr val="B38939"/>
    <a:srgbClr val="854B1F"/>
    <a:srgbClr val="4D4D4D"/>
    <a:srgbClr val="84410A"/>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153" autoAdjust="0"/>
    <p:restoredTop sz="94660"/>
  </p:normalViewPr>
  <p:slideViewPr>
    <p:cSldViewPr snapToGrid="0">
      <p:cViewPr varScale="1">
        <p:scale>
          <a:sx n="111" d="100"/>
          <a:sy n="111" d="100"/>
        </p:scale>
        <p:origin x="1134" y="10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5265809" y="0"/>
            <a:ext cx="4028440" cy="344091"/>
          </a:xfrm>
          <a:prstGeom prst="rect">
            <a:avLst/>
          </a:prstGeom>
        </p:spPr>
        <p:txBody>
          <a:bodyPr vert="horz" lIns="92446" tIns="46223" rIns="92446" bIns="46223" rtlCol="0"/>
          <a:lstStyle>
            <a:lvl1pPr algn="r">
              <a:defRPr sz="1200"/>
            </a:lvl1pPr>
          </a:lstStyle>
          <a:p>
            <a:fld id="{899ACD25-4F95-4891-9E0D-90A6CEC2F40C}" type="datetimeFigureOut">
              <a:rPr lang="en-US" smtClean="0"/>
              <a:t>7/23/2018</a:t>
            </a:fld>
            <a:endParaRPr lang="en-US"/>
          </a:p>
        </p:txBody>
      </p:sp>
      <p:sp>
        <p:nvSpPr>
          <p:cNvPr id="4" name="Slide Image Placeholder 3"/>
          <p:cNvSpPr>
            <a:spLocks noGrp="1" noRot="1" noChangeAspect="1"/>
          </p:cNvSpPr>
          <p:nvPr>
            <p:ph type="sldImg" idx="2"/>
          </p:nvPr>
        </p:nvSpPr>
        <p:spPr>
          <a:xfrm>
            <a:off x="2927350" y="515938"/>
            <a:ext cx="3441700" cy="2581275"/>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929640" y="3268861"/>
            <a:ext cx="7437120" cy="3096816"/>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36528"/>
            <a:ext cx="4028440" cy="344091"/>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536528"/>
            <a:ext cx="4028440" cy="344091"/>
          </a:xfrm>
          <a:prstGeom prst="rect">
            <a:avLst/>
          </a:prstGeom>
        </p:spPr>
        <p:txBody>
          <a:bodyPr vert="horz" lIns="92446" tIns="46223" rIns="92446" bIns="46223" rtlCol="0" anchor="b"/>
          <a:lstStyle>
            <a:lvl1pPr algn="r">
              <a:defRPr sz="1200"/>
            </a:lvl1pPr>
          </a:lstStyle>
          <a:p>
            <a:fld id="{494D3BFB-D1C6-48C8-A46B-B7D0457C5EC7}" type="slidenum">
              <a:rPr lang="en-US" smtClean="0"/>
              <a:t>‹#›</a:t>
            </a:fld>
            <a:endParaRPr lang="en-US"/>
          </a:p>
        </p:txBody>
      </p:sp>
    </p:spTree>
    <p:extLst>
      <p:ext uri="{BB962C8B-B14F-4D97-AF65-F5344CB8AC3E}">
        <p14:creationId xmlns:p14="http://schemas.microsoft.com/office/powerpoint/2010/main" val="81744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7/23/2018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10748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7/23/2018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2116669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7/23/2018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265671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131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ADCFE2-C9D0-4AE0-B544-5325F5376599}"/>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808" y="1558"/>
            <a:ext cx="9138228" cy="6854883"/>
          </a:xfrm>
          <a:prstGeom prst="rect">
            <a:avLst/>
          </a:prstGeom>
          <a:noFill/>
        </p:spPr>
      </p:pic>
      <p:sp>
        <p:nvSpPr>
          <p:cNvPr id="9" name="Rectangle 8">
            <a:extLst>
              <a:ext uri="{FF2B5EF4-FFF2-40B4-BE49-F238E27FC236}">
                <a16:creationId xmlns:a16="http://schemas.microsoft.com/office/drawing/2014/main" id="{27FD6E0A-F623-4264-A47E-1AFC0B5F0227}"/>
              </a:ext>
            </a:extLst>
          </p:cNvPr>
          <p:cNvSpPr/>
          <p:nvPr userDrawn="1"/>
        </p:nvSpPr>
        <p:spPr>
          <a:xfrm>
            <a:off x="-205099" y="171691"/>
            <a:ext cx="9460889" cy="1076980"/>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8F3D58B6-739D-4C03-BE4D-B8B8A79C0591}"/>
              </a:ext>
            </a:extLst>
          </p:cNvPr>
          <p:cNvSpPr>
            <a:spLocks noGrp="1"/>
          </p:cNvSpPr>
          <p:nvPr>
            <p:ph type="title"/>
          </p:nvPr>
        </p:nvSpPr>
        <p:spPr>
          <a:xfrm>
            <a:off x="202224" y="67009"/>
            <a:ext cx="8830682" cy="1325563"/>
          </a:xfrm>
        </p:spPr>
        <p:txBody>
          <a:bodyPr/>
          <a:lstStyle>
            <a:lvl1pPr>
              <a:defRPr b="0" cap="all" baseline="0">
                <a:solidFill>
                  <a:schemeClr val="bg1"/>
                </a:solidFill>
                <a:latin typeface="Tw Cen MT" panose="020B0602020104020603" pitchFamily="34" charset="0"/>
              </a:defRPr>
            </a:lvl1pPr>
          </a:lstStyle>
          <a:p>
            <a:r>
              <a:rPr lang="en-US" dirty="0"/>
              <a:t>Click to edit Master title style</a:t>
            </a:r>
          </a:p>
        </p:txBody>
      </p:sp>
      <p:sp>
        <p:nvSpPr>
          <p:cNvPr id="11" name="Rectangle 10">
            <a:extLst>
              <a:ext uri="{FF2B5EF4-FFF2-40B4-BE49-F238E27FC236}">
                <a16:creationId xmlns:a16="http://schemas.microsoft.com/office/drawing/2014/main" id="{099FFF2D-EBEC-4901-B3D4-3F5223EA7DFB}"/>
              </a:ext>
            </a:extLst>
          </p:cNvPr>
          <p:cNvSpPr/>
          <p:nvPr userDrawn="1"/>
        </p:nvSpPr>
        <p:spPr>
          <a:xfrm>
            <a:off x="128186" y="1387687"/>
            <a:ext cx="8904719" cy="533379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17622F7B-EE07-4788-B5A8-B42B48121635}"/>
              </a:ext>
            </a:extLst>
          </p:cNvPr>
          <p:cNvSpPr>
            <a:spLocks noGrp="1"/>
          </p:cNvSpPr>
          <p:nvPr>
            <p:ph idx="1"/>
          </p:nvPr>
        </p:nvSpPr>
        <p:spPr>
          <a:xfrm>
            <a:off x="202224" y="1531588"/>
            <a:ext cx="8813590" cy="51898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4789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372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7/23/2018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683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7/23/2018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499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7/23/2018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2099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7/23/2018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423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7/23/2018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147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AA60F2-5FC0-42EF-8B9C-8164E02BFD5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808" y="1558"/>
            <a:ext cx="9138228" cy="6854883"/>
          </a:xfrm>
          <a:prstGeom prst="rect">
            <a:avLst/>
          </a:prstGeom>
          <a:noFill/>
        </p:spPr>
      </p:pic>
      <p:sp>
        <p:nvSpPr>
          <p:cNvPr id="10" name="Rectangle 9">
            <a:extLst>
              <a:ext uri="{FF2B5EF4-FFF2-40B4-BE49-F238E27FC236}">
                <a16:creationId xmlns:a16="http://schemas.microsoft.com/office/drawing/2014/main" id="{F8E24EE3-F3B6-47DE-8ACD-77BE788A9E84}"/>
              </a:ext>
            </a:extLst>
          </p:cNvPr>
          <p:cNvSpPr/>
          <p:nvPr userDrawn="1"/>
        </p:nvSpPr>
        <p:spPr>
          <a:xfrm>
            <a:off x="-205099" y="171691"/>
            <a:ext cx="9460889" cy="1076980"/>
          </a:xfrm>
          <a:prstGeom prst="rect">
            <a:avLst/>
          </a:prstGeom>
          <a:solidFill>
            <a:schemeClr val="tx1">
              <a:lumMod val="50000"/>
              <a:lumOff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2224" y="67009"/>
            <a:ext cx="8830682" cy="1325563"/>
          </a:xfrm>
        </p:spPr>
        <p:txBody>
          <a:bodyPr>
            <a:noAutofit/>
          </a:bodyPr>
          <a:lstStyle>
            <a:lvl1pPr>
              <a:defRPr sz="5500" b="0" cap="all" baseline="0">
                <a:solidFill>
                  <a:schemeClr val="bg1"/>
                </a:solidFill>
                <a:effectLst/>
                <a:latin typeface="Tw Cen MT" panose="020B0602020104020603" pitchFamily="34" charset="0"/>
              </a:defRPr>
            </a:lvl1pPr>
          </a:lstStyle>
          <a:p>
            <a:r>
              <a:rPr lang="en-US" dirty="0"/>
              <a:t>Click to edit Master title</a:t>
            </a:r>
          </a:p>
        </p:txBody>
      </p:sp>
      <p:sp>
        <p:nvSpPr>
          <p:cNvPr id="9" name="Rectangle 8">
            <a:extLst>
              <a:ext uri="{FF2B5EF4-FFF2-40B4-BE49-F238E27FC236}">
                <a16:creationId xmlns:a16="http://schemas.microsoft.com/office/drawing/2014/main" id="{F9526E21-7597-4FAF-8C0F-D966064266FF}"/>
              </a:ext>
            </a:extLst>
          </p:cNvPr>
          <p:cNvSpPr/>
          <p:nvPr userDrawn="1"/>
        </p:nvSpPr>
        <p:spPr>
          <a:xfrm>
            <a:off x="128186" y="1387687"/>
            <a:ext cx="8904719" cy="533379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02224" y="1531588"/>
            <a:ext cx="8813590" cy="51898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CF4CEE4-815D-451B-96FB-9D21C7BDC208}" type="datetimeFigureOut">
              <a:rPr lang="en-US" smtClean="0"/>
              <a:t>7/23/2018</a:t>
            </a:fld>
            <a:endParaRPr lang="en-US"/>
          </a:p>
        </p:txBody>
      </p:sp>
    </p:spTree>
    <p:extLst>
      <p:ext uri="{BB962C8B-B14F-4D97-AF65-F5344CB8AC3E}">
        <p14:creationId xmlns:p14="http://schemas.microsoft.com/office/powerpoint/2010/main" val="4070309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7/23/2018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490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372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7/23/2018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069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t>7/23/2018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238887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t>7/23/2018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955443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t>7/23/2018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306163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t>7/23/2018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624300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t>7/23/2018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202134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t>7/23/2018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502244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t>7/23/2018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47211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t>7/23/2018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t>‹#›</a:t>
            </a:fld>
            <a:endParaRPr lang="en-US"/>
          </a:p>
        </p:txBody>
      </p:sp>
    </p:spTree>
    <p:extLst>
      <p:ext uri="{BB962C8B-B14F-4D97-AF65-F5344CB8AC3E}">
        <p14:creationId xmlns:p14="http://schemas.microsoft.com/office/powerpoint/2010/main" val="1251886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7/23/2018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624249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5175-AE62-4221-9465-A441D9D5C50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2D8DC0-DBFC-47BA-B2AC-2D4B8328A6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8194" cy="6858000"/>
          </a:xfrm>
        </p:spPr>
      </p:pic>
      <p:sp>
        <p:nvSpPr>
          <p:cNvPr id="3" name="Rectangle 2">
            <a:extLst>
              <a:ext uri="{FF2B5EF4-FFF2-40B4-BE49-F238E27FC236}">
                <a16:creationId xmlns:a16="http://schemas.microsoft.com/office/drawing/2014/main" id="{F244321A-916D-4D89-94DD-B687E08D4B46}"/>
              </a:ext>
            </a:extLst>
          </p:cNvPr>
          <p:cNvSpPr/>
          <p:nvPr/>
        </p:nvSpPr>
        <p:spPr>
          <a:xfrm>
            <a:off x="-226503" y="3244801"/>
            <a:ext cx="9991288" cy="145538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itle 1">
            <a:extLst>
              <a:ext uri="{FF2B5EF4-FFF2-40B4-BE49-F238E27FC236}">
                <a16:creationId xmlns:a16="http://schemas.microsoft.com/office/drawing/2014/main" id="{0D6D04B2-B69C-4613-A0E4-DDDF4A18F5ED}"/>
              </a:ext>
            </a:extLst>
          </p:cNvPr>
          <p:cNvSpPr txBox="1">
            <a:spLocks/>
          </p:cNvSpPr>
          <p:nvPr/>
        </p:nvSpPr>
        <p:spPr>
          <a:xfrm>
            <a:off x="213919" y="3884381"/>
            <a:ext cx="7772400" cy="9429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prstClr val="black">
                    <a:lumMod val="65000"/>
                    <a:lumOff val="35000"/>
                  </a:prstClr>
                </a:solidFill>
              </a:rPr>
              <a:t>COMMUNITY CHURCH</a:t>
            </a:r>
          </a:p>
        </p:txBody>
      </p:sp>
      <p:sp>
        <p:nvSpPr>
          <p:cNvPr id="6" name="Rectangle 5">
            <a:extLst>
              <a:ext uri="{FF2B5EF4-FFF2-40B4-BE49-F238E27FC236}">
                <a16:creationId xmlns:a16="http://schemas.microsoft.com/office/drawing/2014/main" id="{FDB11980-FE43-46BB-AF6D-84E1F0376A22}"/>
              </a:ext>
            </a:extLst>
          </p:cNvPr>
          <p:cNvSpPr/>
          <p:nvPr/>
        </p:nvSpPr>
        <p:spPr>
          <a:xfrm>
            <a:off x="205530" y="3097789"/>
            <a:ext cx="6262382" cy="1354217"/>
          </a:xfrm>
          <a:prstGeom prst="rect">
            <a:avLst/>
          </a:prstGeom>
        </p:spPr>
        <p:txBody>
          <a:bodyPr wrap="square">
            <a:spAutoFit/>
          </a:bodyPr>
          <a:lstStyle/>
          <a:p>
            <a:r>
              <a:rPr lang="en-US" sz="8100" spc="900" dirty="0">
                <a:solidFill>
                  <a:srgbClr val="C8780E"/>
                </a:solidFill>
              </a:rPr>
              <a:t>TALLGRASS</a:t>
            </a:r>
          </a:p>
        </p:txBody>
      </p:sp>
    </p:spTree>
    <p:extLst>
      <p:ext uri="{BB962C8B-B14F-4D97-AF65-F5344CB8AC3E}">
        <p14:creationId xmlns:p14="http://schemas.microsoft.com/office/powerpoint/2010/main" val="2554443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What is the law?</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457200" indent="-457200">
              <a:lnSpc>
                <a:spcPct val="100000"/>
              </a:lnSpc>
              <a:spcBef>
                <a:spcPts val="600"/>
              </a:spcBef>
              <a:spcAft>
                <a:spcPts val="600"/>
              </a:spcAft>
              <a:buFont typeface="+mj-lt"/>
              <a:buAutoNum type="arabicPeriod"/>
            </a:pPr>
            <a:r>
              <a:rPr lang="en-US" sz="3300" dirty="0"/>
              <a:t>Tells what’s right and wrong</a:t>
            </a:r>
          </a:p>
          <a:p>
            <a:pPr marL="457200" indent="-457200">
              <a:lnSpc>
                <a:spcPct val="100000"/>
              </a:lnSpc>
              <a:spcBef>
                <a:spcPts val="600"/>
              </a:spcBef>
              <a:spcAft>
                <a:spcPts val="600"/>
              </a:spcAft>
              <a:buFont typeface="+mj-lt"/>
              <a:buAutoNum type="arabicPeriod"/>
            </a:pPr>
            <a:r>
              <a:rPr lang="en-US" sz="3300" dirty="0"/>
              <a:t>How do we KNOW what’s right and wrong?</a:t>
            </a:r>
          </a:p>
          <a:p>
            <a:pPr marL="971550" lvl="1" indent="-514350">
              <a:lnSpc>
                <a:spcPct val="100000"/>
              </a:lnSpc>
              <a:spcBef>
                <a:spcPts val="600"/>
              </a:spcBef>
              <a:spcAft>
                <a:spcPts val="600"/>
              </a:spcAft>
              <a:buFont typeface="+mj-lt"/>
              <a:buAutoNum type="alphaUcPeriod"/>
            </a:pPr>
            <a:r>
              <a:rPr lang="en-US" sz="3300" dirty="0"/>
              <a:t>Individuals</a:t>
            </a:r>
          </a:p>
          <a:p>
            <a:pPr marL="971550" lvl="1" indent="-514350">
              <a:lnSpc>
                <a:spcPct val="100000"/>
              </a:lnSpc>
              <a:spcBef>
                <a:spcPts val="600"/>
              </a:spcBef>
              <a:spcAft>
                <a:spcPts val="600"/>
              </a:spcAft>
              <a:buFont typeface="+mj-lt"/>
              <a:buAutoNum type="alphaUcPeriod"/>
            </a:pPr>
            <a:r>
              <a:rPr lang="en-US" sz="3300" dirty="0"/>
              <a:t>Groups / Societies</a:t>
            </a:r>
          </a:p>
          <a:p>
            <a:pPr marL="971550" lvl="1" indent="-514350">
              <a:lnSpc>
                <a:spcPct val="100000"/>
              </a:lnSpc>
              <a:spcBef>
                <a:spcPts val="600"/>
              </a:spcBef>
              <a:spcAft>
                <a:spcPts val="600"/>
              </a:spcAft>
              <a:buFont typeface="+mj-lt"/>
              <a:buAutoNum type="alphaUcPeriod"/>
            </a:pPr>
            <a:r>
              <a:rPr lang="en-US" sz="3300" dirty="0"/>
              <a:t>God</a:t>
            </a:r>
          </a:p>
          <a:p>
            <a:pPr marL="514350" indent="-514350">
              <a:lnSpc>
                <a:spcPct val="100000"/>
              </a:lnSpc>
              <a:spcBef>
                <a:spcPts val="600"/>
              </a:spcBef>
              <a:spcAft>
                <a:spcPts val="600"/>
              </a:spcAft>
              <a:buFont typeface="+mj-lt"/>
              <a:buAutoNum type="arabicPeriod"/>
            </a:pPr>
            <a:r>
              <a:rPr lang="en-US" sz="3300" dirty="0"/>
              <a:t>God’s Moral Law, revealed in the Old Testament</a:t>
            </a:r>
          </a:p>
        </p:txBody>
      </p:sp>
    </p:spTree>
    <p:extLst>
      <p:ext uri="{BB962C8B-B14F-4D97-AF65-F5344CB8AC3E}">
        <p14:creationId xmlns:p14="http://schemas.microsoft.com/office/powerpoint/2010/main" val="152277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3000" b="1" baseline="30000" dirty="0"/>
              <a:t>8 </a:t>
            </a:r>
            <a:r>
              <a:rPr lang="en-US" sz="3000" dirty="0"/>
              <a:t>Now we know that the law is good, if one uses it lawfully, </a:t>
            </a:r>
            <a:r>
              <a:rPr lang="en-US" sz="3000" baseline="30000" dirty="0"/>
              <a:t>9</a:t>
            </a:r>
            <a:r>
              <a:rPr lang="en-US" sz="3000" dirty="0"/>
              <a:t>understanding this, that the law is not laid down for the just but for the lawless and disobedient, for the ungodly and sinners, for the unholy and profane, for those who strike their fathers and mothers, for murderers,</a:t>
            </a:r>
            <a:r>
              <a:rPr lang="en-US" sz="3000" b="1" baseline="30000" dirty="0"/>
              <a:t>10 </a:t>
            </a:r>
            <a:r>
              <a:rPr lang="en-US" sz="3000" dirty="0"/>
              <a:t>the sexually immoral, men who practice homosexuality, enslavers, liars, perjurers, and whatever else is contrary to sound doctrine, </a:t>
            </a:r>
            <a:r>
              <a:rPr lang="en-US" sz="3000" b="1" baseline="30000" dirty="0"/>
              <a:t>11 </a:t>
            </a:r>
            <a:r>
              <a:rPr lang="en-US" sz="3000" dirty="0"/>
              <a:t>in accordance with the gospel of the glory of the blessed God with which I have been entrusted.</a:t>
            </a:r>
          </a:p>
        </p:txBody>
      </p:sp>
    </p:spTree>
    <p:extLst>
      <p:ext uri="{BB962C8B-B14F-4D97-AF65-F5344CB8AC3E}">
        <p14:creationId xmlns:p14="http://schemas.microsoft.com/office/powerpoint/2010/main" val="4239523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3000" b="1" baseline="30000" dirty="0"/>
              <a:t>8 </a:t>
            </a:r>
            <a:r>
              <a:rPr lang="en-US" sz="3000" dirty="0"/>
              <a:t>Now we know that the law is good, if one uses it lawfully, </a:t>
            </a:r>
            <a:r>
              <a:rPr lang="en-US" sz="3000" baseline="30000" dirty="0"/>
              <a:t>9</a:t>
            </a:r>
            <a:r>
              <a:rPr lang="en-US" sz="3000" dirty="0"/>
              <a:t>understanding this, that the law is not laid down for the just but for the lawless and disobedient, for the ungodly and sinners, for the unholy and profane, for those who strike their fathers and mothers, for murderers,</a:t>
            </a:r>
            <a:r>
              <a:rPr lang="en-US" sz="3000" b="1" baseline="30000" dirty="0"/>
              <a:t>10 </a:t>
            </a:r>
            <a:r>
              <a:rPr lang="en-US" sz="3000" dirty="0"/>
              <a:t>the sexually immoral, men who practice homosexuality, enslavers, liars, perjurers, and whatever else is contrary to sound doctrine, </a:t>
            </a:r>
            <a:r>
              <a:rPr lang="en-US" sz="3000" b="1" baseline="30000" dirty="0"/>
              <a:t>11 </a:t>
            </a:r>
            <a:r>
              <a:rPr lang="en-US" sz="3000" dirty="0"/>
              <a:t>in accordance with the gospel of the glory of the blessed God with which I have been entrusted.</a:t>
            </a:r>
          </a:p>
        </p:txBody>
      </p:sp>
      <p:sp>
        <p:nvSpPr>
          <p:cNvPr id="4" name="Oval 3">
            <a:extLst>
              <a:ext uri="{FF2B5EF4-FFF2-40B4-BE49-F238E27FC236}">
                <a16:creationId xmlns:a16="http://schemas.microsoft.com/office/drawing/2014/main" id="{A494CEA7-81BF-43AE-8EA2-3D409909D3CF}"/>
              </a:ext>
            </a:extLst>
          </p:cNvPr>
          <p:cNvSpPr/>
          <p:nvPr/>
        </p:nvSpPr>
        <p:spPr>
          <a:xfrm>
            <a:off x="1449239" y="3856007"/>
            <a:ext cx="2622430" cy="785002"/>
          </a:xfrm>
          <a:prstGeom prst="ellipse">
            <a:avLst/>
          </a:prstGeom>
          <a:noFill/>
          <a:ln w="889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elephant clip art png">
            <a:extLst>
              <a:ext uri="{FF2B5EF4-FFF2-40B4-BE49-F238E27FC236}">
                <a16:creationId xmlns:a16="http://schemas.microsoft.com/office/drawing/2014/main" id="{170C4D13-3380-423C-BD36-B241C65AF2A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659" b="95366" l="3556" r="96000">
                        <a14:foregroundMark x1="42667" y1="91707" x2="35667" y2="92927"/>
                        <a14:foregroundMark x1="35667" y1="92927" x2="34111" y2="92439"/>
                        <a14:foregroundMark x1="41222" y1="95732" x2="47556" y2="95366"/>
                        <a14:foregroundMark x1="47556" y1="95366" x2="48444" y2="94268"/>
                        <a14:foregroundMark x1="92333" y1="92195" x2="90111" y2="85488"/>
                        <a14:foregroundMark x1="90111" y1="85488" x2="85556" y2="48902"/>
                        <a14:foregroundMark x1="93889" y1="87683" x2="92556" y2="80366"/>
                        <a14:foregroundMark x1="92556" y1="80366" x2="91556" y2="79390"/>
                        <a14:foregroundMark x1="96556" y1="65122" x2="94111" y2="58171"/>
                        <a14:foregroundMark x1="94111" y1="58171" x2="92889" y2="36585"/>
                        <a14:foregroundMark x1="92889" y1="36585" x2="91556" y2="32073"/>
                        <a14:foregroundMark x1="94889" y1="85854" x2="96333" y2="90610"/>
                        <a14:foregroundMark x1="54333" y1="20000" x2="59667" y2="27073"/>
                        <a14:foregroundMark x1="59667" y1="27073" x2="67111" y2="24878"/>
                        <a14:foregroundMark x1="67111" y1="24878" x2="67111" y2="16463"/>
                        <a14:foregroundMark x1="67111" y1="16463" x2="70222" y2="10000"/>
                        <a14:foregroundMark x1="70222" y1="10000" x2="63556" y2="7805"/>
                        <a14:foregroundMark x1="63556" y1="7805" x2="55000" y2="9390"/>
                        <a14:foregroundMark x1="55000" y1="9390" x2="32444" y2="4878"/>
                        <a14:foregroundMark x1="32444" y1="4878" x2="24778" y2="5122"/>
                        <a14:foregroundMark x1="24778" y1="5122" x2="11556" y2="8415"/>
                        <a14:foregroundMark x1="11556" y1="8415" x2="6667" y2="12927"/>
                        <a14:foregroundMark x1="6667" y1="12927" x2="11556" y2="28780"/>
                        <a14:foregroundMark x1="11556" y1="28780" x2="20444" y2="29756"/>
                        <a14:foregroundMark x1="20444" y1="29756" x2="22778" y2="20610"/>
                        <a14:foregroundMark x1="22778" y1="20610" x2="33222" y2="21829"/>
                        <a14:foregroundMark x1="33222" y1="21829" x2="41333" y2="16098"/>
                        <a14:foregroundMark x1="41333" y1="16098" x2="46556" y2="27317"/>
                        <a14:foregroundMark x1="46556" y1="27317" x2="40667" y2="33293"/>
                        <a14:foregroundMark x1="40667" y1="33293" x2="24000" y2="12561"/>
                        <a14:foregroundMark x1="24000" y1="12561" x2="21556" y2="11341"/>
                        <a14:foregroundMark x1="49556" y1="13415" x2="46889" y2="6585"/>
                        <a14:foregroundMark x1="46889" y1="6585" x2="40000" y2="5244"/>
                        <a14:foregroundMark x1="40000" y1="5244" x2="25667" y2="8049"/>
                        <a14:foregroundMark x1="25667" y1="8049" x2="30889" y2="8049"/>
                        <a14:foregroundMark x1="12111" y1="41829" x2="10222" y2="43537"/>
                        <a14:foregroundMark x1="26444" y1="42561" x2="25111" y2="43902"/>
                        <a14:foregroundMark x1="54000" y1="6463" x2="47222" y2="3780"/>
                        <a14:foregroundMark x1="47222" y1="3780" x2="31222" y2="4756"/>
                        <a14:foregroundMark x1="26111" y1="45244" x2="24778" y2="36829"/>
                        <a14:foregroundMark x1="9889" y1="43659" x2="7444" y2="44390"/>
                        <a14:foregroundMark x1="3667" y1="15000" x2="3556" y2="18293"/>
                      </a14:backgroundRemoval>
                    </a14:imgEffect>
                  </a14:imgLayer>
                </a14:imgProps>
              </a:ext>
              <a:ext uri="{28A0092B-C50C-407E-A947-70E740481C1C}">
                <a14:useLocalDpi xmlns:a14="http://schemas.microsoft.com/office/drawing/2010/main" val="0"/>
              </a:ext>
            </a:extLst>
          </a:blip>
          <a:srcRect/>
          <a:stretch>
            <a:fillRect/>
          </a:stretch>
        </p:blipFill>
        <p:spPr bwMode="auto">
          <a:xfrm rot="230408">
            <a:off x="5219366" y="7721"/>
            <a:ext cx="3773555" cy="343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589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3000" b="1" baseline="30000" dirty="0"/>
              <a:t>8 </a:t>
            </a:r>
            <a:r>
              <a:rPr lang="en-US" sz="3000" dirty="0"/>
              <a:t>Now we know that the law is good, if one uses it lawfully, </a:t>
            </a:r>
            <a:r>
              <a:rPr lang="en-US" sz="3000" baseline="30000" dirty="0"/>
              <a:t>9</a:t>
            </a:r>
            <a:r>
              <a:rPr lang="en-US" sz="3000" dirty="0"/>
              <a:t>understanding this, that the law is not laid down for the just but for the </a:t>
            </a:r>
            <a:r>
              <a:rPr lang="en-US" sz="3000" u="sng" dirty="0"/>
              <a:t>lawless</a:t>
            </a:r>
            <a:r>
              <a:rPr lang="en-US" sz="3000" dirty="0"/>
              <a:t> and </a:t>
            </a:r>
            <a:r>
              <a:rPr lang="en-US" sz="3000" u="sng" dirty="0"/>
              <a:t>disobedient</a:t>
            </a:r>
            <a:r>
              <a:rPr lang="en-US" sz="3000" dirty="0"/>
              <a:t>, for the </a:t>
            </a:r>
            <a:r>
              <a:rPr lang="en-US" sz="3000" u="sng" dirty="0"/>
              <a:t>ungodly</a:t>
            </a:r>
            <a:r>
              <a:rPr lang="en-US" sz="3000" dirty="0"/>
              <a:t> and </a:t>
            </a:r>
            <a:r>
              <a:rPr lang="en-US" sz="3000" u="sng" dirty="0"/>
              <a:t>sinners</a:t>
            </a:r>
            <a:r>
              <a:rPr lang="en-US" sz="3000" dirty="0"/>
              <a:t>, for the </a:t>
            </a:r>
            <a:r>
              <a:rPr lang="en-US" sz="3000" u="sng" dirty="0"/>
              <a:t>unholy</a:t>
            </a:r>
            <a:r>
              <a:rPr lang="en-US" sz="3000" dirty="0"/>
              <a:t> and </a:t>
            </a:r>
            <a:r>
              <a:rPr lang="en-US" sz="3000" u="sng" dirty="0"/>
              <a:t>profane</a:t>
            </a:r>
            <a:r>
              <a:rPr lang="en-US" sz="3000" dirty="0"/>
              <a:t>, for </a:t>
            </a:r>
            <a:r>
              <a:rPr lang="en-US" sz="3000" u="sng" dirty="0"/>
              <a:t>those who strike their fathers and mothers</a:t>
            </a:r>
            <a:r>
              <a:rPr lang="en-US" sz="3000" dirty="0"/>
              <a:t>, for </a:t>
            </a:r>
            <a:r>
              <a:rPr lang="en-US" sz="3000" u="sng" dirty="0"/>
              <a:t>murderers</a:t>
            </a:r>
            <a:r>
              <a:rPr lang="en-US" sz="3000" dirty="0"/>
              <a:t>,</a:t>
            </a:r>
            <a:r>
              <a:rPr lang="en-US" sz="3000" b="1" baseline="30000" dirty="0"/>
              <a:t>10 </a:t>
            </a:r>
            <a:r>
              <a:rPr lang="en-US" sz="3000" dirty="0"/>
              <a:t>the </a:t>
            </a:r>
            <a:r>
              <a:rPr lang="en-US" sz="3000" u="sng" dirty="0"/>
              <a:t>sexually immoral</a:t>
            </a:r>
            <a:r>
              <a:rPr lang="en-US" sz="3000" dirty="0"/>
              <a:t>, </a:t>
            </a:r>
            <a:r>
              <a:rPr lang="en-US" sz="3000" u="sng" dirty="0"/>
              <a:t>men who practice homosexuality</a:t>
            </a:r>
            <a:r>
              <a:rPr lang="en-US" sz="3000" dirty="0"/>
              <a:t>, </a:t>
            </a:r>
            <a:r>
              <a:rPr lang="en-US" sz="3000" u="sng" dirty="0"/>
              <a:t>enslavers</a:t>
            </a:r>
            <a:r>
              <a:rPr lang="en-US" sz="3000" dirty="0"/>
              <a:t>, </a:t>
            </a:r>
            <a:r>
              <a:rPr lang="en-US" sz="3000" u="sng" dirty="0"/>
              <a:t>liars</a:t>
            </a:r>
            <a:r>
              <a:rPr lang="en-US" sz="3000" dirty="0"/>
              <a:t>, </a:t>
            </a:r>
            <a:r>
              <a:rPr lang="en-US" sz="3000" u="sng" dirty="0"/>
              <a:t>perjurers</a:t>
            </a:r>
            <a:r>
              <a:rPr lang="en-US" sz="3000" dirty="0"/>
              <a:t>, and whatever else is contrary to sound doctrine, </a:t>
            </a:r>
            <a:r>
              <a:rPr lang="en-US" sz="3000" b="1" baseline="30000" dirty="0"/>
              <a:t>11 </a:t>
            </a:r>
            <a:r>
              <a:rPr lang="en-US" sz="3000" dirty="0"/>
              <a:t>in accordance with the gospel of the glory of the blessed God with which I have been entrusted.</a:t>
            </a:r>
          </a:p>
        </p:txBody>
      </p:sp>
    </p:spTree>
    <p:extLst>
      <p:ext uri="{BB962C8B-B14F-4D97-AF65-F5344CB8AC3E}">
        <p14:creationId xmlns:p14="http://schemas.microsoft.com/office/powerpoint/2010/main" val="2766343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3000" b="1" baseline="30000" dirty="0"/>
              <a:t>8 </a:t>
            </a:r>
            <a:r>
              <a:rPr lang="en-US" sz="3000" dirty="0"/>
              <a:t>Now we know that the law is good, if one uses it lawfully, </a:t>
            </a:r>
            <a:r>
              <a:rPr lang="en-US" sz="3000" baseline="30000" dirty="0"/>
              <a:t>9</a:t>
            </a:r>
            <a:r>
              <a:rPr lang="en-US" sz="3000" dirty="0"/>
              <a:t>understanding this, that the law is not laid down for the just but for the </a:t>
            </a:r>
            <a:r>
              <a:rPr lang="en-US" sz="3000" u="sng" dirty="0"/>
              <a:t>lawless</a:t>
            </a:r>
            <a:r>
              <a:rPr lang="en-US" sz="3000" dirty="0"/>
              <a:t> and </a:t>
            </a:r>
            <a:r>
              <a:rPr lang="en-US" sz="3000" u="sng" dirty="0"/>
              <a:t>disobedient</a:t>
            </a:r>
            <a:r>
              <a:rPr lang="en-US" sz="3000" dirty="0"/>
              <a:t>, for the </a:t>
            </a:r>
            <a:r>
              <a:rPr lang="en-US" sz="3000" u="sng" dirty="0"/>
              <a:t>ungodly</a:t>
            </a:r>
            <a:r>
              <a:rPr lang="en-US" sz="3000" dirty="0"/>
              <a:t> and </a:t>
            </a:r>
            <a:r>
              <a:rPr lang="en-US" sz="3000" u="sng" dirty="0"/>
              <a:t>sinners</a:t>
            </a:r>
            <a:r>
              <a:rPr lang="en-US" sz="3000" dirty="0"/>
              <a:t>, for the </a:t>
            </a:r>
            <a:r>
              <a:rPr lang="en-US" sz="3000" u="sng" dirty="0"/>
              <a:t>unholy</a:t>
            </a:r>
            <a:r>
              <a:rPr lang="en-US" sz="3000" dirty="0"/>
              <a:t> and </a:t>
            </a:r>
            <a:r>
              <a:rPr lang="en-US" sz="3000" u="sng" dirty="0"/>
              <a:t>profane</a:t>
            </a:r>
            <a:r>
              <a:rPr lang="en-US" sz="3000" dirty="0"/>
              <a:t>, for </a:t>
            </a:r>
            <a:r>
              <a:rPr lang="en-US" sz="3000" u="sng" dirty="0"/>
              <a:t>those who strike their fathers and mothers</a:t>
            </a:r>
            <a:r>
              <a:rPr lang="en-US" sz="3000" dirty="0"/>
              <a:t>, for </a:t>
            </a:r>
            <a:r>
              <a:rPr lang="en-US" sz="3000" u="sng" dirty="0"/>
              <a:t>murderers</a:t>
            </a:r>
            <a:r>
              <a:rPr lang="en-US" sz="3000" dirty="0"/>
              <a:t>,</a:t>
            </a:r>
            <a:r>
              <a:rPr lang="en-US" sz="3000" b="1" baseline="30000" dirty="0"/>
              <a:t>10 </a:t>
            </a:r>
            <a:r>
              <a:rPr lang="en-US" sz="3000" dirty="0"/>
              <a:t>the </a:t>
            </a:r>
            <a:r>
              <a:rPr lang="en-US" sz="3000" u="sng" dirty="0"/>
              <a:t>sexually immoral</a:t>
            </a:r>
            <a:r>
              <a:rPr lang="en-US" sz="3000" dirty="0"/>
              <a:t>, </a:t>
            </a:r>
            <a:r>
              <a:rPr lang="en-US" sz="3000" u="sng" dirty="0"/>
              <a:t>men who practice homosexuality</a:t>
            </a:r>
            <a:r>
              <a:rPr lang="en-US" sz="3000" dirty="0"/>
              <a:t>, </a:t>
            </a:r>
            <a:r>
              <a:rPr lang="en-US" sz="3000" u="sng" dirty="0"/>
              <a:t>enslavers</a:t>
            </a:r>
            <a:r>
              <a:rPr lang="en-US" sz="3000" dirty="0"/>
              <a:t>, </a:t>
            </a:r>
            <a:r>
              <a:rPr lang="en-US" sz="3000" u="sng" dirty="0"/>
              <a:t>liars</a:t>
            </a:r>
            <a:r>
              <a:rPr lang="en-US" sz="3000" dirty="0"/>
              <a:t>, </a:t>
            </a:r>
            <a:r>
              <a:rPr lang="en-US" sz="3000" u="sng" dirty="0"/>
              <a:t>perjurers</a:t>
            </a:r>
            <a:r>
              <a:rPr lang="en-US" sz="3000" dirty="0"/>
              <a:t>, </a:t>
            </a:r>
            <a:r>
              <a:rPr lang="en-US" sz="3000" u="sng" dirty="0">
                <a:solidFill>
                  <a:srgbClr val="FF0000"/>
                </a:solidFill>
              </a:rPr>
              <a:t>and whatever else is contrary to sound doctrine</a:t>
            </a:r>
            <a:r>
              <a:rPr lang="en-US" sz="3000" dirty="0"/>
              <a:t>, </a:t>
            </a:r>
            <a:r>
              <a:rPr lang="en-US" sz="3000" b="1" baseline="30000" dirty="0"/>
              <a:t>11 </a:t>
            </a:r>
            <a:r>
              <a:rPr lang="en-US" sz="3000" dirty="0"/>
              <a:t>in accordance with the gospel of the glory of the blessed God with which I have been entrusted.</a:t>
            </a:r>
          </a:p>
        </p:txBody>
      </p:sp>
    </p:spTree>
    <p:extLst>
      <p:ext uri="{BB962C8B-B14F-4D97-AF65-F5344CB8AC3E}">
        <p14:creationId xmlns:p14="http://schemas.microsoft.com/office/powerpoint/2010/main" val="25609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we know that the law is good, if one uses it lawfully, </a:t>
            </a:r>
            <a:r>
              <a:rPr lang="en-US" sz="2500" baseline="30000" dirty="0"/>
              <a:t>9</a:t>
            </a:r>
            <a:r>
              <a:rPr lang="en-US" sz="2500" dirty="0"/>
              <a:t>understanding this, that the law is not laid down for the just but for the lawless and disobedient, for the ungodly and sinners,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dirty="0"/>
              <a:t>in accordance with the gospel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spTree>
    <p:extLst>
      <p:ext uri="{BB962C8B-B14F-4D97-AF65-F5344CB8AC3E}">
        <p14:creationId xmlns:p14="http://schemas.microsoft.com/office/powerpoint/2010/main" val="1537626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we know that the law is good, if one uses it lawfully, </a:t>
            </a:r>
            <a:r>
              <a:rPr lang="en-US" sz="2500" baseline="30000" dirty="0"/>
              <a:t>9</a:t>
            </a:r>
            <a:r>
              <a:rPr lang="en-US" sz="2500" dirty="0"/>
              <a:t>understanding this, that the law is not laid down for the just but for the lawless and disobedient, for the ungodly and sinners,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dirty="0"/>
              <a:t>in accordance with the gospel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dirty="0"/>
              <a:t>The Law is good</a:t>
            </a:r>
          </a:p>
          <a:p>
            <a:pPr marL="342900" indent="-342900">
              <a:buFont typeface="+mj-lt"/>
              <a:buAutoNum type="arabicPeriod"/>
            </a:pPr>
            <a:r>
              <a:rPr lang="en-US" sz="2300" dirty="0"/>
              <a:t>The Law can be used wrongly</a:t>
            </a:r>
          </a:p>
          <a:p>
            <a:pPr marL="342900" indent="-342900">
              <a:buFont typeface="+mj-lt"/>
              <a:buAutoNum type="arabicPeriod"/>
            </a:pPr>
            <a:r>
              <a:rPr lang="en-US" sz="2300"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dirty="0"/>
              <a:t>The Law is for “sinners”</a:t>
            </a:r>
          </a:p>
          <a:p>
            <a:pPr marL="342900" indent="-342900">
              <a:buFont typeface="+mj-lt"/>
              <a:buAutoNum type="arabicPeriod"/>
            </a:pPr>
            <a:r>
              <a:rPr lang="en-US" sz="2300"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spTree>
    <p:extLst>
      <p:ext uri="{BB962C8B-B14F-4D97-AF65-F5344CB8AC3E}">
        <p14:creationId xmlns:p14="http://schemas.microsoft.com/office/powerpoint/2010/main" val="621245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a:t>
            </a:r>
            <a:r>
              <a:rPr lang="en-US" sz="2500" u="sng" dirty="0"/>
              <a:t>we know that the law is good</a:t>
            </a:r>
            <a:r>
              <a:rPr lang="en-US" sz="2500" dirty="0"/>
              <a:t>, if one uses it lawfully, </a:t>
            </a:r>
            <a:r>
              <a:rPr lang="en-US" sz="2500" baseline="30000" dirty="0"/>
              <a:t>9</a:t>
            </a:r>
            <a:r>
              <a:rPr lang="en-US" sz="2500" dirty="0"/>
              <a:t>understanding this, that the law is not laid down for the just but for the lawless and disobedient, for the ungodly and sinners,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dirty="0"/>
              <a:t>in accordance with the gospel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b="1" dirty="0"/>
              <a:t>The Law is good</a:t>
            </a:r>
          </a:p>
          <a:p>
            <a:pPr marL="342900" indent="-342900">
              <a:buFont typeface="+mj-lt"/>
              <a:buAutoNum type="arabicPeriod"/>
            </a:pPr>
            <a:r>
              <a:rPr lang="en-US" sz="2300" dirty="0"/>
              <a:t>The Law can be used wrongly</a:t>
            </a:r>
          </a:p>
          <a:p>
            <a:pPr marL="342900" indent="-342900">
              <a:buFont typeface="+mj-lt"/>
              <a:buAutoNum type="arabicPeriod"/>
            </a:pPr>
            <a:r>
              <a:rPr lang="en-US" sz="2300"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dirty="0"/>
              <a:t>The Law is for “sinners”</a:t>
            </a:r>
          </a:p>
          <a:p>
            <a:pPr marL="342900" indent="-342900">
              <a:buFont typeface="+mj-lt"/>
              <a:buAutoNum type="arabicPeriod"/>
            </a:pPr>
            <a:r>
              <a:rPr lang="en-US" sz="2300"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spTree>
    <p:extLst>
      <p:ext uri="{BB962C8B-B14F-4D97-AF65-F5344CB8AC3E}">
        <p14:creationId xmlns:p14="http://schemas.microsoft.com/office/powerpoint/2010/main" val="1410615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a:t>
            </a:r>
            <a:r>
              <a:rPr lang="en-US" sz="2500" u="sng" dirty="0"/>
              <a:t>we know that the law is good, if one uses it lawfully</a:t>
            </a:r>
            <a:r>
              <a:rPr lang="en-US" sz="2500" dirty="0"/>
              <a:t>, </a:t>
            </a:r>
            <a:r>
              <a:rPr lang="en-US" sz="2500" baseline="30000" dirty="0"/>
              <a:t>9</a:t>
            </a:r>
            <a:r>
              <a:rPr lang="en-US" sz="2500" dirty="0"/>
              <a:t>understanding this, that the law is not laid down for the just but for the lawless and disobedient, for the ungodly and sinners,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dirty="0"/>
              <a:t>in accordance with the gospel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dirty="0"/>
              <a:t>The Law is good</a:t>
            </a:r>
          </a:p>
          <a:p>
            <a:pPr marL="342900" indent="-342900">
              <a:buFont typeface="+mj-lt"/>
              <a:buAutoNum type="arabicPeriod"/>
            </a:pPr>
            <a:r>
              <a:rPr lang="en-US" sz="2300" b="1" spc="-30" dirty="0"/>
              <a:t>The Law can be used wrongly</a:t>
            </a:r>
          </a:p>
          <a:p>
            <a:pPr marL="342900" indent="-342900">
              <a:buFont typeface="+mj-lt"/>
              <a:buAutoNum type="arabicPeriod"/>
            </a:pPr>
            <a:r>
              <a:rPr lang="en-US" sz="2300"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dirty="0"/>
              <a:t>The Law is for “sinners”</a:t>
            </a:r>
          </a:p>
          <a:p>
            <a:pPr marL="342900" indent="-342900">
              <a:buFont typeface="+mj-lt"/>
              <a:buAutoNum type="arabicPeriod"/>
            </a:pPr>
            <a:r>
              <a:rPr lang="en-US" sz="2300"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spTree>
    <p:extLst>
      <p:ext uri="{BB962C8B-B14F-4D97-AF65-F5344CB8AC3E}">
        <p14:creationId xmlns:p14="http://schemas.microsoft.com/office/powerpoint/2010/main" val="676656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a:t>
            </a:r>
            <a:r>
              <a:rPr lang="en-US" sz="2500" u="sng" dirty="0"/>
              <a:t>we know that the law is good</a:t>
            </a:r>
            <a:r>
              <a:rPr lang="en-US" sz="2500" dirty="0"/>
              <a:t>, if one uses it lawfully, </a:t>
            </a:r>
            <a:r>
              <a:rPr lang="en-US" sz="2500" baseline="30000" dirty="0"/>
              <a:t>9</a:t>
            </a:r>
            <a:r>
              <a:rPr lang="en-US" sz="2500" dirty="0"/>
              <a:t>understanding this, that the law is not laid down for the just but for the lawless and disobedient, for the ungodly and sinners,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dirty="0"/>
              <a:t>in accordance with the gospel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dirty="0"/>
              <a:t>The Law is good</a:t>
            </a:r>
          </a:p>
          <a:p>
            <a:pPr marL="342900" indent="-342900">
              <a:buFont typeface="+mj-lt"/>
              <a:buAutoNum type="arabicPeriod"/>
            </a:pPr>
            <a:r>
              <a:rPr lang="en-US" sz="2300" b="1" spc="-30" dirty="0"/>
              <a:t>The Law can be used wrongly</a:t>
            </a:r>
          </a:p>
          <a:p>
            <a:pPr marL="342900" indent="-342900">
              <a:buFont typeface="+mj-lt"/>
              <a:buAutoNum type="arabicPeriod"/>
            </a:pPr>
            <a:r>
              <a:rPr lang="en-US" sz="2300"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dirty="0"/>
              <a:t>The Law is for “sinners”</a:t>
            </a:r>
          </a:p>
          <a:p>
            <a:pPr marL="342900" indent="-342900">
              <a:buFont typeface="+mj-lt"/>
              <a:buAutoNum type="arabicPeriod"/>
            </a:pPr>
            <a:r>
              <a:rPr lang="en-US" sz="2300"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pic>
        <p:nvPicPr>
          <p:cNvPr id="7" name="Picture 6">
            <a:extLst>
              <a:ext uri="{FF2B5EF4-FFF2-40B4-BE49-F238E27FC236}">
                <a16:creationId xmlns:a16="http://schemas.microsoft.com/office/drawing/2014/main" id="{28860793-054F-4862-A8BA-1C0783325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683" y="604297"/>
            <a:ext cx="8436634" cy="3363405"/>
          </a:xfrm>
          <a:prstGeom prst="rect">
            <a:avLst/>
          </a:prstGeom>
        </p:spPr>
      </p:pic>
    </p:spTree>
    <p:extLst>
      <p:ext uri="{BB962C8B-B14F-4D97-AF65-F5344CB8AC3E}">
        <p14:creationId xmlns:p14="http://schemas.microsoft.com/office/powerpoint/2010/main" val="3907069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0" y="0"/>
            <a:ext cx="9141239" cy="6857142"/>
          </a:xfrm>
          <a:prstGeom prst="rect">
            <a:avLst/>
          </a:prstGeom>
        </p:spPr>
      </p:pic>
    </p:spTree>
    <p:extLst>
      <p:ext uri="{BB962C8B-B14F-4D97-AF65-F5344CB8AC3E}">
        <p14:creationId xmlns:p14="http://schemas.microsoft.com/office/powerpoint/2010/main" val="3294744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a:t>
            </a:r>
            <a:r>
              <a:rPr lang="en-US" sz="2500" u="sng" dirty="0"/>
              <a:t>we know that the law is good</a:t>
            </a:r>
            <a:r>
              <a:rPr lang="en-US" sz="2500" dirty="0"/>
              <a:t>, if one uses it lawfully, </a:t>
            </a:r>
            <a:r>
              <a:rPr lang="en-US" sz="2500" baseline="30000" dirty="0"/>
              <a:t>9</a:t>
            </a:r>
            <a:r>
              <a:rPr lang="en-US" sz="2500" dirty="0"/>
              <a:t>understanding this, that the law is not laid down for the just but for the lawless and disobedient, for the ungodly and sinners,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dirty="0"/>
              <a:t>in accordance with the gospel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dirty="0"/>
              <a:t>The Law is good</a:t>
            </a:r>
          </a:p>
          <a:p>
            <a:pPr marL="342900" indent="-342900">
              <a:buFont typeface="+mj-lt"/>
              <a:buAutoNum type="arabicPeriod"/>
            </a:pPr>
            <a:r>
              <a:rPr lang="en-US" sz="2300" b="1" spc="-30" dirty="0"/>
              <a:t>The Law can be used wrongly</a:t>
            </a:r>
          </a:p>
          <a:p>
            <a:pPr marL="342900" indent="-342900">
              <a:buFont typeface="+mj-lt"/>
              <a:buAutoNum type="arabicPeriod"/>
            </a:pPr>
            <a:r>
              <a:rPr lang="en-US" sz="2300"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dirty="0"/>
              <a:t>The Law is for “sinners”</a:t>
            </a:r>
          </a:p>
          <a:p>
            <a:pPr marL="342900" indent="-342900">
              <a:buFont typeface="+mj-lt"/>
              <a:buAutoNum type="arabicPeriod"/>
            </a:pPr>
            <a:r>
              <a:rPr lang="en-US" sz="2300"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pic>
        <p:nvPicPr>
          <p:cNvPr id="7" name="Picture 6">
            <a:extLst>
              <a:ext uri="{FF2B5EF4-FFF2-40B4-BE49-F238E27FC236}">
                <a16:creationId xmlns:a16="http://schemas.microsoft.com/office/drawing/2014/main" id="{28860793-054F-4862-A8BA-1C07833252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683" y="604297"/>
            <a:ext cx="8436634" cy="3363405"/>
          </a:xfrm>
          <a:prstGeom prst="rect">
            <a:avLst/>
          </a:prstGeom>
        </p:spPr>
      </p:pic>
      <p:sp>
        <p:nvSpPr>
          <p:cNvPr id="11" name="Rectangle 10">
            <a:extLst>
              <a:ext uri="{FF2B5EF4-FFF2-40B4-BE49-F238E27FC236}">
                <a16:creationId xmlns:a16="http://schemas.microsoft.com/office/drawing/2014/main" id="{59FD1541-6793-43D6-A998-39B4751D8DE2}"/>
              </a:ext>
            </a:extLst>
          </p:cNvPr>
          <p:cNvSpPr/>
          <p:nvPr/>
        </p:nvSpPr>
        <p:spPr>
          <a:xfrm>
            <a:off x="3657600" y="3493698"/>
            <a:ext cx="5132717" cy="2950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28EB531-F91D-4D5D-83EB-BF838E8BD35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8778" y1="33556" x2="58222" y2="28000"/>
                        <a14:foregroundMark x1="58222" y1="28000" x2="60889" y2="38222"/>
                        <a14:foregroundMark x1="60889" y1="38222" x2="55556" y2="29111"/>
                        <a14:foregroundMark x1="55556" y1="29111" x2="62667" y2="28000"/>
                        <a14:foregroundMark x1="61111" y1="38111" x2="54111" y2="31333"/>
                        <a14:foregroundMark x1="54111" y1="31333" x2="56000" y2="25667"/>
                        <a14:foregroundMark x1="56222" y1="27444" x2="57889" y2="38111"/>
                        <a14:foregroundMark x1="57889" y1="38111" x2="58667" y2="39000"/>
                        <a14:foregroundMark x1="59667" y1="39000" x2="49222" y2="23222"/>
                        <a14:foregroundMark x1="56889" y1="26333" x2="49000" y2="27111"/>
                        <a14:foregroundMark x1="58444" y1="38111" x2="62000" y2="40889"/>
                      </a14:backgroundRemoval>
                    </a14:imgEffect>
                  </a14:imgLayer>
                </a14:imgProps>
              </a:ext>
              <a:ext uri="{28A0092B-C50C-407E-A947-70E740481C1C}">
                <a14:useLocalDpi xmlns:a14="http://schemas.microsoft.com/office/drawing/2010/main" val="0"/>
              </a:ext>
            </a:extLst>
          </a:blip>
          <a:stretch>
            <a:fillRect/>
          </a:stretch>
        </p:blipFill>
        <p:spPr>
          <a:xfrm>
            <a:off x="3761117" y="1685305"/>
            <a:ext cx="4925683" cy="4925683"/>
          </a:xfrm>
          <a:prstGeom prst="rect">
            <a:avLst/>
          </a:prstGeom>
        </p:spPr>
      </p:pic>
    </p:spTree>
    <p:extLst>
      <p:ext uri="{BB962C8B-B14F-4D97-AF65-F5344CB8AC3E}">
        <p14:creationId xmlns:p14="http://schemas.microsoft.com/office/powerpoint/2010/main" val="3207090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a:t>
            </a:r>
            <a:r>
              <a:rPr lang="en-US" sz="2500" u="sng" dirty="0"/>
              <a:t>we know that the law is good</a:t>
            </a:r>
            <a:r>
              <a:rPr lang="en-US" sz="2500" dirty="0"/>
              <a:t>, if one uses it lawfully, </a:t>
            </a:r>
            <a:r>
              <a:rPr lang="en-US" sz="2500" baseline="30000" dirty="0"/>
              <a:t>9</a:t>
            </a:r>
            <a:r>
              <a:rPr lang="en-US" sz="2500" dirty="0"/>
              <a:t>understanding this, that the law is not laid down for the just but for the lawless and disobedient, for the ungodly and sinners,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dirty="0"/>
              <a:t>in accordance with the gospel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dirty="0"/>
              <a:t>The Law is good</a:t>
            </a:r>
          </a:p>
          <a:p>
            <a:pPr marL="342900" indent="-342900">
              <a:buFont typeface="+mj-lt"/>
              <a:buAutoNum type="arabicPeriod"/>
            </a:pPr>
            <a:r>
              <a:rPr lang="en-US" sz="2300" b="1" spc="-30" dirty="0"/>
              <a:t>The Law can be used wrongly</a:t>
            </a:r>
          </a:p>
          <a:p>
            <a:pPr marL="342900" indent="-342900">
              <a:buFont typeface="+mj-lt"/>
              <a:buAutoNum type="arabicPeriod"/>
            </a:pPr>
            <a:r>
              <a:rPr lang="en-US" sz="2300"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dirty="0"/>
              <a:t>The Law is for “sinners”</a:t>
            </a:r>
          </a:p>
          <a:p>
            <a:pPr marL="342900" indent="-342900">
              <a:buFont typeface="+mj-lt"/>
              <a:buAutoNum type="arabicPeriod"/>
            </a:pPr>
            <a:r>
              <a:rPr lang="en-US" sz="2300"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pic>
        <p:nvPicPr>
          <p:cNvPr id="10" name="Picture 9">
            <a:extLst>
              <a:ext uri="{FF2B5EF4-FFF2-40B4-BE49-F238E27FC236}">
                <a16:creationId xmlns:a16="http://schemas.microsoft.com/office/drawing/2014/main" id="{BA9AEB4B-76A9-4486-B5F9-B9CD2C4FE66B}"/>
              </a:ext>
            </a:extLst>
          </p:cNvPr>
          <p:cNvPicPr>
            <a:picLocks noChangeAspect="1"/>
          </p:cNvPicPr>
          <p:nvPr/>
        </p:nvPicPr>
        <p:blipFill rotWithShape="1">
          <a:blip r:embed="rId2">
            <a:extLst>
              <a:ext uri="{28A0092B-C50C-407E-A947-70E740481C1C}">
                <a14:useLocalDpi xmlns:a14="http://schemas.microsoft.com/office/drawing/2010/main" val="0"/>
              </a:ext>
            </a:extLst>
          </a:blip>
          <a:srcRect r="4055"/>
          <a:stretch/>
        </p:blipFill>
        <p:spPr>
          <a:xfrm>
            <a:off x="422364" y="681486"/>
            <a:ext cx="8367953" cy="5774677"/>
          </a:xfrm>
          <a:prstGeom prst="rect">
            <a:avLst/>
          </a:prstGeom>
        </p:spPr>
      </p:pic>
    </p:spTree>
    <p:extLst>
      <p:ext uri="{BB962C8B-B14F-4D97-AF65-F5344CB8AC3E}">
        <p14:creationId xmlns:p14="http://schemas.microsoft.com/office/powerpoint/2010/main" val="3163522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a:t>
            </a:r>
            <a:r>
              <a:rPr lang="en-US" sz="2500" u="sng" dirty="0"/>
              <a:t>we know that the law is good</a:t>
            </a:r>
            <a:r>
              <a:rPr lang="en-US" sz="2500" dirty="0"/>
              <a:t>, if one uses it lawfully, </a:t>
            </a:r>
            <a:r>
              <a:rPr lang="en-US" sz="2500" baseline="30000" dirty="0"/>
              <a:t>9</a:t>
            </a:r>
            <a:r>
              <a:rPr lang="en-US" sz="2500" dirty="0"/>
              <a:t>understanding this, that the law is not laid down for the just but for the lawless and disobedient, for the ungodly and sinners,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dirty="0"/>
              <a:t>in accordance with the gospel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dirty="0"/>
              <a:t>The Law is good</a:t>
            </a:r>
          </a:p>
          <a:p>
            <a:pPr marL="342900" indent="-342900">
              <a:buFont typeface="+mj-lt"/>
              <a:buAutoNum type="arabicPeriod"/>
            </a:pPr>
            <a:r>
              <a:rPr lang="en-US" sz="2300" b="1" spc="-30" dirty="0"/>
              <a:t>The Law can be used wrongly</a:t>
            </a:r>
          </a:p>
          <a:p>
            <a:pPr marL="342900" indent="-342900">
              <a:buFont typeface="+mj-lt"/>
              <a:buAutoNum type="arabicPeriod"/>
            </a:pPr>
            <a:r>
              <a:rPr lang="en-US" sz="2300"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dirty="0"/>
              <a:t>The Law is for “sinners”</a:t>
            </a:r>
          </a:p>
          <a:p>
            <a:pPr marL="342900" indent="-342900">
              <a:buFont typeface="+mj-lt"/>
              <a:buAutoNum type="arabicPeriod"/>
            </a:pPr>
            <a:r>
              <a:rPr lang="en-US" sz="2300"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pic>
        <p:nvPicPr>
          <p:cNvPr id="12" name="Picture 11">
            <a:extLst>
              <a:ext uri="{FF2B5EF4-FFF2-40B4-BE49-F238E27FC236}">
                <a16:creationId xmlns:a16="http://schemas.microsoft.com/office/drawing/2014/main" id="{88924DF8-2648-4F08-87CF-F594B4A22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18" y="141636"/>
            <a:ext cx="8121506" cy="6302288"/>
          </a:xfrm>
          <a:prstGeom prst="rect">
            <a:avLst/>
          </a:prstGeom>
        </p:spPr>
      </p:pic>
    </p:spTree>
    <p:extLst>
      <p:ext uri="{BB962C8B-B14F-4D97-AF65-F5344CB8AC3E}">
        <p14:creationId xmlns:p14="http://schemas.microsoft.com/office/powerpoint/2010/main" val="1487239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a:t>
            </a:r>
            <a:r>
              <a:rPr lang="en-US" sz="2500" u="sng" dirty="0"/>
              <a:t>we know that the law is good</a:t>
            </a:r>
            <a:r>
              <a:rPr lang="en-US" sz="2500" dirty="0"/>
              <a:t>, if one uses it lawfully, </a:t>
            </a:r>
            <a:r>
              <a:rPr lang="en-US" sz="2500" baseline="30000" dirty="0"/>
              <a:t>9</a:t>
            </a:r>
            <a:r>
              <a:rPr lang="en-US" sz="2500" dirty="0"/>
              <a:t>understanding this, that the law is not laid down for the just but for the lawless and disobedient, for the ungodly and sinners,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dirty="0"/>
              <a:t>in accordance with the gospel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dirty="0"/>
              <a:t>The Law is good</a:t>
            </a:r>
          </a:p>
          <a:p>
            <a:pPr marL="342900" indent="-342900">
              <a:buFont typeface="+mj-lt"/>
              <a:buAutoNum type="arabicPeriod"/>
            </a:pPr>
            <a:r>
              <a:rPr lang="en-US" sz="2300" b="1" spc="-30" dirty="0"/>
              <a:t>The Law can be used wrongly</a:t>
            </a:r>
          </a:p>
          <a:p>
            <a:pPr marL="342900" indent="-342900">
              <a:buFont typeface="+mj-lt"/>
              <a:buAutoNum type="arabicPeriod"/>
            </a:pPr>
            <a:r>
              <a:rPr lang="en-US" sz="2300"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dirty="0"/>
              <a:t>The Law is for “sinners”</a:t>
            </a:r>
          </a:p>
          <a:p>
            <a:pPr marL="342900" indent="-342900">
              <a:buFont typeface="+mj-lt"/>
              <a:buAutoNum type="arabicPeriod"/>
            </a:pPr>
            <a:r>
              <a:rPr lang="en-US" sz="2300"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pic>
        <p:nvPicPr>
          <p:cNvPr id="7" name="Picture 6">
            <a:extLst>
              <a:ext uri="{FF2B5EF4-FFF2-40B4-BE49-F238E27FC236}">
                <a16:creationId xmlns:a16="http://schemas.microsoft.com/office/drawing/2014/main" id="{8FE509E1-0188-460F-BF62-E11E09D246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103" y="136524"/>
            <a:ext cx="7172595" cy="6526722"/>
          </a:xfrm>
          <a:prstGeom prst="rect">
            <a:avLst/>
          </a:prstGeom>
        </p:spPr>
      </p:pic>
    </p:spTree>
    <p:extLst>
      <p:ext uri="{BB962C8B-B14F-4D97-AF65-F5344CB8AC3E}">
        <p14:creationId xmlns:p14="http://schemas.microsoft.com/office/powerpoint/2010/main" val="520689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a:t>
            </a:r>
            <a:r>
              <a:rPr lang="en-US" sz="2500" u="sng" dirty="0"/>
              <a:t>we know that the law is good</a:t>
            </a:r>
            <a:r>
              <a:rPr lang="en-US" sz="2500" dirty="0"/>
              <a:t>, if one uses it lawfully, </a:t>
            </a:r>
            <a:r>
              <a:rPr lang="en-US" sz="2500" baseline="30000" dirty="0"/>
              <a:t>9</a:t>
            </a:r>
            <a:r>
              <a:rPr lang="en-US" sz="2500" dirty="0"/>
              <a:t>understanding this, that the law is not laid down for the just but for the lawless and disobedient, for the ungodly and sinners,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dirty="0"/>
              <a:t>in accordance with the gospel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dirty="0"/>
              <a:t>The Law is good</a:t>
            </a:r>
          </a:p>
          <a:p>
            <a:pPr marL="342900" indent="-342900">
              <a:buFont typeface="+mj-lt"/>
              <a:buAutoNum type="arabicPeriod"/>
            </a:pPr>
            <a:r>
              <a:rPr lang="en-US" sz="2300" b="1" spc="-30" dirty="0"/>
              <a:t>The Law can be used wrongly</a:t>
            </a:r>
          </a:p>
          <a:p>
            <a:pPr marL="342900" indent="-342900">
              <a:buFont typeface="+mj-lt"/>
              <a:buAutoNum type="arabicPeriod"/>
            </a:pPr>
            <a:r>
              <a:rPr lang="en-US" sz="2300"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dirty="0"/>
              <a:t>The Law is for “sinners”</a:t>
            </a:r>
          </a:p>
          <a:p>
            <a:pPr marL="342900" indent="-342900">
              <a:buFont typeface="+mj-lt"/>
              <a:buAutoNum type="arabicPeriod"/>
            </a:pPr>
            <a:r>
              <a:rPr lang="en-US" sz="2300"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pic>
        <p:nvPicPr>
          <p:cNvPr id="10" name="Picture 9">
            <a:extLst>
              <a:ext uri="{FF2B5EF4-FFF2-40B4-BE49-F238E27FC236}">
                <a16:creationId xmlns:a16="http://schemas.microsoft.com/office/drawing/2014/main" id="{F7DD5A9B-AEBD-44E2-9EF2-CF4D4D95B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13" y="337468"/>
            <a:ext cx="8244085" cy="6183064"/>
          </a:xfrm>
          <a:prstGeom prst="rect">
            <a:avLst/>
          </a:prstGeom>
        </p:spPr>
      </p:pic>
    </p:spTree>
    <p:extLst>
      <p:ext uri="{BB962C8B-B14F-4D97-AF65-F5344CB8AC3E}">
        <p14:creationId xmlns:p14="http://schemas.microsoft.com/office/powerpoint/2010/main" val="2577219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a:t>
            </a:r>
            <a:r>
              <a:rPr lang="en-US" sz="2500" u="sng" dirty="0"/>
              <a:t>we know that the law is good</a:t>
            </a:r>
            <a:r>
              <a:rPr lang="en-US" sz="2500" dirty="0"/>
              <a:t>, if one uses it lawfully, </a:t>
            </a:r>
            <a:r>
              <a:rPr lang="en-US" sz="2500" baseline="30000" dirty="0"/>
              <a:t>9</a:t>
            </a:r>
            <a:r>
              <a:rPr lang="en-US" sz="2500" dirty="0"/>
              <a:t>understanding this, that the law is not laid down for the just but for the lawless and disobedient, for the ungodly and sinners,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dirty="0"/>
              <a:t>in accordance with the gospel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dirty="0"/>
              <a:t>The Law is good</a:t>
            </a:r>
          </a:p>
          <a:p>
            <a:pPr marL="342900" indent="-342900">
              <a:buFont typeface="+mj-lt"/>
              <a:buAutoNum type="arabicPeriod"/>
            </a:pPr>
            <a:r>
              <a:rPr lang="en-US" sz="2300" b="1" spc="-30" dirty="0"/>
              <a:t>The Law can be used wrongly</a:t>
            </a:r>
          </a:p>
          <a:p>
            <a:pPr marL="342900" indent="-342900">
              <a:buFont typeface="+mj-lt"/>
              <a:buAutoNum type="arabicPeriod"/>
            </a:pPr>
            <a:r>
              <a:rPr lang="en-US" sz="2300"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dirty="0"/>
              <a:t>The Law is for “sinners”</a:t>
            </a:r>
          </a:p>
          <a:p>
            <a:pPr marL="342900" indent="-342900">
              <a:buFont typeface="+mj-lt"/>
              <a:buAutoNum type="arabicPeriod"/>
            </a:pPr>
            <a:r>
              <a:rPr lang="en-US" sz="2300"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pic>
        <p:nvPicPr>
          <p:cNvPr id="7" name="Picture 6">
            <a:extLst>
              <a:ext uri="{FF2B5EF4-FFF2-40B4-BE49-F238E27FC236}">
                <a16:creationId xmlns:a16="http://schemas.microsoft.com/office/drawing/2014/main" id="{7AC3E54A-5E79-4C5B-BB21-08B9849465D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15000"/>
                    </a14:imgEffect>
                  </a14:imgLayer>
                </a14:imgProps>
              </a:ext>
              <a:ext uri="{28A0092B-C50C-407E-A947-70E740481C1C}">
                <a14:useLocalDpi xmlns:a14="http://schemas.microsoft.com/office/drawing/2010/main" val="0"/>
              </a:ext>
            </a:extLst>
          </a:blip>
          <a:srcRect b="13884"/>
          <a:stretch/>
        </p:blipFill>
        <p:spPr>
          <a:xfrm>
            <a:off x="128186" y="283172"/>
            <a:ext cx="8887628" cy="6109000"/>
          </a:xfrm>
          <a:prstGeom prst="rect">
            <a:avLst/>
          </a:prstGeom>
        </p:spPr>
      </p:pic>
    </p:spTree>
    <p:extLst>
      <p:ext uri="{BB962C8B-B14F-4D97-AF65-F5344CB8AC3E}">
        <p14:creationId xmlns:p14="http://schemas.microsoft.com/office/powerpoint/2010/main" val="3005604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we know that the law is good, if one uses it lawfully, </a:t>
            </a:r>
            <a:r>
              <a:rPr lang="en-US" sz="2500" baseline="30000" dirty="0"/>
              <a:t>9</a:t>
            </a:r>
            <a:r>
              <a:rPr lang="en-US" sz="2500" dirty="0"/>
              <a:t>understanding this, that the law is not laid down for the just but for the lawless and disobedient, for the ungodly and sinners,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dirty="0"/>
              <a:t>in accordance with the gospel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dirty="0"/>
              <a:t>The Law is good</a:t>
            </a:r>
          </a:p>
          <a:p>
            <a:pPr marL="342900" indent="-342900">
              <a:buFont typeface="+mj-lt"/>
              <a:buAutoNum type="arabicPeriod"/>
            </a:pPr>
            <a:r>
              <a:rPr lang="en-US" sz="2300" b="1" spc="-30" dirty="0"/>
              <a:t>The Law can be used wrongly</a:t>
            </a:r>
          </a:p>
          <a:p>
            <a:pPr marL="342900" indent="-342900">
              <a:buFont typeface="+mj-lt"/>
              <a:buAutoNum type="arabicPeriod"/>
            </a:pPr>
            <a:r>
              <a:rPr lang="en-US" sz="2300"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dirty="0"/>
              <a:t>The Law is for “sinners”</a:t>
            </a:r>
          </a:p>
          <a:p>
            <a:pPr marL="342900" indent="-342900">
              <a:buFont typeface="+mj-lt"/>
              <a:buAutoNum type="arabicPeriod"/>
            </a:pPr>
            <a:r>
              <a:rPr lang="en-US" sz="2300"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pic>
        <p:nvPicPr>
          <p:cNvPr id="10" name="Picture 9">
            <a:extLst>
              <a:ext uri="{FF2B5EF4-FFF2-40B4-BE49-F238E27FC236}">
                <a16:creationId xmlns:a16="http://schemas.microsoft.com/office/drawing/2014/main" id="{AD59797B-5CCB-4205-976E-00BB84D048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5000" contrast="9000"/>
                    </a14:imgEffect>
                  </a14:imgLayer>
                </a14:imgProps>
              </a:ext>
              <a:ext uri="{28A0092B-C50C-407E-A947-70E740481C1C}">
                <a14:useLocalDpi xmlns:a14="http://schemas.microsoft.com/office/drawing/2010/main" val="0"/>
              </a:ext>
            </a:extLst>
          </a:blip>
          <a:stretch>
            <a:fillRect/>
          </a:stretch>
        </p:blipFill>
        <p:spPr>
          <a:xfrm>
            <a:off x="4523243" y="223996"/>
            <a:ext cx="4358257" cy="6457270"/>
          </a:xfrm>
          <a:prstGeom prst="rect">
            <a:avLst/>
          </a:prstGeom>
        </p:spPr>
      </p:pic>
    </p:spTree>
    <p:extLst>
      <p:ext uri="{BB962C8B-B14F-4D97-AF65-F5344CB8AC3E}">
        <p14:creationId xmlns:p14="http://schemas.microsoft.com/office/powerpoint/2010/main" val="3155919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a:t>
            </a:r>
            <a:r>
              <a:rPr lang="en-US" sz="2500" u="sng" dirty="0"/>
              <a:t>we know that the law is good</a:t>
            </a:r>
            <a:r>
              <a:rPr lang="en-US" sz="2500" dirty="0"/>
              <a:t>, if one uses it lawfully, </a:t>
            </a:r>
            <a:r>
              <a:rPr lang="en-US" sz="2500" baseline="30000" dirty="0"/>
              <a:t>9</a:t>
            </a:r>
            <a:r>
              <a:rPr lang="en-US" sz="2500" dirty="0"/>
              <a:t>understanding this, that the law is not laid down for the just but for the lawless and disobedient, for the ungodly and sinners,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dirty="0"/>
              <a:t>in accordance with the gospel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dirty="0"/>
              <a:t>The Law is good</a:t>
            </a:r>
          </a:p>
          <a:p>
            <a:pPr marL="342900" indent="-342900">
              <a:buFont typeface="+mj-lt"/>
              <a:buAutoNum type="arabicPeriod"/>
            </a:pPr>
            <a:r>
              <a:rPr lang="en-US" sz="2300" b="1" spc="-30" dirty="0"/>
              <a:t>The Law can be used wrongly</a:t>
            </a:r>
          </a:p>
          <a:p>
            <a:pPr marL="342900" indent="-342900">
              <a:buFont typeface="+mj-lt"/>
              <a:buAutoNum type="arabicPeriod"/>
            </a:pPr>
            <a:r>
              <a:rPr lang="en-US" sz="2300"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dirty="0"/>
              <a:t>The Law is for “sinners”</a:t>
            </a:r>
          </a:p>
          <a:p>
            <a:pPr marL="342900" indent="-342900">
              <a:buFont typeface="+mj-lt"/>
              <a:buAutoNum type="arabicPeriod"/>
            </a:pPr>
            <a:r>
              <a:rPr lang="en-US" sz="2300"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pic>
        <p:nvPicPr>
          <p:cNvPr id="7" name="Picture 6">
            <a:extLst>
              <a:ext uri="{FF2B5EF4-FFF2-40B4-BE49-F238E27FC236}">
                <a16:creationId xmlns:a16="http://schemas.microsoft.com/office/drawing/2014/main" id="{1CA46F5F-5DBF-4C74-8062-DEA6282628A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tretch>
            <a:fillRect/>
          </a:stretch>
        </p:blipFill>
        <p:spPr>
          <a:xfrm>
            <a:off x="746544" y="210398"/>
            <a:ext cx="7940256" cy="6567726"/>
          </a:xfrm>
          <a:prstGeom prst="rect">
            <a:avLst/>
          </a:prstGeom>
        </p:spPr>
      </p:pic>
    </p:spTree>
    <p:extLst>
      <p:ext uri="{BB962C8B-B14F-4D97-AF65-F5344CB8AC3E}">
        <p14:creationId xmlns:p14="http://schemas.microsoft.com/office/powerpoint/2010/main" val="3613508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we know that the law is good, if one uses it lawfully, </a:t>
            </a:r>
            <a:r>
              <a:rPr lang="en-US" sz="2500" baseline="30000" dirty="0"/>
              <a:t>9</a:t>
            </a:r>
            <a:r>
              <a:rPr lang="en-US" sz="2500" dirty="0"/>
              <a:t>understanding this, that </a:t>
            </a:r>
            <a:r>
              <a:rPr lang="en-US" sz="2500" u="sng" dirty="0"/>
              <a:t>the law is not laid down for the just</a:t>
            </a:r>
            <a:r>
              <a:rPr lang="en-US" sz="2500" dirty="0"/>
              <a:t> but for the lawless and disobedient, for the ungodly and sinners,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dirty="0"/>
              <a:t>in accordance with the gospel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dirty="0"/>
              <a:t>The Law is good</a:t>
            </a:r>
          </a:p>
          <a:p>
            <a:pPr marL="342900" indent="-342900">
              <a:buFont typeface="+mj-lt"/>
              <a:buAutoNum type="arabicPeriod"/>
            </a:pPr>
            <a:r>
              <a:rPr lang="en-US" sz="2300" dirty="0"/>
              <a:t>The Law can be used wrongly</a:t>
            </a:r>
          </a:p>
          <a:p>
            <a:pPr marL="342900" indent="-342900">
              <a:buFont typeface="+mj-lt"/>
              <a:buAutoNum type="arabicPeriod"/>
            </a:pPr>
            <a:r>
              <a:rPr lang="en-US" sz="2300" b="1"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dirty="0"/>
              <a:t>The Law is for “sinners”</a:t>
            </a:r>
          </a:p>
          <a:p>
            <a:pPr marL="342900" indent="-342900">
              <a:buFont typeface="+mj-lt"/>
              <a:buAutoNum type="arabicPeriod"/>
            </a:pPr>
            <a:r>
              <a:rPr lang="en-US" sz="2300"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spTree>
    <p:extLst>
      <p:ext uri="{BB962C8B-B14F-4D97-AF65-F5344CB8AC3E}">
        <p14:creationId xmlns:p14="http://schemas.microsoft.com/office/powerpoint/2010/main" val="1829234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we know that the law is good, if one uses it lawfully, </a:t>
            </a:r>
            <a:r>
              <a:rPr lang="en-US" sz="2500" baseline="30000" dirty="0"/>
              <a:t>9</a:t>
            </a:r>
            <a:r>
              <a:rPr lang="en-US" sz="2500" dirty="0"/>
              <a:t>understanding this, that </a:t>
            </a:r>
            <a:r>
              <a:rPr lang="en-US" sz="2500" u="sng" dirty="0"/>
              <a:t>the law is not laid down for the just</a:t>
            </a:r>
            <a:r>
              <a:rPr lang="en-US" sz="2500" dirty="0"/>
              <a:t> but for the lawless and disobedient, for the ungodly and sinners,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dirty="0"/>
              <a:t>in accordance with the gospel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dirty="0"/>
              <a:t>The Law is good</a:t>
            </a:r>
          </a:p>
          <a:p>
            <a:pPr marL="342900" indent="-342900">
              <a:buFont typeface="+mj-lt"/>
              <a:buAutoNum type="arabicPeriod"/>
            </a:pPr>
            <a:r>
              <a:rPr lang="en-US" sz="2300" dirty="0"/>
              <a:t>The Law can be used wrongly</a:t>
            </a:r>
          </a:p>
          <a:p>
            <a:pPr marL="342900" indent="-342900">
              <a:buFont typeface="+mj-lt"/>
              <a:buAutoNum type="arabicPeriod"/>
            </a:pPr>
            <a:r>
              <a:rPr lang="en-US" sz="2300" b="1"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dirty="0"/>
              <a:t>The Law is for “sinners”</a:t>
            </a:r>
          </a:p>
          <a:p>
            <a:pPr marL="342900" indent="-342900">
              <a:buFont typeface="+mj-lt"/>
              <a:buAutoNum type="arabicPeriod"/>
            </a:pPr>
            <a:r>
              <a:rPr lang="en-US" sz="2300"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sp>
        <p:nvSpPr>
          <p:cNvPr id="10" name="Rounded Rectangle 6">
            <a:extLst>
              <a:ext uri="{FF2B5EF4-FFF2-40B4-BE49-F238E27FC236}">
                <a16:creationId xmlns:a16="http://schemas.microsoft.com/office/drawing/2014/main" id="{1EA2E058-772C-4850-95E1-A3F63FE90A6A}"/>
              </a:ext>
            </a:extLst>
          </p:cNvPr>
          <p:cNvSpPr/>
          <p:nvPr/>
        </p:nvSpPr>
        <p:spPr>
          <a:xfrm>
            <a:off x="202224" y="2383995"/>
            <a:ext cx="8739552" cy="1673525"/>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4"/>
            <a:r>
              <a:rPr lang="en-US" sz="3000" u="sng" dirty="0"/>
              <a:t>James 2:10</a:t>
            </a:r>
            <a:r>
              <a:rPr lang="en-US" sz="3000" dirty="0"/>
              <a:t> For whoever keeps the whole law but fails in one point has become guilty of all of it.</a:t>
            </a:r>
          </a:p>
        </p:txBody>
      </p:sp>
    </p:spTree>
    <p:extLst>
      <p:ext uri="{BB962C8B-B14F-4D97-AF65-F5344CB8AC3E}">
        <p14:creationId xmlns:p14="http://schemas.microsoft.com/office/powerpoint/2010/main" val="1710561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1:5-7</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indent="0">
              <a:lnSpc>
                <a:spcPct val="80000"/>
              </a:lnSpc>
              <a:spcBef>
                <a:spcPts val="0"/>
              </a:spcBef>
              <a:buNone/>
            </a:pPr>
            <a:r>
              <a:rPr lang="en-US" sz="3300" dirty="0"/>
              <a:t> </a:t>
            </a:r>
            <a:r>
              <a:rPr lang="en-US" sz="3300" b="1" baseline="30000" dirty="0"/>
              <a:t>5 </a:t>
            </a:r>
            <a:r>
              <a:rPr lang="en-US" sz="3300" dirty="0"/>
              <a:t>The aim of our charge is love that issues from a pure heart and a good conscience and a sincere faith. </a:t>
            </a:r>
            <a:r>
              <a:rPr lang="en-US" sz="3300" b="1" baseline="30000" dirty="0"/>
              <a:t>6 </a:t>
            </a:r>
            <a:r>
              <a:rPr lang="en-US" sz="3300" dirty="0"/>
              <a:t>Certain persons, by swerving from these, have wandered away into vain discussion, </a:t>
            </a:r>
            <a:r>
              <a:rPr lang="en-US" sz="3300" b="1" baseline="30000" dirty="0"/>
              <a:t>7 </a:t>
            </a:r>
            <a:r>
              <a:rPr lang="en-US" sz="3300" dirty="0"/>
              <a:t>desiring to be teachers of the law, without understanding either what they are saying or the things about which they make confident assertions.</a:t>
            </a:r>
          </a:p>
        </p:txBody>
      </p:sp>
    </p:spTree>
    <p:extLst>
      <p:ext uri="{BB962C8B-B14F-4D97-AF65-F5344CB8AC3E}">
        <p14:creationId xmlns:p14="http://schemas.microsoft.com/office/powerpoint/2010/main" val="432495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we know that the law is good, if one uses it lawfully, </a:t>
            </a:r>
            <a:r>
              <a:rPr lang="en-US" sz="2500" baseline="30000" dirty="0"/>
              <a:t>9</a:t>
            </a:r>
            <a:r>
              <a:rPr lang="en-US" sz="2500" dirty="0"/>
              <a:t>understanding this, that </a:t>
            </a:r>
            <a:r>
              <a:rPr lang="en-US" sz="2500" u="sng" dirty="0"/>
              <a:t>the law is not laid down for the just</a:t>
            </a:r>
            <a:r>
              <a:rPr lang="en-US" sz="2500" dirty="0"/>
              <a:t> but for the lawless and disobedient, for the ungodly and sinners,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dirty="0"/>
              <a:t>in accordance with the gospel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dirty="0"/>
              <a:t>The Law is good</a:t>
            </a:r>
          </a:p>
          <a:p>
            <a:pPr marL="342900" indent="-342900">
              <a:buFont typeface="+mj-lt"/>
              <a:buAutoNum type="arabicPeriod"/>
            </a:pPr>
            <a:r>
              <a:rPr lang="en-US" sz="2300" dirty="0"/>
              <a:t>The Law can be used wrongly</a:t>
            </a:r>
          </a:p>
          <a:p>
            <a:pPr marL="342900" indent="-342900">
              <a:buFont typeface="+mj-lt"/>
              <a:buAutoNum type="arabicPeriod"/>
            </a:pPr>
            <a:r>
              <a:rPr lang="en-US" sz="2300" b="1"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dirty="0"/>
              <a:t>The Law is for “sinners”</a:t>
            </a:r>
          </a:p>
          <a:p>
            <a:pPr marL="342900" indent="-342900">
              <a:buFont typeface="+mj-lt"/>
              <a:buAutoNum type="arabicPeriod"/>
            </a:pPr>
            <a:r>
              <a:rPr lang="en-US" sz="2300"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sp>
        <p:nvSpPr>
          <p:cNvPr id="10" name="Rounded Rectangle 6">
            <a:extLst>
              <a:ext uri="{FF2B5EF4-FFF2-40B4-BE49-F238E27FC236}">
                <a16:creationId xmlns:a16="http://schemas.microsoft.com/office/drawing/2014/main" id="{1EA2E058-772C-4850-95E1-A3F63FE90A6A}"/>
              </a:ext>
            </a:extLst>
          </p:cNvPr>
          <p:cNvSpPr/>
          <p:nvPr/>
        </p:nvSpPr>
        <p:spPr>
          <a:xfrm>
            <a:off x="202224" y="2786337"/>
            <a:ext cx="8739552" cy="127118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4"/>
            <a:r>
              <a:rPr lang="en-US" sz="3000" u="sng" dirty="0"/>
              <a:t>Romans 3:9</a:t>
            </a:r>
            <a:r>
              <a:rPr lang="en-US" sz="3000" dirty="0"/>
              <a:t> There is no one righteous, not even one.</a:t>
            </a:r>
          </a:p>
        </p:txBody>
      </p:sp>
    </p:spTree>
    <p:extLst>
      <p:ext uri="{BB962C8B-B14F-4D97-AF65-F5344CB8AC3E}">
        <p14:creationId xmlns:p14="http://schemas.microsoft.com/office/powerpoint/2010/main" val="839148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we know that the law is good, if one uses it lawfully, </a:t>
            </a:r>
            <a:r>
              <a:rPr lang="en-US" sz="2500" baseline="30000" dirty="0"/>
              <a:t>9</a:t>
            </a:r>
            <a:r>
              <a:rPr lang="en-US" sz="2500" dirty="0"/>
              <a:t>understanding this, that </a:t>
            </a:r>
            <a:r>
              <a:rPr lang="en-US" sz="2500" u="sng" dirty="0"/>
              <a:t>the law is not laid down for the just</a:t>
            </a:r>
            <a:r>
              <a:rPr lang="en-US" sz="2500" dirty="0"/>
              <a:t> but for the lawless and disobedient, for the ungodly and sinners,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dirty="0"/>
              <a:t>in accordance with the gospel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dirty="0"/>
              <a:t>The Law is good</a:t>
            </a:r>
          </a:p>
          <a:p>
            <a:pPr marL="342900" indent="-342900">
              <a:buFont typeface="+mj-lt"/>
              <a:buAutoNum type="arabicPeriod"/>
            </a:pPr>
            <a:r>
              <a:rPr lang="en-US" sz="2300" dirty="0"/>
              <a:t>The Law can be used wrongly</a:t>
            </a:r>
          </a:p>
          <a:p>
            <a:pPr marL="342900" indent="-342900">
              <a:buFont typeface="+mj-lt"/>
              <a:buAutoNum type="arabicPeriod"/>
            </a:pPr>
            <a:r>
              <a:rPr lang="en-US" sz="2300" b="1"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dirty="0"/>
              <a:t>The Law is for “sinners”</a:t>
            </a:r>
          </a:p>
          <a:p>
            <a:pPr marL="342900" indent="-342900">
              <a:buFont typeface="+mj-lt"/>
              <a:buAutoNum type="arabicPeriod"/>
            </a:pPr>
            <a:r>
              <a:rPr lang="en-US" sz="2300"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sp>
        <p:nvSpPr>
          <p:cNvPr id="10" name="Rounded Rectangle 6">
            <a:extLst>
              <a:ext uri="{FF2B5EF4-FFF2-40B4-BE49-F238E27FC236}">
                <a16:creationId xmlns:a16="http://schemas.microsoft.com/office/drawing/2014/main" id="{1EA2E058-772C-4850-95E1-A3F63FE90A6A}"/>
              </a:ext>
            </a:extLst>
          </p:cNvPr>
          <p:cNvSpPr/>
          <p:nvPr/>
        </p:nvSpPr>
        <p:spPr>
          <a:xfrm>
            <a:off x="202224" y="1801929"/>
            <a:ext cx="8739552" cy="263105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3"/>
            <a:r>
              <a:rPr lang="en-US" sz="3000" u="sng" dirty="0"/>
              <a:t>Romans 3:21-22</a:t>
            </a:r>
            <a:r>
              <a:rPr lang="en-US" sz="3000" dirty="0"/>
              <a:t> </a:t>
            </a:r>
            <a:r>
              <a:rPr lang="en-US" sz="3000" baseline="30000" dirty="0"/>
              <a:t>21 </a:t>
            </a:r>
            <a:r>
              <a:rPr lang="en-US" sz="3000" dirty="0"/>
              <a:t>But now the righteousness of God has been manifested apart from the law, although the Law and the Prophets bear witness to it— </a:t>
            </a:r>
            <a:r>
              <a:rPr lang="en-US" sz="3000" baseline="30000" dirty="0"/>
              <a:t>22 </a:t>
            </a:r>
            <a:r>
              <a:rPr lang="en-US" sz="3000" dirty="0"/>
              <a:t>the righteousness of God through faith in Jesus Christ for all who believe. </a:t>
            </a:r>
          </a:p>
        </p:txBody>
      </p:sp>
    </p:spTree>
    <p:extLst>
      <p:ext uri="{BB962C8B-B14F-4D97-AF65-F5344CB8AC3E}">
        <p14:creationId xmlns:p14="http://schemas.microsoft.com/office/powerpoint/2010/main" val="24441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we know that the law is good, if one uses it lawfully, </a:t>
            </a:r>
            <a:r>
              <a:rPr lang="en-US" sz="2500" baseline="30000" dirty="0"/>
              <a:t>9</a:t>
            </a:r>
            <a:r>
              <a:rPr lang="en-US" sz="2500" dirty="0"/>
              <a:t>understanding this, that </a:t>
            </a:r>
            <a:r>
              <a:rPr lang="en-US" sz="2500" u="sng" dirty="0"/>
              <a:t>the law is not laid down for the just</a:t>
            </a:r>
            <a:r>
              <a:rPr lang="en-US" sz="2500" dirty="0"/>
              <a:t> but for the lawless and disobedient, for the ungodly and sinners,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dirty="0"/>
              <a:t>in accordance with the gospel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dirty="0"/>
              <a:t>The Law is good</a:t>
            </a:r>
          </a:p>
          <a:p>
            <a:pPr marL="342900" indent="-342900">
              <a:buFont typeface="+mj-lt"/>
              <a:buAutoNum type="arabicPeriod"/>
            </a:pPr>
            <a:r>
              <a:rPr lang="en-US" sz="2300" dirty="0"/>
              <a:t>The Law can be used wrongly</a:t>
            </a:r>
          </a:p>
          <a:p>
            <a:pPr marL="342900" indent="-342900">
              <a:buFont typeface="+mj-lt"/>
              <a:buAutoNum type="arabicPeriod"/>
            </a:pPr>
            <a:r>
              <a:rPr lang="en-US" sz="2300" b="1"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dirty="0"/>
              <a:t>The Law is for “sinners”</a:t>
            </a:r>
          </a:p>
          <a:p>
            <a:pPr marL="342900" indent="-342900">
              <a:buFont typeface="+mj-lt"/>
              <a:buAutoNum type="arabicPeriod"/>
            </a:pPr>
            <a:r>
              <a:rPr lang="en-US" sz="2300"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sp>
        <p:nvSpPr>
          <p:cNvPr id="10" name="Rounded Rectangle 6">
            <a:extLst>
              <a:ext uri="{FF2B5EF4-FFF2-40B4-BE49-F238E27FC236}">
                <a16:creationId xmlns:a16="http://schemas.microsoft.com/office/drawing/2014/main" id="{1EA2E058-772C-4850-95E1-A3F63FE90A6A}"/>
              </a:ext>
            </a:extLst>
          </p:cNvPr>
          <p:cNvSpPr/>
          <p:nvPr/>
        </p:nvSpPr>
        <p:spPr>
          <a:xfrm>
            <a:off x="202224" y="2332239"/>
            <a:ext cx="8739552" cy="210074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3"/>
            <a:r>
              <a:rPr lang="en-US" sz="3000" u="sng" dirty="0"/>
              <a:t>2 Corinthians 5:21</a:t>
            </a:r>
            <a:r>
              <a:rPr lang="en-US" sz="3000" dirty="0"/>
              <a:t> For our sake he made him to be sin who knew no sin, so that in him we might become the righteousness of God.</a:t>
            </a:r>
          </a:p>
        </p:txBody>
      </p:sp>
    </p:spTree>
    <p:extLst>
      <p:ext uri="{BB962C8B-B14F-4D97-AF65-F5344CB8AC3E}">
        <p14:creationId xmlns:p14="http://schemas.microsoft.com/office/powerpoint/2010/main" val="3825382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we know that the law is good, if one uses it lawfully, </a:t>
            </a:r>
            <a:r>
              <a:rPr lang="en-US" sz="2500" baseline="30000" dirty="0"/>
              <a:t>9</a:t>
            </a:r>
            <a:r>
              <a:rPr lang="en-US" sz="2500" dirty="0"/>
              <a:t>understanding this, that </a:t>
            </a:r>
            <a:r>
              <a:rPr lang="en-US" sz="2500" u="sng" dirty="0"/>
              <a:t>the law is</a:t>
            </a:r>
            <a:r>
              <a:rPr lang="en-US" sz="2500" dirty="0"/>
              <a:t> not laid down for the just but </a:t>
            </a:r>
            <a:r>
              <a:rPr lang="en-US" sz="2500" u="sng" dirty="0"/>
              <a:t>for the lawless and disobedient, for the ungodly and sinners, for the unholy and profane, for those who strike their fathers and mothers, for murderers,</a:t>
            </a:r>
            <a:r>
              <a:rPr lang="en-US" sz="2500" b="1" u="sng" baseline="30000" dirty="0"/>
              <a:t>10 </a:t>
            </a:r>
            <a:r>
              <a:rPr lang="en-US" sz="2500" u="sng" dirty="0"/>
              <a:t>the sexually immoral, men who practice homosexuality, enslavers, liars, perjurers, and whatever else is contrary to sound doctrine</a:t>
            </a:r>
            <a:r>
              <a:rPr lang="en-US" sz="2500" dirty="0"/>
              <a:t>, </a:t>
            </a:r>
            <a:r>
              <a:rPr lang="en-US" sz="2500" b="1" baseline="30000" dirty="0"/>
              <a:t>11 </a:t>
            </a:r>
            <a:r>
              <a:rPr lang="en-US" sz="2500" dirty="0"/>
              <a:t>in accordance with the gospel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dirty="0"/>
              <a:t>The Law is good</a:t>
            </a:r>
          </a:p>
          <a:p>
            <a:pPr marL="342900" indent="-342900">
              <a:buFont typeface="+mj-lt"/>
              <a:buAutoNum type="arabicPeriod"/>
            </a:pPr>
            <a:r>
              <a:rPr lang="en-US" sz="2300" dirty="0"/>
              <a:t>The Law can be used wrongly</a:t>
            </a:r>
          </a:p>
          <a:p>
            <a:pPr marL="342900" indent="-342900">
              <a:buFont typeface="+mj-lt"/>
              <a:buAutoNum type="arabicPeriod"/>
            </a:pPr>
            <a:r>
              <a:rPr lang="en-US" sz="2300"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b="1" dirty="0"/>
              <a:t>The Law is for “sinners”</a:t>
            </a:r>
          </a:p>
          <a:p>
            <a:pPr marL="342900" indent="-342900">
              <a:buFont typeface="+mj-lt"/>
              <a:buAutoNum type="arabicPeriod"/>
            </a:pPr>
            <a:r>
              <a:rPr lang="en-US" sz="2300"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spTree>
    <p:extLst>
      <p:ext uri="{BB962C8B-B14F-4D97-AF65-F5344CB8AC3E}">
        <p14:creationId xmlns:p14="http://schemas.microsoft.com/office/powerpoint/2010/main" val="28067214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we know that the law is good, if one uses it lawfully, </a:t>
            </a:r>
            <a:r>
              <a:rPr lang="en-US" sz="2500" baseline="30000" dirty="0"/>
              <a:t>9</a:t>
            </a:r>
            <a:r>
              <a:rPr lang="en-US" sz="2500" dirty="0"/>
              <a:t>understanding this, that the </a:t>
            </a:r>
            <a:r>
              <a:rPr lang="en-US" sz="2500" u="sng" dirty="0"/>
              <a:t>law is not laid down for the just but for the lawless and disobedient, for the ungodly and sinners</a:t>
            </a:r>
            <a:r>
              <a:rPr lang="en-US" sz="2500" dirty="0"/>
              <a:t>,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dirty="0"/>
              <a:t>in accordance with the gospel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dirty="0"/>
              <a:t>The Law is good</a:t>
            </a:r>
          </a:p>
          <a:p>
            <a:pPr marL="342900" indent="-342900">
              <a:buFont typeface="+mj-lt"/>
              <a:buAutoNum type="arabicPeriod"/>
            </a:pPr>
            <a:r>
              <a:rPr lang="en-US" sz="2300" dirty="0"/>
              <a:t>The Law can be used wrongly</a:t>
            </a:r>
          </a:p>
          <a:p>
            <a:pPr marL="342900" indent="-342900">
              <a:buFont typeface="+mj-lt"/>
              <a:buAutoNum type="arabicPeriod"/>
            </a:pPr>
            <a:r>
              <a:rPr lang="en-US" sz="2300"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b="1" dirty="0"/>
              <a:t>The Law is for “sinners”</a:t>
            </a:r>
          </a:p>
          <a:p>
            <a:pPr marL="342900" indent="-342900">
              <a:buFont typeface="+mj-lt"/>
              <a:buAutoNum type="arabicPeriod"/>
            </a:pPr>
            <a:r>
              <a:rPr lang="en-US" sz="2300"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sp>
        <p:nvSpPr>
          <p:cNvPr id="10" name="Rounded Rectangle 6">
            <a:extLst>
              <a:ext uri="{FF2B5EF4-FFF2-40B4-BE49-F238E27FC236}">
                <a16:creationId xmlns:a16="http://schemas.microsoft.com/office/drawing/2014/main" id="{A886AE10-5DC9-4B31-85D4-20A1C1A40194}"/>
              </a:ext>
            </a:extLst>
          </p:cNvPr>
          <p:cNvSpPr/>
          <p:nvPr/>
        </p:nvSpPr>
        <p:spPr>
          <a:xfrm>
            <a:off x="197912" y="1531588"/>
            <a:ext cx="8739552" cy="3726612"/>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r>
              <a:rPr lang="en-US" sz="3000" u="sng" dirty="0"/>
              <a:t>Romans 3:19-20</a:t>
            </a:r>
            <a:r>
              <a:rPr lang="en-US" sz="3000" b="1" dirty="0"/>
              <a:t> </a:t>
            </a:r>
            <a:r>
              <a:rPr lang="en-US" sz="3000" b="1" baseline="30000" dirty="0"/>
              <a:t>19 </a:t>
            </a:r>
            <a:r>
              <a:rPr lang="en-US" sz="3000" dirty="0"/>
              <a:t>Now we know that whatever the law says it speaks to those who are under the law, so that every mouth may be stopped, and the whole world may be held accountable to God. </a:t>
            </a:r>
            <a:r>
              <a:rPr lang="en-US" sz="3000" b="1" baseline="30000" dirty="0"/>
              <a:t>20 </a:t>
            </a:r>
            <a:r>
              <a:rPr lang="en-US" sz="3000" dirty="0"/>
              <a:t>For by works of the law no human being</a:t>
            </a:r>
            <a:r>
              <a:rPr lang="en-US" sz="3000" baseline="30000" dirty="0"/>
              <a:t> </a:t>
            </a:r>
            <a:r>
              <a:rPr lang="en-US" sz="3000" dirty="0"/>
              <a:t>will be justified in his sight, since through the law comes knowledge of sin.</a:t>
            </a:r>
          </a:p>
        </p:txBody>
      </p:sp>
    </p:spTree>
    <p:extLst>
      <p:ext uri="{BB962C8B-B14F-4D97-AF65-F5344CB8AC3E}">
        <p14:creationId xmlns:p14="http://schemas.microsoft.com/office/powerpoint/2010/main" val="3639476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we know that the law is good, if one uses it lawfully, </a:t>
            </a:r>
            <a:r>
              <a:rPr lang="en-US" sz="2500" baseline="30000" dirty="0"/>
              <a:t>9</a:t>
            </a:r>
            <a:r>
              <a:rPr lang="en-US" sz="2500" dirty="0"/>
              <a:t>understanding this, that the </a:t>
            </a:r>
            <a:r>
              <a:rPr lang="en-US" sz="2500" u="sng" dirty="0"/>
              <a:t>law is not laid down for the just but for the lawless and disobedient, for the ungodly and sinners, for the unholy and profane, for those who strike their fathers and mothers, for murderers,</a:t>
            </a:r>
            <a:r>
              <a:rPr lang="en-US" sz="2500" b="1" u="sng" baseline="30000" dirty="0"/>
              <a:t>10 </a:t>
            </a:r>
            <a:r>
              <a:rPr lang="en-US" sz="2500" u="sng" dirty="0"/>
              <a:t>the sexually immoral, men who practice homosexuality, enslavers, liars, perjurers, and whatever else is contrary to sound doctrine, </a:t>
            </a:r>
            <a:r>
              <a:rPr lang="en-US" sz="2500" b="1" u="sng" baseline="30000" dirty="0"/>
              <a:t>11 </a:t>
            </a:r>
            <a:r>
              <a:rPr lang="en-US" sz="2500" u="sng" dirty="0"/>
              <a:t>in accordance wi</a:t>
            </a:r>
            <a:r>
              <a:rPr lang="en-US" sz="2500" dirty="0"/>
              <a:t>th the gospel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dirty="0"/>
              <a:t>The Law is good</a:t>
            </a:r>
          </a:p>
          <a:p>
            <a:pPr marL="342900" indent="-342900">
              <a:buFont typeface="+mj-lt"/>
              <a:buAutoNum type="arabicPeriod"/>
            </a:pPr>
            <a:r>
              <a:rPr lang="en-US" sz="2300" dirty="0"/>
              <a:t>The Law can be used wrongly</a:t>
            </a:r>
          </a:p>
          <a:p>
            <a:pPr marL="342900" indent="-342900">
              <a:buFont typeface="+mj-lt"/>
              <a:buAutoNum type="arabicPeriod"/>
            </a:pPr>
            <a:r>
              <a:rPr lang="en-US" sz="2300"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b="1" dirty="0"/>
              <a:t>The Law is for “sinners”</a:t>
            </a:r>
          </a:p>
          <a:p>
            <a:pPr marL="342900" indent="-342900">
              <a:buFont typeface="+mj-lt"/>
              <a:buAutoNum type="arabicPeriod"/>
            </a:pPr>
            <a:r>
              <a:rPr lang="en-US" sz="2300"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pic>
        <p:nvPicPr>
          <p:cNvPr id="2050" name="Picture 2" descr="https://images.radiopaedia.org/images/30134883/94d0d52b219b0cae507d3bbe19d470_jumbo.jpeg">
            <a:extLst>
              <a:ext uri="{FF2B5EF4-FFF2-40B4-BE49-F238E27FC236}">
                <a16:creationId xmlns:a16="http://schemas.microsoft.com/office/drawing/2014/main" id="{33C38CB7-0334-4D7F-B517-36B617F3186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53826" y="138423"/>
            <a:ext cx="7232643" cy="6597343"/>
          </a:xfrm>
          <a:prstGeom prst="rect">
            <a:avLst/>
          </a:prstGeom>
          <a:noFill/>
          <a:effectLst>
            <a:glow rad="1143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433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we know that the law is good, if one uses it lawfully, </a:t>
            </a:r>
            <a:r>
              <a:rPr lang="en-US" sz="2500" baseline="30000" dirty="0"/>
              <a:t>9</a:t>
            </a:r>
            <a:r>
              <a:rPr lang="en-US" sz="2500" dirty="0"/>
              <a:t>understanding this, that the law is not laid down for the just but for the lawless and disobedient, for the ungodly and sinners,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u="sng" dirty="0"/>
              <a:t>in accordance with the gospel</a:t>
            </a:r>
            <a:r>
              <a:rPr lang="en-US" sz="2500" dirty="0"/>
              <a:t>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dirty="0"/>
              <a:t>The Law is good</a:t>
            </a:r>
          </a:p>
          <a:p>
            <a:pPr marL="342900" indent="-342900">
              <a:buFont typeface="+mj-lt"/>
              <a:buAutoNum type="arabicPeriod"/>
            </a:pPr>
            <a:r>
              <a:rPr lang="en-US" sz="2300" dirty="0"/>
              <a:t>The Law can be used wrongly</a:t>
            </a:r>
          </a:p>
          <a:p>
            <a:pPr marL="342900" indent="-342900">
              <a:buFont typeface="+mj-lt"/>
              <a:buAutoNum type="arabicPeriod"/>
            </a:pPr>
            <a:r>
              <a:rPr lang="en-US" sz="2300"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dirty="0"/>
              <a:t>The Law is for “sinners”</a:t>
            </a:r>
          </a:p>
          <a:p>
            <a:pPr marL="342900" indent="-342900">
              <a:buFont typeface="+mj-lt"/>
              <a:buAutoNum type="arabicPeriod"/>
            </a:pPr>
            <a:r>
              <a:rPr lang="en-US" sz="2300" b="1"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spTree>
    <p:extLst>
      <p:ext uri="{BB962C8B-B14F-4D97-AF65-F5344CB8AC3E}">
        <p14:creationId xmlns:p14="http://schemas.microsoft.com/office/powerpoint/2010/main" val="3339184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we know that the law is good, if one uses it lawfully, </a:t>
            </a:r>
            <a:r>
              <a:rPr lang="en-US" sz="2500" baseline="30000" dirty="0"/>
              <a:t>9</a:t>
            </a:r>
            <a:r>
              <a:rPr lang="en-US" sz="2500" dirty="0"/>
              <a:t>understanding this, that the law is not laid down for the just but for the lawless and disobedient, for the ungodly and sinners,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dirty="0"/>
              <a:t>in accordance with the gospel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dirty="0"/>
              <a:t>The Law is good</a:t>
            </a:r>
          </a:p>
          <a:p>
            <a:pPr marL="342900" indent="-342900">
              <a:buFont typeface="+mj-lt"/>
              <a:buAutoNum type="arabicPeriod"/>
            </a:pPr>
            <a:r>
              <a:rPr lang="en-US" sz="2300" dirty="0"/>
              <a:t>The Law can be used wrongly</a:t>
            </a:r>
          </a:p>
          <a:p>
            <a:pPr marL="342900" indent="-342900">
              <a:buFont typeface="+mj-lt"/>
              <a:buAutoNum type="arabicPeriod"/>
            </a:pPr>
            <a:r>
              <a:rPr lang="en-US" sz="2300"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dirty="0"/>
              <a:t>The Law is for “sinners”</a:t>
            </a:r>
          </a:p>
          <a:p>
            <a:pPr marL="342900" indent="-342900">
              <a:buFont typeface="+mj-lt"/>
              <a:buAutoNum type="arabicPeriod"/>
            </a:pPr>
            <a:r>
              <a:rPr lang="en-US" sz="2300" b="1"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sp>
        <p:nvSpPr>
          <p:cNvPr id="10" name="Rounded Rectangle 6">
            <a:extLst>
              <a:ext uri="{FF2B5EF4-FFF2-40B4-BE49-F238E27FC236}">
                <a16:creationId xmlns:a16="http://schemas.microsoft.com/office/drawing/2014/main" id="{04869C2A-339C-4397-ACCF-DB00EF4E63E8}"/>
              </a:ext>
            </a:extLst>
          </p:cNvPr>
          <p:cNvSpPr/>
          <p:nvPr/>
        </p:nvSpPr>
        <p:spPr>
          <a:xfrm>
            <a:off x="197912" y="2648309"/>
            <a:ext cx="8739552" cy="260249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3"/>
            <a:r>
              <a:rPr lang="en-US" sz="3000" dirty="0"/>
              <a:t>Romans 10:3-4 </a:t>
            </a:r>
            <a:r>
              <a:rPr lang="en-US" sz="3000" b="1" baseline="30000" dirty="0"/>
              <a:t>3</a:t>
            </a:r>
            <a:r>
              <a:rPr lang="en-US" sz="3000" dirty="0"/>
              <a:t>For [the Jews], being ignorant of the righteousness of God, and seeking to establish their own, they did not submit to God's righteousness.</a:t>
            </a:r>
            <a:br>
              <a:rPr lang="en-US" sz="3000" dirty="0"/>
            </a:br>
            <a:r>
              <a:rPr lang="en-US" sz="3000" b="1" baseline="30000" dirty="0"/>
              <a:t>4 </a:t>
            </a:r>
            <a:r>
              <a:rPr lang="en-US" sz="3000" dirty="0"/>
              <a:t>For Christ is the end of the law for righteousness to everyone who believes. </a:t>
            </a:r>
          </a:p>
        </p:txBody>
      </p:sp>
    </p:spTree>
    <p:extLst>
      <p:ext uri="{BB962C8B-B14F-4D97-AF65-F5344CB8AC3E}">
        <p14:creationId xmlns:p14="http://schemas.microsoft.com/office/powerpoint/2010/main" val="2931358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we know that the law is good, if one uses it lawfully, </a:t>
            </a:r>
            <a:r>
              <a:rPr lang="en-US" sz="2500" baseline="30000" dirty="0"/>
              <a:t>9</a:t>
            </a:r>
            <a:r>
              <a:rPr lang="en-US" sz="2500" dirty="0"/>
              <a:t>understanding this, that the law is not laid down for the just but for the lawless and disobedient, for the ungodly and sinners,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u="sng" dirty="0"/>
              <a:t>in accordance with the gospel</a:t>
            </a:r>
            <a:r>
              <a:rPr lang="en-US" sz="2500" dirty="0"/>
              <a:t>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dirty="0"/>
              <a:t>The Law is good</a:t>
            </a:r>
          </a:p>
          <a:p>
            <a:pPr marL="342900" indent="-342900">
              <a:buFont typeface="+mj-lt"/>
              <a:buAutoNum type="arabicPeriod"/>
            </a:pPr>
            <a:r>
              <a:rPr lang="en-US" sz="2300" dirty="0"/>
              <a:t>The Law can be used wrongly</a:t>
            </a:r>
          </a:p>
          <a:p>
            <a:pPr marL="342900" indent="-342900">
              <a:buFont typeface="+mj-lt"/>
              <a:buAutoNum type="arabicPeriod"/>
            </a:pPr>
            <a:r>
              <a:rPr lang="en-US" sz="2300"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dirty="0"/>
              <a:t>The Law is for “sinners”</a:t>
            </a:r>
          </a:p>
          <a:p>
            <a:pPr marL="342900" indent="-342900">
              <a:buFont typeface="+mj-lt"/>
              <a:buAutoNum type="arabicPeriod"/>
            </a:pPr>
            <a:r>
              <a:rPr lang="en-US" sz="2300" b="1"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sp>
        <p:nvSpPr>
          <p:cNvPr id="10" name="Rounded Rectangle 6">
            <a:extLst>
              <a:ext uri="{FF2B5EF4-FFF2-40B4-BE49-F238E27FC236}">
                <a16:creationId xmlns:a16="http://schemas.microsoft.com/office/drawing/2014/main" id="{04869C2A-339C-4397-ACCF-DB00EF4E63E8}"/>
              </a:ext>
            </a:extLst>
          </p:cNvPr>
          <p:cNvSpPr/>
          <p:nvPr/>
        </p:nvSpPr>
        <p:spPr>
          <a:xfrm>
            <a:off x="197912" y="2648309"/>
            <a:ext cx="8739552" cy="260249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3"/>
            <a:r>
              <a:rPr lang="en-US" sz="2800" dirty="0"/>
              <a:t>“The . . . principal purpose of the law (is to be) a mighty hammer to crush the self-righteousness of human beings.  For it shows them their sin, so that by the recognition of sin they may be humbled . . . and so may long for grace and for (Christ).”                – Martin Luther</a:t>
            </a:r>
          </a:p>
        </p:txBody>
      </p:sp>
      <p:pic>
        <p:nvPicPr>
          <p:cNvPr id="2050" name="Picture 2" descr="Image result for martin luther">
            <a:extLst>
              <a:ext uri="{FF2B5EF4-FFF2-40B4-BE49-F238E27FC236}">
                <a16:creationId xmlns:a16="http://schemas.microsoft.com/office/drawing/2014/main" id="{479742CE-5318-468C-81E8-EBEE662FD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7826" y="20971"/>
            <a:ext cx="2602491" cy="260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634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we know that the law is good, if one uses it lawfully, </a:t>
            </a:r>
            <a:r>
              <a:rPr lang="en-US" sz="2500" baseline="30000" dirty="0"/>
              <a:t>9</a:t>
            </a:r>
            <a:r>
              <a:rPr lang="en-US" sz="2500" dirty="0"/>
              <a:t>understanding this, that the law is not laid down for the just but for the lawless and disobedient, for the ungodly and sinners,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u="sng" dirty="0"/>
              <a:t>in accordance with the gospel</a:t>
            </a:r>
            <a:r>
              <a:rPr lang="en-US" sz="2500" dirty="0"/>
              <a:t>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dirty="0"/>
              <a:t>The Law is good</a:t>
            </a:r>
          </a:p>
          <a:p>
            <a:pPr marL="342900" indent="-342900">
              <a:buFont typeface="+mj-lt"/>
              <a:buAutoNum type="arabicPeriod"/>
            </a:pPr>
            <a:r>
              <a:rPr lang="en-US" sz="2300" dirty="0"/>
              <a:t>The Law can be used wrongly</a:t>
            </a:r>
          </a:p>
          <a:p>
            <a:pPr marL="342900" indent="-342900">
              <a:buFont typeface="+mj-lt"/>
              <a:buAutoNum type="arabicPeriod"/>
            </a:pPr>
            <a:r>
              <a:rPr lang="en-US" sz="2300"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dirty="0"/>
              <a:t>The Law is for “sinners”</a:t>
            </a:r>
          </a:p>
          <a:p>
            <a:pPr marL="342900" indent="-342900">
              <a:buFont typeface="+mj-lt"/>
              <a:buAutoNum type="arabicPeriod"/>
            </a:pPr>
            <a:r>
              <a:rPr lang="en-US" sz="2300" b="1"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sp>
        <p:nvSpPr>
          <p:cNvPr id="10" name="Rounded Rectangle 6">
            <a:extLst>
              <a:ext uri="{FF2B5EF4-FFF2-40B4-BE49-F238E27FC236}">
                <a16:creationId xmlns:a16="http://schemas.microsoft.com/office/drawing/2014/main" id="{04869C2A-339C-4397-ACCF-DB00EF4E63E8}"/>
              </a:ext>
            </a:extLst>
          </p:cNvPr>
          <p:cNvSpPr/>
          <p:nvPr/>
        </p:nvSpPr>
        <p:spPr>
          <a:xfrm>
            <a:off x="197912" y="2648309"/>
            <a:ext cx="8739552" cy="260249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3"/>
            <a:r>
              <a:rPr lang="en-US" sz="2800" dirty="0"/>
              <a:t>“I do not believe that any man can preach the gospel who does not preach the Law. The Law is the needle, and you cannot draw the silken thread of the gospel through a man’s heart unless you first send the needle of the Law to make way for it.”                               – Charles Spurgeon</a:t>
            </a:r>
          </a:p>
        </p:txBody>
      </p:sp>
      <p:sp>
        <p:nvSpPr>
          <p:cNvPr id="4" name="AutoShape 2" descr="Image result for spurgeon">
            <a:extLst>
              <a:ext uri="{FF2B5EF4-FFF2-40B4-BE49-F238E27FC236}">
                <a16:creationId xmlns:a16="http://schemas.microsoft.com/office/drawing/2014/main" id="{BB140224-1E15-42F8-A222-359803C7FE8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Image result for spurgeon">
            <a:extLst>
              <a:ext uri="{FF2B5EF4-FFF2-40B4-BE49-F238E27FC236}">
                <a16:creationId xmlns:a16="http://schemas.microsoft.com/office/drawing/2014/main" id="{84DFEFA8-9C5F-47E9-B24A-221593AE45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1449" y="84863"/>
            <a:ext cx="4485738" cy="2518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787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What is the law?</a:t>
            </a:r>
            <a:endParaRPr lang="en-US" sz="5500" dirty="0"/>
          </a:p>
        </p:txBody>
      </p:sp>
      <p:sp>
        <p:nvSpPr>
          <p:cNvPr id="6" name="Content Placeholder 5">
            <a:extLst>
              <a:ext uri="{FF2B5EF4-FFF2-40B4-BE49-F238E27FC236}">
                <a16:creationId xmlns:a16="http://schemas.microsoft.com/office/drawing/2014/main" id="{DE085BB8-DAD5-469C-8C16-93D764F0889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10524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1 Timothy 1:8-11</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2500" b="1" baseline="30000" dirty="0"/>
              <a:t>8 </a:t>
            </a:r>
            <a:r>
              <a:rPr lang="en-US" sz="2500" dirty="0"/>
              <a:t>Now we know that the law is good, if one uses it lawfully, </a:t>
            </a:r>
            <a:r>
              <a:rPr lang="en-US" sz="2500" baseline="30000" dirty="0"/>
              <a:t>9</a:t>
            </a:r>
            <a:r>
              <a:rPr lang="en-US" sz="2500" dirty="0"/>
              <a:t>understanding this, that the </a:t>
            </a:r>
            <a:r>
              <a:rPr lang="en-US" sz="2500" u="sng" dirty="0"/>
              <a:t>law is not laid down for the just but for the lawless and disobedient, for the ungodly and sinners</a:t>
            </a:r>
            <a:r>
              <a:rPr lang="en-US" sz="2500" dirty="0"/>
              <a:t>, for the unholy and profane, for those who strike their fathers and mothers, for murderers,</a:t>
            </a:r>
            <a:r>
              <a:rPr lang="en-US" sz="2500" b="1" baseline="30000" dirty="0"/>
              <a:t>10 </a:t>
            </a:r>
            <a:r>
              <a:rPr lang="en-US" sz="2500" dirty="0"/>
              <a:t>the sexually immoral, men who practice homosexuality, enslavers, liars, perjurers, and whatever else is contrary to sound doctrine, </a:t>
            </a:r>
            <a:r>
              <a:rPr lang="en-US" sz="2500" b="1" baseline="30000" dirty="0"/>
              <a:t>11 </a:t>
            </a:r>
            <a:r>
              <a:rPr lang="en-US" sz="2500" dirty="0"/>
              <a:t>in accordance with the gospel of the glory of the blessed God with which I have been entrusted.</a:t>
            </a:r>
          </a:p>
        </p:txBody>
      </p:sp>
      <p:cxnSp>
        <p:nvCxnSpPr>
          <p:cNvPr id="5" name="Straight Connector 4">
            <a:extLst>
              <a:ext uri="{FF2B5EF4-FFF2-40B4-BE49-F238E27FC236}">
                <a16:creationId xmlns:a16="http://schemas.microsoft.com/office/drawing/2014/main" id="{C792FBFF-90E6-44C0-97A8-4A1E35FD7D51}"/>
              </a:ext>
            </a:extLst>
          </p:cNvPr>
          <p:cNvCxnSpPr/>
          <p:nvPr/>
        </p:nvCxnSpPr>
        <p:spPr>
          <a:xfrm>
            <a:off x="3088258" y="4572000"/>
            <a:ext cx="2958861"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DFD1F6-28DB-47E4-B1B2-35797C2BC7CB}"/>
              </a:ext>
            </a:extLst>
          </p:cNvPr>
          <p:cNvSpPr txBox="1"/>
          <p:nvPr/>
        </p:nvSpPr>
        <p:spPr>
          <a:xfrm>
            <a:off x="414070" y="5240149"/>
            <a:ext cx="8333117" cy="2215991"/>
          </a:xfrm>
          <a:prstGeom prst="rect">
            <a:avLst/>
          </a:prstGeom>
          <a:noFill/>
        </p:spPr>
        <p:txBody>
          <a:bodyPr wrap="square" numCol="2" spcCol="457200" rtlCol="0">
            <a:spAutoFit/>
          </a:bodyPr>
          <a:lstStyle/>
          <a:p>
            <a:pPr marL="342900" indent="-342900">
              <a:buFont typeface="+mj-lt"/>
              <a:buAutoNum type="arabicPeriod"/>
            </a:pPr>
            <a:r>
              <a:rPr lang="en-US" sz="2300" dirty="0"/>
              <a:t>The Law is good</a:t>
            </a:r>
          </a:p>
          <a:p>
            <a:pPr marL="342900" indent="-342900">
              <a:buFont typeface="+mj-lt"/>
              <a:buAutoNum type="arabicPeriod"/>
            </a:pPr>
            <a:r>
              <a:rPr lang="en-US" sz="2300" dirty="0"/>
              <a:t>The Law can be used wrongly</a:t>
            </a:r>
          </a:p>
          <a:p>
            <a:pPr marL="342900" indent="-342900">
              <a:buFont typeface="+mj-lt"/>
              <a:buAutoNum type="arabicPeriod"/>
            </a:pPr>
            <a:r>
              <a:rPr lang="en-US" sz="2300" dirty="0"/>
              <a:t>The Law is not for the “just”</a:t>
            </a:r>
            <a:br>
              <a:rPr lang="en-US" sz="2300" dirty="0"/>
            </a:br>
            <a:br>
              <a:rPr lang="en-US" sz="2300" dirty="0"/>
            </a:br>
            <a:br>
              <a:rPr lang="en-US" sz="2300" dirty="0"/>
            </a:br>
            <a:endParaRPr lang="en-US" sz="2300" dirty="0"/>
          </a:p>
          <a:p>
            <a:pPr marL="342900" indent="-342900">
              <a:buFont typeface="+mj-lt"/>
              <a:buAutoNum type="arabicPeriod"/>
            </a:pPr>
            <a:r>
              <a:rPr lang="en-US" sz="2300" dirty="0"/>
              <a:t>The Law is for “sinners”</a:t>
            </a:r>
          </a:p>
          <a:p>
            <a:pPr marL="342900" indent="-342900">
              <a:buFont typeface="+mj-lt"/>
              <a:buAutoNum type="arabicPeriod"/>
            </a:pPr>
            <a:r>
              <a:rPr lang="en-US" sz="2300" b="1" dirty="0"/>
              <a:t>The Law should be used in accordance with the Gospel</a:t>
            </a:r>
          </a:p>
        </p:txBody>
      </p:sp>
      <p:sp>
        <p:nvSpPr>
          <p:cNvPr id="9" name="TextBox 8">
            <a:extLst>
              <a:ext uri="{FF2B5EF4-FFF2-40B4-BE49-F238E27FC236}">
                <a16:creationId xmlns:a16="http://schemas.microsoft.com/office/drawing/2014/main" id="{289DE3D2-4330-4F38-A2A5-1F221E7E9597}"/>
              </a:ext>
            </a:extLst>
          </p:cNvPr>
          <p:cNvSpPr txBox="1"/>
          <p:nvPr/>
        </p:nvSpPr>
        <p:spPr>
          <a:xfrm>
            <a:off x="3131393" y="4650635"/>
            <a:ext cx="2889061" cy="600164"/>
          </a:xfrm>
          <a:prstGeom prst="rect">
            <a:avLst/>
          </a:prstGeom>
          <a:noFill/>
        </p:spPr>
        <p:txBody>
          <a:bodyPr wrap="none" rtlCol="0">
            <a:spAutoFit/>
          </a:bodyPr>
          <a:lstStyle/>
          <a:p>
            <a:r>
              <a:rPr lang="en-US" sz="3300" b="1" dirty="0"/>
              <a:t>OBSERVATIONS</a:t>
            </a:r>
          </a:p>
        </p:txBody>
      </p:sp>
      <p:sp>
        <p:nvSpPr>
          <p:cNvPr id="10" name="Rounded Rectangle 6">
            <a:extLst>
              <a:ext uri="{FF2B5EF4-FFF2-40B4-BE49-F238E27FC236}">
                <a16:creationId xmlns:a16="http://schemas.microsoft.com/office/drawing/2014/main" id="{04869C2A-339C-4397-ACCF-DB00EF4E63E8}"/>
              </a:ext>
            </a:extLst>
          </p:cNvPr>
          <p:cNvSpPr/>
          <p:nvPr/>
        </p:nvSpPr>
        <p:spPr>
          <a:xfrm>
            <a:off x="206147" y="1177244"/>
            <a:ext cx="8739552" cy="344887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3">
              <a:lnSpc>
                <a:spcPct val="90000"/>
              </a:lnSpc>
            </a:pPr>
            <a:r>
              <a:rPr lang="en-US" sz="3000" u="sng" dirty="0"/>
              <a:t>Galatians 3:23-26</a:t>
            </a:r>
            <a:r>
              <a:rPr lang="en-US" sz="3000" b="1" baseline="30000" dirty="0"/>
              <a:t> 23 </a:t>
            </a:r>
            <a:r>
              <a:rPr lang="en-US" sz="3000" dirty="0"/>
              <a:t>Now before faith came, we were held captive under the law, imprisoned until the coming faith would be revealed. </a:t>
            </a:r>
            <a:r>
              <a:rPr lang="en-US" sz="3000" b="1" baseline="30000" dirty="0"/>
              <a:t>24 </a:t>
            </a:r>
            <a:r>
              <a:rPr lang="en-US" sz="3000" dirty="0"/>
              <a:t>So then, the law was our guardian until Christ came, in order that we might be justified by faith. </a:t>
            </a:r>
            <a:r>
              <a:rPr lang="en-US" sz="3000" b="1" baseline="30000" dirty="0"/>
              <a:t>25 </a:t>
            </a:r>
            <a:r>
              <a:rPr lang="en-US" sz="3000" dirty="0"/>
              <a:t>But now that faith has come, we are no longer under a guardian, </a:t>
            </a:r>
            <a:r>
              <a:rPr lang="en-US" sz="3000" b="1" baseline="30000" dirty="0"/>
              <a:t>26 </a:t>
            </a:r>
            <a:r>
              <a:rPr lang="en-US" sz="3000" dirty="0"/>
              <a:t>for in Christ Jesus you are all sons of God, through faith.</a:t>
            </a:r>
          </a:p>
        </p:txBody>
      </p:sp>
      <p:sp>
        <p:nvSpPr>
          <p:cNvPr id="4" name="AutoShape 2" descr="Image result for spurgeon">
            <a:extLst>
              <a:ext uri="{FF2B5EF4-FFF2-40B4-BE49-F238E27FC236}">
                <a16:creationId xmlns:a16="http://schemas.microsoft.com/office/drawing/2014/main" id="{BB140224-1E15-42F8-A222-359803C7FE8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61268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INCORRECT USES OF LAW</a:t>
            </a:r>
            <a:endParaRPr lang="en-US" sz="5500" dirty="0"/>
          </a:p>
        </p:txBody>
      </p: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Image result for spurgeon">
            <a:extLst>
              <a:ext uri="{FF2B5EF4-FFF2-40B4-BE49-F238E27FC236}">
                <a16:creationId xmlns:a16="http://schemas.microsoft.com/office/drawing/2014/main" id="{BB140224-1E15-42F8-A222-359803C7FE8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54804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INCORRECT USES OF LAW</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3900" dirty="0">
                <a:solidFill>
                  <a:prstClr val="black"/>
                </a:solidFill>
              </a:rPr>
              <a:t>#1: For nonbelievers to earn their right </a:t>
            </a:r>
            <a:br>
              <a:rPr lang="en-US" sz="3900" dirty="0">
                <a:solidFill>
                  <a:prstClr val="black"/>
                </a:solidFill>
              </a:rPr>
            </a:br>
            <a:r>
              <a:rPr lang="en-US" sz="3900" dirty="0">
                <a:solidFill>
                  <a:prstClr val="black"/>
                </a:solidFill>
              </a:rPr>
              <a:t>       standing with God.</a:t>
            </a:r>
            <a:endParaRPr lang="en-US" sz="4000" dirty="0"/>
          </a:p>
        </p:txBody>
      </p: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Image result for spurgeon">
            <a:extLst>
              <a:ext uri="{FF2B5EF4-FFF2-40B4-BE49-F238E27FC236}">
                <a16:creationId xmlns:a16="http://schemas.microsoft.com/office/drawing/2014/main" id="{BB140224-1E15-42F8-A222-359803C7FE8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02829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INCORRECT USES OF LAW</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3900" dirty="0">
                <a:solidFill>
                  <a:prstClr val="black"/>
                </a:solidFill>
              </a:rPr>
              <a:t>#1: For nonbelievers to earn their right </a:t>
            </a:r>
            <a:br>
              <a:rPr lang="en-US" sz="3900" dirty="0">
                <a:solidFill>
                  <a:prstClr val="black"/>
                </a:solidFill>
              </a:rPr>
            </a:br>
            <a:r>
              <a:rPr lang="en-US" sz="3900" dirty="0">
                <a:solidFill>
                  <a:prstClr val="black"/>
                </a:solidFill>
              </a:rPr>
              <a:t>       standing with God.</a:t>
            </a:r>
            <a:endParaRPr lang="en-US" sz="4000" dirty="0"/>
          </a:p>
          <a:p>
            <a:pPr marL="0" lvl="1" indent="0">
              <a:buNone/>
            </a:pPr>
            <a:endParaRPr lang="en-US" sz="3000" dirty="0"/>
          </a:p>
          <a:p>
            <a:pPr marL="0" lvl="1" indent="0">
              <a:buNone/>
            </a:pPr>
            <a:r>
              <a:rPr lang="en-US" sz="3900" dirty="0"/>
              <a:t>#2: For Christians to maintain their right </a:t>
            </a:r>
            <a:br>
              <a:rPr lang="en-US" sz="3900" dirty="0"/>
            </a:br>
            <a:r>
              <a:rPr lang="en-US" sz="3900" dirty="0"/>
              <a:t>       standing with God.</a:t>
            </a:r>
          </a:p>
        </p:txBody>
      </p: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Image result for spurgeon">
            <a:extLst>
              <a:ext uri="{FF2B5EF4-FFF2-40B4-BE49-F238E27FC236}">
                <a16:creationId xmlns:a16="http://schemas.microsoft.com/office/drawing/2014/main" id="{BB140224-1E15-42F8-A222-359803C7FE8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75979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INCORRECT USES OF LAW</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3900" dirty="0">
                <a:solidFill>
                  <a:prstClr val="black"/>
                </a:solidFill>
              </a:rPr>
              <a:t>#1: For nonbelievers to earn their right </a:t>
            </a:r>
            <a:br>
              <a:rPr lang="en-US" sz="3900" dirty="0">
                <a:solidFill>
                  <a:prstClr val="black"/>
                </a:solidFill>
              </a:rPr>
            </a:br>
            <a:r>
              <a:rPr lang="en-US" sz="3900" dirty="0">
                <a:solidFill>
                  <a:prstClr val="black"/>
                </a:solidFill>
              </a:rPr>
              <a:t>       standing with God.</a:t>
            </a:r>
            <a:endParaRPr lang="en-US" sz="4000" dirty="0"/>
          </a:p>
          <a:p>
            <a:pPr marL="0" lvl="1" indent="0">
              <a:buNone/>
            </a:pPr>
            <a:endParaRPr lang="en-US" sz="3000" dirty="0"/>
          </a:p>
          <a:p>
            <a:pPr marL="0" lvl="1" indent="0">
              <a:buNone/>
            </a:pPr>
            <a:r>
              <a:rPr lang="en-US" sz="3900" dirty="0"/>
              <a:t>#2: For Christians to maintain their right </a:t>
            </a:r>
            <a:br>
              <a:rPr lang="en-US" sz="3900" dirty="0"/>
            </a:br>
            <a:r>
              <a:rPr lang="en-US" sz="3900" dirty="0"/>
              <a:t>       standing with God.</a:t>
            </a:r>
          </a:p>
        </p:txBody>
      </p: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Image result for spurgeon">
            <a:extLst>
              <a:ext uri="{FF2B5EF4-FFF2-40B4-BE49-F238E27FC236}">
                <a16:creationId xmlns:a16="http://schemas.microsoft.com/office/drawing/2014/main" id="{BB140224-1E15-42F8-A222-359803C7FE8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ounded Rectangle 6">
            <a:extLst>
              <a:ext uri="{FF2B5EF4-FFF2-40B4-BE49-F238E27FC236}">
                <a16:creationId xmlns:a16="http://schemas.microsoft.com/office/drawing/2014/main" id="{35B602A6-BC28-4CF7-9785-F9BF1561660C}"/>
              </a:ext>
            </a:extLst>
          </p:cNvPr>
          <p:cNvSpPr/>
          <p:nvPr/>
        </p:nvSpPr>
        <p:spPr>
          <a:xfrm>
            <a:off x="239243" y="4235570"/>
            <a:ext cx="8739552" cy="237462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3"/>
            <a:r>
              <a:rPr lang="en-US" sz="3000" u="sng" dirty="0"/>
              <a:t>Romans 7:6</a:t>
            </a:r>
            <a:r>
              <a:rPr lang="en-US" sz="3000" b="1" baseline="30000" dirty="0"/>
              <a:t>  </a:t>
            </a:r>
            <a:r>
              <a:rPr lang="en-US" sz="3000" dirty="0"/>
              <a:t>But now we are released from the law, having died to that which held us captive, so that we serve in the new way of the Spirit and not in the old way of the written code. </a:t>
            </a:r>
          </a:p>
        </p:txBody>
      </p:sp>
    </p:spTree>
    <p:extLst>
      <p:ext uri="{BB962C8B-B14F-4D97-AF65-F5344CB8AC3E}">
        <p14:creationId xmlns:p14="http://schemas.microsoft.com/office/powerpoint/2010/main" val="2034026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INCORRECT USES OF LAW</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3900" dirty="0"/>
              <a:t>#1: Nonbelievers need to keep the law to   </a:t>
            </a:r>
            <a:br>
              <a:rPr lang="en-US" sz="3900" dirty="0"/>
            </a:br>
            <a:r>
              <a:rPr lang="en-US" sz="3900" dirty="0"/>
              <a:t>       earn right standing w/ God</a:t>
            </a:r>
            <a:br>
              <a:rPr lang="en-US" sz="3900" dirty="0"/>
            </a:br>
            <a:endParaRPr lang="en-US" sz="3000" dirty="0"/>
          </a:p>
          <a:p>
            <a:pPr marL="0" lvl="1" indent="0">
              <a:buNone/>
            </a:pPr>
            <a:r>
              <a:rPr lang="en-US" sz="3900" dirty="0"/>
              <a:t>#2: Christians need to keep the law to  </a:t>
            </a:r>
            <a:br>
              <a:rPr lang="en-US" sz="3900" dirty="0"/>
            </a:br>
            <a:r>
              <a:rPr lang="en-US" sz="3900" dirty="0"/>
              <a:t>       maintain their right standing with God</a:t>
            </a:r>
          </a:p>
        </p:txBody>
      </p: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Image result for spurgeon">
            <a:extLst>
              <a:ext uri="{FF2B5EF4-FFF2-40B4-BE49-F238E27FC236}">
                <a16:creationId xmlns:a16="http://schemas.microsoft.com/office/drawing/2014/main" id="{BB140224-1E15-42F8-A222-359803C7FE8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ounded Rectangle 6">
            <a:extLst>
              <a:ext uri="{FF2B5EF4-FFF2-40B4-BE49-F238E27FC236}">
                <a16:creationId xmlns:a16="http://schemas.microsoft.com/office/drawing/2014/main" id="{35B602A6-BC28-4CF7-9785-F9BF1561660C}"/>
              </a:ext>
            </a:extLst>
          </p:cNvPr>
          <p:cNvSpPr/>
          <p:nvPr/>
        </p:nvSpPr>
        <p:spPr>
          <a:xfrm>
            <a:off x="239243" y="1531588"/>
            <a:ext cx="8739552" cy="479864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3">
              <a:lnSpc>
                <a:spcPct val="90000"/>
              </a:lnSpc>
            </a:pPr>
            <a:r>
              <a:rPr lang="en-US" sz="3000" u="sng" dirty="0"/>
              <a:t>Romans 6:1-2, 13-14</a:t>
            </a:r>
            <a:r>
              <a:rPr lang="en-US" sz="3000" b="1" dirty="0"/>
              <a:t> </a:t>
            </a:r>
            <a:r>
              <a:rPr lang="en-US" sz="3000" b="1" baseline="30000" dirty="0"/>
              <a:t>1</a:t>
            </a:r>
            <a:r>
              <a:rPr lang="en-US" sz="3000" dirty="0"/>
              <a:t>What shall we say then? Are we to continue in sin that grace may abound? </a:t>
            </a:r>
            <a:r>
              <a:rPr lang="en-US" sz="3000" b="1" baseline="30000" dirty="0"/>
              <a:t>2 </a:t>
            </a:r>
            <a:r>
              <a:rPr lang="en-US" sz="3000" dirty="0"/>
              <a:t>By no means! How can we who died to sin still live in it? </a:t>
            </a:r>
            <a:r>
              <a:rPr lang="en-US" sz="3000" b="1" dirty="0"/>
              <a:t> … </a:t>
            </a:r>
            <a:r>
              <a:rPr lang="en-US" sz="3000" b="1" baseline="30000" dirty="0"/>
              <a:t>13 </a:t>
            </a:r>
            <a:r>
              <a:rPr lang="en-US" sz="3000" dirty="0"/>
              <a:t>Do not present your members to sin as instruments for unrighteousness, but present yourselves to God as those who have been brought from death to life, and your members to God as instruments for righteousness. </a:t>
            </a:r>
            <a:r>
              <a:rPr lang="en-US" sz="3000" b="1" baseline="30000" dirty="0"/>
              <a:t>14 </a:t>
            </a:r>
            <a:r>
              <a:rPr lang="en-US" sz="3000" dirty="0"/>
              <a:t>For sin will have no dominion over you, since you are not under law but under grace.</a:t>
            </a:r>
          </a:p>
        </p:txBody>
      </p:sp>
    </p:spTree>
    <p:extLst>
      <p:ext uri="{BB962C8B-B14F-4D97-AF65-F5344CB8AC3E}">
        <p14:creationId xmlns:p14="http://schemas.microsoft.com/office/powerpoint/2010/main" val="21221345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INCORRECT USES OF LAW</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3900" dirty="0">
                <a:solidFill>
                  <a:prstClr val="black"/>
                </a:solidFill>
              </a:rPr>
              <a:t>#1: For nonbelievers to earn their right </a:t>
            </a:r>
            <a:br>
              <a:rPr lang="en-US" sz="3900" dirty="0">
                <a:solidFill>
                  <a:prstClr val="black"/>
                </a:solidFill>
              </a:rPr>
            </a:br>
            <a:r>
              <a:rPr lang="en-US" sz="3900" dirty="0">
                <a:solidFill>
                  <a:prstClr val="black"/>
                </a:solidFill>
              </a:rPr>
              <a:t>       standing with God.</a:t>
            </a:r>
            <a:endParaRPr lang="en-US" sz="4000" dirty="0"/>
          </a:p>
          <a:p>
            <a:pPr marL="0" lvl="1" indent="0">
              <a:buNone/>
            </a:pPr>
            <a:endParaRPr lang="en-US" sz="3000" dirty="0"/>
          </a:p>
          <a:p>
            <a:pPr marL="0" lvl="1" indent="0">
              <a:buNone/>
            </a:pPr>
            <a:r>
              <a:rPr lang="en-US" sz="3900" dirty="0"/>
              <a:t>#2: For Christians to maintain their right </a:t>
            </a:r>
            <a:br>
              <a:rPr lang="en-US" sz="3900" dirty="0"/>
            </a:br>
            <a:r>
              <a:rPr lang="en-US" sz="3900" dirty="0"/>
              <a:t>       standing with God.</a:t>
            </a:r>
          </a:p>
          <a:p>
            <a:pPr marL="0" lvl="1" indent="0">
              <a:buNone/>
            </a:pPr>
            <a:endParaRPr lang="en-US" sz="3000" dirty="0"/>
          </a:p>
          <a:p>
            <a:pPr marL="0" lvl="1" indent="0">
              <a:buNone/>
            </a:pPr>
            <a:r>
              <a:rPr lang="en-US" sz="3900" dirty="0"/>
              <a:t>#3: For Christians to grow spiritually.*</a:t>
            </a:r>
          </a:p>
          <a:p>
            <a:pPr marL="0" lvl="1" indent="0">
              <a:buNone/>
            </a:pPr>
            <a:endParaRPr lang="en-US" sz="3900" dirty="0"/>
          </a:p>
        </p:txBody>
      </p: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Image result for spurgeon">
            <a:extLst>
              <a:ext uri="{FF2B5EF4-FFF2-40B4-BE49-F238E27FC236}">
                <a16:creationId xmlns:a16="http://schemas.microsoft.com/office/drawing/2014/main" id="{BB140224-1E15-42F8-A222-359803C7FE8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847909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INCORRECT USES OF LAW</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3900" dirty="0">
                <a:solidFill>
                  <a:prstClr val="black"/>
                </a:solidFill>
              </a:rPr>
              <a:t>#1: For nonbelievers to earn their right </a:t>
            </a:r>
            <a:br>
              <a:rPr lang="en-US" sz="3900" dirty="0">
                <a:solidFill>
                  <a:prstClr val="black"/>
                </a:solidFill>
              </a:rPr>
            </a:br>
            <a:r>
              <a:rPr lang="en-US" sz="3900" dirty="0">
                <a:solidFill>
                  <a:prstClr val="black"/>
                </a:solidFill>
              </a:rPr>
              <a:t>       standing with God.</a:t>
            </a:r>
            <a:endParaRPr lang="en-US" sz="4000" dirty="0"/>
          </a:p>
          <a:p>
            <a:pPr marL="0" lvl="1" indent="0">
              <a:buNone/>
            </a:pPr>
            <a:endParaRPr lang="en-US" sz="3000" dirty="0"/>
          </a:p>
          <a:p>
            <a:pPr marL="0" lvl="1" indent="0">
              <a:buNone/>
            </a:pPr>
            <a:r>
              <a:rPr lang="en-US" sz="3900" dirty="0"/>
              <a:t>#2: For Christians to maintain their right </a:t>
            </a:r>
            <a:br>
              <a:rPr lang="en-US" sz="3900" dirty="0"/>
            </a:br>
            <a:r>
              <a:rPr lang="en-US" sz="3900" dirty="0"/>
              <a:t>       standing with God.</a:t>
            </a:r>
          </a:p>
          <a:p>
            <a:pPr marL="0" lvl="1" indent="0">
              <a:buNone/>
            </a:pPr>
            <a:endParaRPr lang="en-US" sz="3000" dirty="0"/>
          </a:p>
          <a:p>
            <a:pPr marL="0" lvl="1" indent="0">
              <a:buNone/>
            </a:pPr>
            <a:r>
              <a:rPr lang="en-US" sz="3900" dirty="0"/>
              <a:t>#3: For Christians to grow spiritually.*</a:t>
            </a:r>
          </a:p>
          <a:p>
            <a:pPr marL="0" lvl="1" indent="0">
              <a:buNone/>
            </a:pPr>
            <a:r>
              <a:rPr lang="en-US" sz="3900" dirty="0"/>
              <a:t>	-</a:t>
            </a:r>
            <a:r>
              <a:rPr lang="en-US" sz="3000" dirty="0"/>
              <a:t> LAW MOTIVATION vs GRACE MOTIVATION</a:t>
            </a:r>
          </a:p>
        </p:txBody>
      </p: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Image result for spurgeon">
            <a:extLst>
              <a:ext uri="{FF2B5EF4-FFF2-40B4-BE49-F238E27FC236}">
                <a16:creationId xmlns:a16="http://schemas.microsoft.com/office/drawing/2014/main" id="{BB140224-1E15-42F8-A222-359803C7FE8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09382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INCORRECT USES OF LAW</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3900" dirty="0">
                <a:solidFill>
                  <a:prstClr val="black"/>
                </a:solidFill>
              </a:rPr>
              <a:t>#1: For nonbelievers to earn their right </a:t>
            </a:r>
            <a:br>
              <a:rPr lang="en-US" sz="3900" dirty="0">
                <a:solidFill>
                  <a:prstClr val="black"/>
                </a:solidFill>
              </a:rPr>
            </a:br>
            <a:r>
              <a:rPr lang="en-US" sz="3900" dirty="0">
                <a:solidFill>
                  <a:prstClr val="black"/>
                </a:solidFill>
              </a:rPr>
              <a:t>       standing with God.</a:t>
            </a:r>
            <a:endParaRPr lang="en-US" sz="4000" dirty="0"/>
          </a:p>
          <a:p>
            <a:pPr marL="0" lvl="1" indent="0">
              <a:buNone/>
            </a:pPr>
            <a:endParaRPr lang="en-US" sz="3000" dirty="0"/>
          </a:p>
          <a:p>
            <a:pPr marL="0" lvl="1" indent="0">
              <a:buNone/>
            </a:pPr>
            <a:r>
              <a:rPr lang="en-US" sz="3900" dirty="0"/>
              <a:t>#2: For Christians to maintain their right </a:t>
            </a:r>
            <a:br>
              <a:rPr lang="en-US" sz="3900" dirty="0"/>
            </a:br>
            <a:r>
              <a:rPr lang="en-US" sz="3900" dirty="0"/>
              <a:t>       standing with God.</a:t>
            </a:r>
          </a:p>
          <a:p>
            <a:pPr marL="0" lvl="1" indent="0">
              <a:buNone/>
            </a:pPr>
            <a:endParaRPr lang="en-US" sz="3000" dirty="0"/>
          </a:p>
          <a:p>
            <a:pPr marL="0" lvl="1" indent="0">
              <a:buNone/>
            </a:pPr>
            <a:r>
              <a:rPr lang="en-US" sz="3900" dirty="0"/>
              <a:t>#3: For Christians to grow spiritually.*</a:t>
            </a:r>
          </a:p>
          <a:p>
            <a:pPr marL="0" lvl="1" indent="0">
              <a:buNone/>
            </a:pPr>
            <a:r>
              <a:rPr lang="en-US" sz="3900" dirty="0"/>
              <a:t>	-</a:t>
            </a:r>
            <a:r>
              <a:rPr lang="en-US" sz="3000" dirty="0"/>
              <a:t> LAW MOTIVATION vs GRACE MOTIVATION</a:t>
            </a:r>
          </a:p>
        </p:txBody>
      </p: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Image result for spurgeon">
            <a:extLst>
              <a:ext uri="{FF2B5EF4-FFF2-40B4-BE49-F238E27FC236}">
                <a16:creationId xmlns:a16="http://schemas.microsoft.com/office/drawing/2014/main" id="{BB140224-1E15-42F8-A222-359803C7FE8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ounded Rectangle 6">
            <a:extLst>
              <a:ext uri="{FF2B5EF4-FFF2-40B4-BE49-F238E27FC236}">
                <a16:creationId xmlns:a16="http://schemas.microsoft.com/office/drawing/2014/main" id="{E9C35E18-1EAB-4668-B573-E79A0C2FA32A}"/>
              </a:ext>
            </a:extLst>
          </p:cNvPr>
          <p:cNvSpPr/>
          <p:nvPr/>
        </p:nvSpPr>
        <p:spPr>
          <a:xfrm>
            <a:off x="202224" y="2853844"/>
            <a:ext cx="8739552" cy="1613132"/>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3">
              <a:lnSpc>
                <a:spcPct val="90000"/>
              </a:lnSpc>
            </a:pPr>
            <a:r>
              <a:rPr lang="en-US" sz="3000" u="sng" dirty="0"/>
              <a:t>Galatians 3:3</a:t>
            </a:r>
            <a:r>
              <a:rPr lang="en-US" sz="3000" dirty="0"/>
              <a:t>  Are you so foolish? Having begun by the Spirit, are you now being perfected by the flesh?“</a:t>
            </a:r>
          </a:p>
        </p:txBody>
      </p:sp>
    </p:spTree>
    <p:extLst>
      <p:ext uri="{BB962C8B-B14F-4D97-AF65-F5344CB8AC3E}">
        <p14:creationId xmlns:p14="http://schemas.microsoft.com/office/powerpoint/2010/main" val="2176667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APPLICATIONS</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3900" u="sng" dirty="0"/>
              <a:t>Nonbeliever:</a:t>
            </a:r>
          </a:p>
          <a:p>
            <a:pPr marL="0" lvl="1" indent="0">
              <a:buNone/>
            </a:pPr>
            <a:r>
              <a:rPr lang="en-US" sz="3000" dirty="0"/>
              <a:t>	1) Look into the Law and run to Christ.</a:t>
            </a:r>
            <a:br>
              <a:rPr lang="en-US" sz="3000" dirty="0"/>
            </a:br>
            <a:endParaRPr lang="en-US" sz="3000" dirty="0"/>
          </a:p>
        </p:txBody>
      </p: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Image result for spurgeon">
            <a:extLst>
              <a:ext uri="{FF2B5EF4-FFF2-40B4-BE49-F238E27FC236}">
                <a16:creationId xmlns:a16="http://schemas.microsoft.com/office/drawing/2014/main" id="{BB140224-1E15-42F8-A222-359803C7FE8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30410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What is the law?</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457200" indent="-457200">
              <a:lnSpc>
                <a:spcPct val="100000"/>
              </a:lnSpc>
              <a:spcBef>
                <a:spcPts val="600"/>
              </a:spcBef>
              <a:spcAft>
                <a:spcPts val="600"/>
              </a:spcAft>
              <a:buFont typeface="+mj-lt"/>
              <a:buAutoNum type="arabicPeriod"/>
            </a:pPr>
            <a:r>
              <a:rPr lang="en-US" sz="3300" dirty="0"/>
              <a:t>Tells what’s right and wrong</a:t>
            </a:r>
          </a:p>
        </p:txBody>
      </p:sp>
    </p:spTree>
    <p:extLst>
      <p:ext uri="{BB962C8B-B14F-4D97-AF65-F5344CB8AC3E}">
        <p14:creationId xmlns:p14="http://schemas.microsoft.com/office/powerpoint/2010/main" val="8413760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APPLICATIONS</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3900" u="sng" dirty="0"/>
              <a:t>Nonbeliever:</a:t>
            </a:r>
          </a:p>
          <a:p>
            <a:pPr marL="0" lvl="1" indent="0">
              <a:buNone/>
            </a:pPr>
            <a:r>
              <a:rPr lang="en-US" sz="3000" dirty="0"/>
              <a:t>	1) Look into the Law and run to Christ.</a:t>
            </a:r>
          </a:p>
          <a:p>
            <a:pPr marL="0" lvl="1" indent="0">
              <a:buNone/>
            </a:pPr>
            <a:endParaRPr lang="en-US" sz="3900" dirty="0"/>
          </a:p>
          <a:p>
            <a:pPr marL="0" lvl="1" indent="0">
              <a:buNone/>
            </a:pPr>
            <a:r>
              <a:rPr lang="en-US" sz="3900" u="sng" dirty="0"/>
              <a:t>Christians:</a:t>
            </a:r>
            <a:br>
              <a:rPr lang="en-US" sz="3900" dirty="0"/>
            </a:br>
            <a:endParaRPr lang="en-US" sz="3000" dirty="0"/>
          </a:p>
        </p:txBody>
      </p: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Image result for spurgeon">
            <a:extLst>
              <a:ext uri="{FF2B5EF4-FFF2-40B4-BE49-F238E27FC236}">
                <a16:creationId xmlns:a16="http://schemas.microsoft.com/office/drawing/2014/main" id="{BB140224-1E15-42F8-A222-359803C7FE8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624233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APPLICATIONS</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3900" u="sng" dirty="0"/>
              <a:t>Nonbeliever:</a:t>
            </a:r>
          </a:p>
          <a:p>
            <a:pPr marL="0" lvl="1" indent="0">
              <a:buNone/>
            </a:pPr>
            <a:r>
              <a:rPr lang="en-US" sz="3000" dirty="0"/>
              <a:t>	1) Look into the Law and run to Christ.</a:t>
            </a:r>
          </a:p>
          <a:p>
            <a:pPr marL="0" lvl="1" indent="0">
              <a:buNone/>
            </a:pPr>
            <a:endParaRPr lang="en-US" sz="3900" dirty="0"/>
          </a:p>
          <a:p>
            <a:pPr marL="0" lvl="1" indent="0">
              <a:buNone/>
            </a:pPr>
            <a:r>
              <a:rPr lang="en-US" sz="3900" u="sng" dirty="0"/>
              <a:t>Christians:</a:t>
            </a:r>
            <a:br>
              <a:rPr lang="en-US" sz="3900" dirty="0"/>
            </a:br>
            <a:r>
              <a:rPr lang="en-US" sz="3000" dirty="0"/>
              <a:t>	2</a:t>
            </a:r>
            <a:r>
              <a:rPr lang="en-US" sz="3000" dirty="0">
                <a:solidFill>
                  <a:prstClr val="black"/>
                </a:solidFill>
              </a:rPr>
              <a:t>) Quit trying to earn God’s favor.</a:t>
            </a:r>
          </a:p>
          <a:p>
            <a:pPr marL="0" lvl="1" indent="0">
              <a:buNone/>
            </a:pPr>
            <a:endParaRPr lang="en-US" sz="3000" dirty="0"/>
          </a:p>
        </p:txBody>
      </p: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Image result for spurgeon">
            <a:extLst>
              <a:ext uri="{FF2B5EF4-FFF2-40B4-BE49-F238E27FC236}">
                <a16:creationId xmlns:a16="http://schemas.microsoft.com/office/drawing/2014/main" id="{BB140224-1E15-42F8-A222-359803C7FE8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960268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APPLICATIONS</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3900" u="sng" dirty="0"/>
              <a:t>Nonbeliever:</a:t>
            </a:r>
          </a:p>
          <a:p>
            <a:pPr marL="0" lvl="1" indent="0">
              <a:buNone/>
            </a:pPr>
            <a:r>
              <a:rPr lang="en-US" sz="3000" dirty="0"/>
              <a:t>	1) Look into the Law and run to Christ.</a:t>
            </a:r>
          </a:p>
          <a:p>
            <a:pPr marL="0" lvl="1" indent="0">
              <a:buNone/>
            </a:pPr>
            <a:endParaRPr lang="en-US" sz="3900" dirty="0"/>
          </a:p>
          <a:p>
            <a:pPr marL="0" lvl="1" indent="0">
              <a:buNone/>
            </a:pPr>
            <a:r>
              <a:rPr lang="en-US" sz="3900" u="sng" dirty="0"/>
              <a:t>Christians:</a:t>
            </a:r>
            <a:br>
              <a:rPr lang="en-US" sz="3900" dirty="0"/>
            </a:br>
            <a:r>
              <a:rPr lang="en-US" sz="3000" dirty="0"/>
              <a:t>	2</a:t>
            </a:r>
            <a:r>
              <a:rPr lang="en-US" sz="3000" dirty="0">
                <a:solidFill>
                  <a:prstClr val="black"/>
                </a:solidFill>
              </a:rPr>
              <a:t>) Quit trying to earn God’s favor.</a:t>
            </a:r>
          </a:p>
          <a:p>
            <a:pPr marL="0" lvl="1" indent="0">
              <a:buNone/>
            </a:pPr>
            <a:r>
              <a:rPr lang="en-US" sz="3000" dirty="0"/>
              <a:t>	3</a:t>
            </a:r>
            <a:r>
              <a:rPr lang="en-US" sz="3000" dirty="0">
                <a:solidFill>
                  <a:prstClr val="black"/>
                </a:solidFill>
              </a:rPr>
              <a:t>) Quit living in condemnation and shame when 	     you fail.</a:t>
            </a:r>
          </a:p>
          <a:p>
            <a:pPr marL="0" lvl="1" indent="0">
              <a:buNone/>
            </a:pPr>
            <a:endParaRPr lang="en-US" sz="3000" dirty="0">
              <a:solidFill>
                <a:prstClr val="black"/>
              </a:solidFill>
            </a:endParaRPr>
          </a:p>
          <a:p>
            <a:pPr marL="0" lvl="1" indent="0">
              <a:buNone/>
            </a:pPr>
            <a:endParaRPr lang="en-US" sz="3000" dirty="0"/>
          </a:p>
        </p:txBody>
      </p: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Image result for spurgeon">
            <a:extLst>
              <a:ext uri="{FF2B5EF4-FFF2-40B4-BE49-F238E27FC236}">
                <a16:creationId xmlns:a16="http://schemas.microsoft.com/office/drawing/2014/main" id="{BB140224-1E15-42F8-A222-359803C7FE8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221053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APPLICATIONS</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3900" u="sng" dirty="0"/>
              <a:t>Nonbeliever:</a:t>
            </a:r>
          </a:p>
          <a:p>
            <a:pPr marL="0" lvl="1" indent="0">
              <a:buNone/>
            </a:pPr>
            <a:r>
              <a:rPr lang="en-US" sz="3000" dirty="0"/>
              <a:t>	1) Look into the Law and run to Christ.</a:t>
            </a:r>
          </a:p>
          <a:p>
            <a:pPr marL="0" lvl="1" indent="0">
              <a:buNone/>
            </a:pPr>
            <a:endParaRPr lang="en-US" sz="3900" dirty="0"/>
          </a:p>
          <a:p>
            <a:pPr marL="0" lvl="1" indent="0">
              <a:buNone/>
            </a:pPr>
            <a:r>
              <a:rPr lang="en-US" sz="3900" u="sng" dirty="0"/>
              <a:t>Christians:</a:t>
            </a:r>
            <a:br>
              <a:rPr lang="en-US" sz="3900" dirty="0"/>
            </a:br>
            <a:r>
              <a:rPr lang="en-US" sz="3000" dirty="0"/>
              <a:t>	2</a:t>
            </a:r>
            <a:r>
              <a:rPr lang="en-US" sz="3000" dirty="0">
                <a:solidFill>
                  <a:prstClr val="black"/>
                </a:solidFill>
              </a:rPr>
              <a:t>) Quit trying to earn God’s favor.</a:t>
            </a:r>
          </a:p>
          <a:p>
            <a:pPr marL="0" lvl="1" indent="0">
              <a:buNone/>
            </a:pPr>
            <a:r>
              <a:rPr lang="en-US" sz="3000" dirty="0"/>
              <a:t>	3</a:t>
            </a:r>
            <a:r>
              <a:rPr lang="en-US" sz="3000" dirty="0">
                <a:solidFill>
                  <a:prstClr val="black"/>
                </a:solidFill>
              </a:rPr>
              <a:t>) Quit living in condemnation and shame when 	     you fail.</a:t>
            </a:r>
          </a:p>
          <a:p>
            <a:pPr marL="0" lvl="1" indent="0">
              <a:buNone/>
            </a:pPr>
            <a:r>
              <a:rPr lang="en-US" sz="3000" dirty="0"/>
              <a:t>	4</a:t>
            </a:r>
            <a:r>
              <a:rPr lang="en-US" sz="3000" dirty="0">
                <a:solidFill>
                  <a:prstClr val="black"/>
                </a:solidFill>
              </a:rPr>
              <a:t>) Sit and simmer in God’s secure, unconditional </a:t>
            </a:r>
            <a:br>
              <a:rPr lang="en-US" sz="3000" dirty="0">
                <a:solidFill>
                  <a:prstClr val="black"/>
                </a:solidFill>
              </a:rPr>
            </a:br>
            <a:r>
              <a:rPr lang="en-US" sz="3000" dirty="0">
                <a:solidFill>
                  <a:prstClr val="black"/>
                </a:solidFill>
              </a:rPr>
              <a:t>                love for you.</a:t>
            </a:r>
          </a:p>
          <a:p>
            <a:pPr marL="0" lvl="1" indent="0">
              <a:buNone/>
            </a:pPr>
            <a:endParaRPr lang="en-US" sz="3000" dirty="0">
              <a:solidFill>
                <a:prstClr val="black"/>
              </a:solidFill>
            </a:endParaRPr>
          </a:p>
          <a:p>
            <a:pPr marL="0" lvl="1" indent="0">
              <a:buNone/>
            </a:pPr>
            <a:endParaRPr lang="en-US" sz="3000" dirty="0">
              <a:solidFill>
                <a:prstClr val="black"/>
              </a:solidFill>
            </a:endParaRPr>
          </a:p>
          <a:p>
            <a:pPr marL="0" lvl="1" indent="0">
              <a:buNone/>
            </a:pPr>
            <a:endParaRPr lang="en-US" sz="3000" dirty="0"/>
          </a:p>
        </p:txBody>
      </p: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Image result for spurgeon">
            <a:extLst>
              <a:ext uri="{FF2B5EF4-FFF2-40B4-BE49-F238E27FC236}">
                <a16:creationId xmlns:a16="http://schemas.microsoft.com/office/drawing/2014/main" id="{BB140224-1E15-42F8-A222-359803C7FE8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528646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APPLICATIONS</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3900" u="sng" dirty="0"/>
              <a:t>Nonbeliever:</a:t>
            </a:r>
          </a:p>
          <a:p>
            <a:pPr marL="0" lvl="1" indent="0">
              <a:buNone/>
            </a:pPr>
            <a:r>
              <a:rPr lang="en-US" sz="3000" dirty="0"/>
              <a:t>	1) Look into the Law and run to Christ.</a:t>
            </a:r>
          </a:p>
          <a:p>
            <a:pPr marL="0" lvl="1" indent="0">
              <a:buNone/>
            </a:pPr>
            <a:endParaRPr lang="en-US" sz="3900" dirty="0"/>
          </a:p>
          <a:p>
            <a:pPr marL="0" lvl="1" indent="0">
              <a:buNone/>
            </a:pPr>
            <a:r>
              <a:rPr lang="en-US" sz="3900" u="sng" dirty="0"/>
              <a:t>Christians:</a:t>
            </a:r>
            <a:br>
              <a:rPr lang="en-US" sz="3900" dirty="0"/>
            </a:br>
            <a:r>
              <a:rPr lang="en-US" sz="3000" dirty="0"/>
              <a:t>	2</a:t>
            </a:r>
            <a:r>
              <a:rPr lang="en-US" sz="3000" dirty="0">
                <a:solidFill>
                  <a:prstClr val="black"/>
                </a:solidFill>
              </a:rPr>
              <a:t>) Quit trying to earn God’s favor.</a:t>
            </a:r>
          </a:p>
          <a:p>
            <a:pPr marL="0" lvl="1" indent="0">
              <a:buNone/>
            </a:pPr>
            <a:r>
              <a:rPr lang="en-US" sz="3000" dirty="0"/>
              <a:t>	3</a:t>
            </a:r>
            <a:r>
              <a:rPr lang="en-US" sz="3000" dirty="0">
                <a:solidFill>
                  <a:prstClr val="black"/>
                </a:solidFill>
              </a:rPr>
              <a:t>) Quit living in condemnation and shame when 	     you fail.</a:t>
            </a:r>
          </a:p>
          <a:p>
            <a:pPr marL="0" lvl="1" indent="0">
              <a:buNone/>
            </a:pPr>
            <a:r>
              <a:rPr lang="en-US" sz="3000" dirty="0"/>
              <a:t>	4</a:t>
            </a:r>
            <a:r>
              <a:rPr lang="en-US" sz="3000" dirty="0">
                <a:solidFill>
                  <a:prstClr val="black"/>
                </a:solidFill>
              </a:rPr>
              <a:t>) Sit and simmer in God’s secure, unconditional </a:t>
            </a:r>
            <a:br>
              <a:rPr lang="en-US" sz="3000" dirty="0">
                <a:solidFill>
                  <a:prstClr val="black"/>
                </a:solidFill>
              </a:rPr>
            </a:br>
            <a:r>
              <a:rPr lang="en-US" sz="3000" dirty="0">
                <a:solidFill>
                  <a:prstClr val="black"/>
                </a:solidFill>
              </a:rPr>
              <a:t>                love for you.</a:t>
            </a:r>
          </a:p>
          <a:p>
            <a:pPr marL="0" lvl="1" indent="0">
              <a:buNone/>
            </a:pPr>
            <a:r>
              <a:rPr lang="en-US" sz="3000" dirty="0"/>
              <a:t>	5</a:t>
            </a:r>
            <a:r>
              <a:rPr lang="en-US" sz="3000" dirty="0">
                <a:solidFill>
                  <a:prstClr val="black"/>
                </a:solidFill>
              </a:rPr>
              <a:t>) Live and love in freedom.</a:t>
            </a:r>
          </a:p>
          <a:p>
            <a:pPr marL="0" lvl="1" indent="0">
              <a:buNone/>
            </a:pPr>
            <a:endParaRPr lang="en-US" sz="3000" dirty="0">
              <a:solidFill>
                <a:prstClr val="black"/>
              </a:solidFill>
            </a:endParaRPr>
          </a:p>
          <a:p>
            <a:pPr marL="0" lvl="1" indent="0">
              <a:buNone/>
            </a:pPr>
            <a:endParaRPr lang="en-US" sz="3000" dirty="0"/>
          </a:p>
        </p:txBody>
      </p: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Image result for spurgeon">
            <a:extLst>
              <a:ext uri="{FF2B5EF4-FFF2-40B4-BE49-F238E27FC236}">
                <a16:creationId xmlns:a16="http://schemas.microsoft.com/office/drawing/2014/main" id="{BB140224-1E15-42F8-A222-359803C7FE8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279332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Recommended resources</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0" lvl="1" indent="0">
              <a:buNone/>
            </a:pPr>
            <a:r>
              <a:rPr lang="en-US" sz="4000" dirty="0"/>
              <a:t>1) New Testament Books of Romans and </a:t>
            </a:r>
            <a:br>
              <a:rPr lang="en-US" sz="4000" dirty="0"/>
            </a:br>
            <a:r>
              <a:rPr lang="en-US" sz="4000" dirty="0"/>
              <a:t>     Galatians</a:t>
            </a:r>
          </a:p>
          <a:p>
            <a:pPr marL="0" lvl="1" indent="0">
              <a:buNone/>
            </a:pPr>
            <a:r>
              <a:rPr lang="en-US" sz="4000" dirty="0"/>
              <a:t>2) “Walking in Victory” </a:t>
            </a:r>
            <a:br>
              <a:rPr lang="en-US" sz="4000" dirty="0"/>
            </a:br>
            <a:r>
              <a:rPr lang="en-US" sz="4000" dirty="0"/>
              <a:t>     by Dennis McCallum</a:t>
            </a:r>
          </a:p>
          <a:p>
            <a:pPr marL="0" lvl="1" indent="0">
              <a:buNone/>
            </a:pPr>
            <a:endParaRPr lang="en-US" sz="3900" dirty="0"/>
          </a:p>
          <a:p>
            <a:pPr marL="0" lvl="1" indent="0">
              <a:buNone/>
            </a:pPr>
            <a:endParaRPr lang="en-US" sz="3000" dirty="0">
              <a:solidFill>
                <a:prstClr val="black"/>
              </a:solidFill>
            </a:endParaRPr>
          </a:p>
          <a:p>
            <a:pPr marL="0" lvl="1" indent="0">
              <a:buNone/>
            </a:pPr>
            <a:endParaRPr lang="en-US" sz="3000" dirty="0"/>
          </a:p>
        </p:txBody>
      </p:sp>
      <p:sp>
        <p:nvSpPr>
          <p:cNvPr id="6" name="Rectangle 5">
            <a:extLst>
              <a:ext uri="{FF2B5EF4-FFF2-40B4-BE49-F238E27FC236}">
                <a16:creationId xmlns:a16="http://schemas.microsoft.com/office/drawing/2014/main" id="{C1C1EA16-7A0B-49E9-8371-69B0F312F2B5}"/>
              </a:ext>
            </a:extLst>
          </p:cNvPr>
          <p:cNvSpPr/>
          <p:nvPr/>
        </p:nvSpPr>
        <p:spPr>
          <a:xfrm>
            <a:off x="457200" y="4830792"/>
            <a:ext cx="8333117" cy="1613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Image result for spurgeon">
            <a:extLst>
              <a:ext uri="{FF2B5EF4-FFF2-40B4-BE49-F238E27FC236}">
                <a16:creationId xmlns:a16="http://schemas.microsoft.com/office/drawing/2014/main" id="{BB140224-1E15-42F8-A222-359803C7FE8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https://images-na.ssl-images-amazon.com/images/I/41WnAEPznxL._SX335_BO1,204,203,200_.jpg">
            <a:extLst>
              <a:ext uri="{FF2B5EF4-FFF2-40B4-BE49-F238E27FC236}">
                <a16:creationId xmlns:a16="http://schemas.microsoft.com/office/drawing/2014/main" id="{CB7026ED-24B2-426B-A3D4-79B192F0C7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447" y="2777705"/>
            <a:ext cx="2574968" cy="3812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0247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5175-AE62-4221-9465-A441D9D5C50D}"/>
              </a:ext>
            </a:extLst>
          </p:cNvPr>
          <p:cNvSpPr>
            <a:spLocks noGrp="1"/>
          </p:cNvSpPr>
          <p:nvPr>
            <p:ph type="title"/>
          </p:nvPr>
        </p:nvSpPr>
        <p:spPr/>
        <p:txBody>
          <a:bodyPr/>
          <a:lstStyle/>
          <a:p>
            <a:endParaRPr lang="en-US"/>
          </a:p>
        </p:txBody>
      </p:sp>
      <p:pic>
        <p:nvPicPr>
          <p:cNvPr id="10" name="Content Placeholder 9">
            <a:extLst>
              <a:ext uri="{FF2B5EF4-FFF2-40B4-BE49-F238E27FC236}">
                <a16:creationId xmlns:a16="http://schemas.microsoft.com/office/drawing/2014/main" id="{A9225FC6-3700-41DF-AE6C-263A320364E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79" y="0"/>
            <a:ext cx="9142383" cy="6858000"/>
          </a:xfrm>
        </p:spPr>
      </p:pic>
    </p:spTree>
    <p:extLst>
      <p:ext uri="{BB962C8B-B14F-4D97-AF65-F5344CB8AC3E}">
        <p14:creationId xmlns:p14="http://schemas.microsoft.com/office/powerpoint/2010/main" val="41931085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5175-AE62-4221-9465-A441D9D5C50D}"/>
              </a:ext>
            </a:extLst>
          </p:cNvPr>
          <p:cNvSpPr>
            <a:spLocks noGrp="1"/>
          </p:cNvSpPr>
          <p:nvPr>
            <p:ph type="title"/>
          </p:nvPr>
        </p:nvSpPr>
        <p:spPr/>
        <p:txBody>
          <a:bodyPr/>
          <a:lstStyle/>
          <a:p>
            <a:endParaRPr lang="en-US"/>
          </a:p>
        </p:txBody>
      </p:sp>
      <p:pic>
        <p:nvPicPr>
          <p:cNvPr id="10" name="Content Placeholder 9">
            <a:extLst>
              <a:ext uri="{FF2B5EF4-FFF2-40B4-BE49-F238E27FC236}">
                <a16:creationId xmlns:a16="http://schemas.microsoft.com/office/drawing/2014/main" id="{A9225FC6-3700-41DF-AE6C-263A320364E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79" y="0"/>
            <a:ext cx="9142383" cy="6858000"/>
          </a:xfrm>
        </p:spPr>
      </p:pic>
      <p:sp>
        <p:nvSpPr>
          <p:cNvPr id="4" name="Rounded Rectangle 6">
            <a:extLst>
              <a:ext uri="{FF2B5EF4-FFF2-40B4-BE49-F238E27FC236}">
                <a16:creationId xmlns:a16="http://schemas.microsoft.com/office/drawing/2014/main" id="{ADE597DC-5332-46E3-8ED2-861880ED9293}"/>
              </a:ext>
            </a:extLst>
          </p:cNvPr>
          <p:cNvSpPr/>
          <p:nvPr/>
        </p:nvSpPr>
        <p:spPr>
          <a:xfrm>
            <a:off x="318130" y="609886"/>
            <a:ext cx="4072718" cy="1613132"/>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3">
              <a:lnSpc>
                <a:spcPct val="90000"/>
              </a:lnSpc>
            </a:pPr>
            <a:r>
              <a:rPr lang="en-US" sz="3000" dirty="0"/>
              <a:t>How have you seen this play out in your life?</a:t>
            </a:r>
          </a:p>
        </p:txBody>
      </p:sp>
      <p:sp>
        <p:nvSpPr>
          <p:cNvPr id="5" name="Rounded Rectangle 6">
            <a:extLst>
              <a:ext uri="{FF2B5EF4-FFF2-40B4-BE49-F238E27FC236}">
                <a16:creationId xmlns:a16="http://schemas.microsoft.com/office/drawing/2014/main" id="{A1E71EEA-7B1E-479F-A8EF-CEA0DEE2F924}"/>
              </a:ext>
            </a:extLst>
          </p:cNvPr>
          <p:cNvSpPr/>
          <p:nvPr/>
        </p:nvSpPr>
        <p:spPr>
          <a:xfrm>
            <a:off x="4796287" y="4437133"/>
            <a:ext cx="3925019" cy="2093061"/>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3">
              <a:lnSpc>
                <a:spcPct val="90000"/>
              </a:lnSpc>
            </a:pPr>
            <a:r>
              <a:rPr lang="en-US" sz="3000" dirty="0"/>
              <a:t>What might it be like for you to REALLY live this way? What might be different?</a:t>
            </a:r>
          </a:p>
        </p:txBody>
      </p:sp>
    </p:spTree>
    <p:extLst>
      <p:ext uri="{BB962C8B-B14F-4D97-AF65-F5344CB8AC3E}">
        <p14:creationId xmlns:p14="http://schemas.microsoft.com/office/powerpoint/2010/main" val="122247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What is the law?</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457200" indent="-457200">
              <a:lnSpc>
                <a:spcPct val="100000"/>
              </a:lnSpc>
              <a:spcBef>
                <a:spcPts val="600"/>
              </a:spcBef>
              <a:spcAft>
                <a:spcPts val="600"/>
              </a:spcAft>
              <a:buFont typeface="+mj-lt"/>
              <a:buAutoNum type="arabicPeriod"/>
            </a:pPr>
            <a:r>
              <a:rPr lang="en-US" sz="3300" dirty="0"/>
              <a:t>Tells what’s right and wrong</a:t>
            </a:r>
          </a:p>
          <a:p>
            <a:pPr marL="457200" indent="-457200">
              <a:lnSpc>
                <a:spcPct val="100000"/>
              </a:lnSpc>
              <a:spcBef>
                <a:spcPts val="600"/>
              </a:spcBef>
              <a:spcAft>
                <a:spcPts val="600"/>
              </a:spcAft>
              <a:buFont typeface="+mj-lt"/>
              <a:buAutoNum type="arabicPeriod"/>
            </a:pPr>
            <a:r>
              <a:rPr lang="en-US" sz="3300" dirty="0"/>
              <a:t>How do we KNOW what’s right and wrong?</a:t>
            </a:r>
          </a:p>
        </p:txBody>
      </p:sp>
    </p:spTree>
    <p:extLst>
      <p:ext uri="{BB962C8B-B14F-4D97-AF65-F5344CB8AC3E}">
        <p14:creationId xmlns:p14="http://schemas.microsoft.com/office/powerpoint/2010/main" val="3209174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What is the law?</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457200" indent="-457200">
              <a:lnSpc>
                <a:spcPct val="100000"/>
              </a:lnSpc>
              <a:spcBef>
                <a:spcPts val="600"/>
              </a:spcBef>
              <a:spcAft>
                <a:spcPts val="600"/>
              </a:spcAft>
              <a:buFont typeface="+mj-lt"/>
              <a:buAutoNum type="arabicPeriod"/>
            </a:pPr>
            <a:r>
              <a:rPr lang="en-US" sz="3300" dirty="0"/>
              <a:t>Tells what’s right and wrong</a:t>
            </a:r>
          </a:p>
          <a:p>
            <a:pPr marL="457200" indent="-457200">
              <a:lnSpc>
                <a:spcPct val="100000"/>
              </a:lnSpc>
              <a:spcBef>
                <a:spcPts val="600"/>
              </a:spcBef>
              <a:spcAft>
                <a:spcPts val="600"/>
              </a:spcAft>
              <a:buFont typeface="+mj-lt"/>
              <a:buAutoNum type="arabicPeriod"/>
            </a:pPr>
            <a:r>
              <a:rPr lang="en-US" sz="3300" dirty="0"/>
              <a:t>How do we KNOW what’s right and wrong?</a:t>
            </a:r>
          </a:p>
          <a:p>
            <a:pPr marL="971550" lvl="1" indent="-514350">
              <a:lnSpc>
                <a:spcPct val="100000"/>
              </a:lnSpc>
              <a:spcBef>
                <a:spcPts val="600"/>
              </a:spcBef>
              <a:spcAft>
                <a:spcPts val="600"/>
              </a:spcAft>
              <a:buFont typeface="+mj-lt"/>
              <a:buAutoNum type="alphaUcPeriod"/>
            </a:pPr>
            <a:r>
              <a:rPr lang="en-US" sz="3300" dirty="0"/>
              <a:t>Individuals</a:t>
            </a:r>
          </a:p>
        </p:txBody>
      </p:sp>
    </p:spTree>
    <p:extLst>
      <p:ext uri="{BB962C8B-B14F-4D97-AF65-F5344CB8AC3E}">
        <p14:creationId xmlns:p14="http://schemas.microsoft.com/office/powerpoint/2010/main" val="3076595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What is the law?</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457200" indent="-457200">
              <a:lnSpc>
                <a:spcPct val="100000"/>
              </a:lnSpc>
              <a:spcBef>
                <a:spcPts val="600"/>
              </a:spcBef>
              <a:spcAft>
                <a:spcPts val="600"/>
              </a:spcAft>
              <a:buFont typeface="+mj-lt"/>
              <a:buAutoNum type="arabicPeriod"/>
            </a:pPr>
            <a:r>
              <a:rPr lang="en-US" sz="3300" dirty="0"/>
              <a:t>Tells what’s right and wrong</a:t>
            </a:r>
          </a:p>
          <a:p>
            <a:pPr marL="457200" indent="-457200">
              <a:lnSpc>
                <a:spcPct val="100000"/>
              </a:lnSpc>
              <a:spcBef>
                <a:spcPts val="600"/>
              </a:spcBef>
              <a:spcAft>
                <a:spcPts val="600"/>
              </a:spcAft>
              <a:buFont typeface="+mj-lt"/>
              <a:buAutoNum type="arabicPeriod"/>
            </a:pPr>
            <a:r>
              <a:rPr lang="en-US" sz="3300" dirty="0"/>
              <a:t>How do we KNOW what’s right and wrong?</a:t>
            </a:r>
          </a:p>
          <a:p>
            <a:pPr marL="971550" lvl="1" indent="-514350">
              <a:lnSpc>
                <a:spcPct val="100000"/>
              </a:lnSpc>
              <a:spcBef>
                <a:spcPts val="600"/>
              </a:spcBef>
              <a:spcAft>
                <a:spcPts val="600"/>
              </a:spcAft>
              <a:buFont typeface="+mj-lt"/>
              <a:buAutoNum type="alphaUcPeriod"/>
            </a:pPr>
            <a:r>
              <a:rPr lang="en-US" sz="3300" dirty="0"/>
              <a:t>Individuals</a:t>
            </a:r>
          </a:p>
          <a:p>
            <a:pPr marL="971550" lvl="1" indent="-514350">
              <a:lnSpc>
                <a:spcPct val="100000"/>
              </a:lnSpc>
              <a:spcBef>
                <a:spcPts val="600"/>
              </a:spcBef>
              <a:spcAft>
                <a:spcPts val="600"/>
              </a:spcAft>
              <a:buFont typeface="+mj-lt"/>
              <a:buAutoNum type="alphaUcPeriod"/>
            </a:pPr>
            <a:r>
              <a:rPr lang="en-US" sz="3300" dirty="0"/>
              <a:t>Groups / Societies</a:t>
            </a:r>
          </a:p>
        </p:txBody>
      </p:sp>
    </p:spTree>
    <p:extLst>
      <p:ext uri="{BB962C8B-B14F-4D97-AF65-F5344CB8AC3E}">
        <p14:creationId xmlns:p14="http://schemas.microsoft.com/office/powerpoint/2010/main" val="3387755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4" y="67009"/>
            <a:ext cx="8830682" cy="1325563"/>
          </a:xfrm>
        </p:spPr>
        <p:txBody>
          <a:bodyPr>
            <a:normAutofit/>
          </a:bodyPr>
          <a:lstStyle/>
          <a:p>
            <a:r>
              <a:rPr lang="en-US" dirty="0"/>
              <a:t>What is the law?</a:t>
            </a:r>
            <a:endParaRPr lang="en-US" sz="5500" dirty="0"/>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p:txBody>
          <a:bodyPr>
            <a:noAutofit/>
          </a:bodyPr>
          <a:lstStyle/>
          <a:p>
            <a:pPr marL="457200" indent="-457200">
              <a:lnSpc>
                <a:spcPct val="100000"/>
              </a:lnSpc>
              <a:spcBef>
                <a:spcPts val="600"/>
              </a:spcBef>
              <a:spcAft>
                <a:spcPts val="600"/>
              </a:spcAft>
              <a:buFont typeface="+mj-lt"/>
              <a:buAutoNum type="arabicPeriod"/>
            </a:pPr>
            <a:r>
              <a:rPr lang="en-US" sz="3300" dirty="0"/>
              <a:t>Tells what’s right and wrong</a:t>
            </a:r>
          </a:p>
          <a:p>
            <a:pPr marL="457200" indent="-457200">
              <a:lnSpc>
                <a:spcPct val="100000"/>
              </a:lnSpc>
              <a:spcBef>
                <a:spcPts val="600"/>
              </a:spcBef>
              <a:spcAft>
                <a:spcPts val="600"/>
              </a:spcAft>
              <a:buFont typeface="+mj-lt"/>
              <a:buAutoNum type="arabicPeriod"/>
            </a:pPr>
            <a:r>
              <a:rPr lang="en-US" sz="3300" dirty="0"/>
              <a:t>How do we KNOW what’s right and wrong?</a:t>
            </a:r>
          </a:p>
          <a:p>
            <a:pPr marL="971550" lvl="1" indent="-514350">
              <a:lnSpc>
                <a:spcPct val="100000"/>
              </a:lnSpc>
              <a:spcBef>
                <a:spcPts val="600"/>
              </a:spcBef>
              <a:spcAft>
                <a:spcPts val="600"/>
              </a:spcAft>
              <a:buFont typeface="+mj-lt"/>
              <a:buAutoNum type="alphaUcPeriod"/>
            </a:pPr>
            <a:r>
              <a:rPr lang="en-US" sz="3300" dirty="0"/>
              <a:t>Individuals</a:t>
            </a:r>
          </a:p>
          <a:p>
            <a:pPr marL="971550" lvl="1" indent="-514350">
              <a:lnSpc>
                <a:spcPct val="100000"/>
              </a:lnSpc>
              <a:spcBef>
                <a:spcPts val="600"/>
              </a:spcBef>
              <a:spcAft>
                <a:spcPts val="600"/>
              </a:spcAft>
              <a:buFont typeface="+mj-lt"/>
              <a:buAutoNum type="alphaUcPeriod"/>
            </a:pPr>
            <a:r>
              <a:rPr lang="en-US" sz="3300" dirty="0"/>
              <a:t>Groups / Societies</a:t>
            </a:r>
          </a:p>
          <a:p>
            <a:pPr marL="971550" lvl="1" indent="-514350">
              <a:lnSpc>
                <a:spcPct val="100000"/>
              </a:lnSpc>
              <a:spcBef>
                <a:spcPts val="600"/>
              </a:spcBef>
              <a:spcAft>
                <a:spcPts val="600"/>
              </a:spcAft>
              <a:buFont typeface="+mj-lt"/>
              <a:buAutoNum type="alphaUcPeriod"/>
            </a:pPr>
            <a:r>
              <a:rPr lang="en-US" sz="3300" dirty="0"/>
              <a:t>God</a:t>
            </a:r>
          </a:p>
        </p:txBody>
      </p:sp>
    </p:spTree>
    <p:extLst>
      <p:ext uri="{BB962C8B-B14F-4D97-AF65-F5344CB8AC3E}">
        <p14:creationId xmlns:p14="http://schemas.microsoft.com/office/powerpoint/2010/main" val="36367356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7221</TotalTime>
  <Words>1096</Words>
  <Application>Microsoft Office PowerPoint</Application>
  <PresentationFormat>On-screen Show (4:3)</PresentationFormat>
  <Paragraphs>330</Paragraphs>
  <Slides>57</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57</vt:i4>
      </vt:variant>
    </vt:vector>
  </HeadingPairs>
  <TitlesOfParts>
    <vt:vector size="63" baseType="lpstr">
      <vt:lpstr>Arial</vt:lpstr>
      <vt:lpstr>Calibri</vt:lpstr>
      <vt:lpstr>Calibri Light</vt:lpstr>
      <vt:lpstr>Tw Cen MT</vt:lpstr>
      <vt:lpstr>Office Theme</vt:lpstr>
      <vt:lpstr>3_Office Theme</vt:lpstr>
      <vt:lpstr>PowerPoint Presentation</vt:lpstr>
      <vt:lpstr>PowerPoint Presentation</vt:lpstr>
      <vt:lpstr>1 Timothy 1:5-7</vt:lpstr>
      <vt:lpstr>What is the law?</vt:lpstr>
      <vt:lpstr>What is the law?</vt:lpstr>
      <vt:lpstr>What is the law?</vt:lpstr>
      <vt:lpstr>What is the law?</vt:lpstr>
      <vt:lpstr>What is the law?</vt:lpstr>
      <vt:lpstr>What is the law?</vt:lpstr>
      <vt:lpstr>What is the law?</vt:lpstr>
      <vt:lpstr>1 Timothy 1:8-11</vt:lpstr>
      <vt:lpstr>1 Timothy 1:8-11</vt:lpstr>
      <vt:lpstr>1 Timothy 1:8-11</vt:lpstr>
      <vt:lpstr>1 Timothy 1:8-11</vt:lpstr>
      <vt:lpstr>1 Timothy 1:8-11</vt:lpstr>
      <vt:lpstr>1 Timothy 1:8-11</vt:lpstr>
      <vt:lpstr>1 Timothy 1:8-11</vt:lpstr>
      <vt:lpstr>1 Timothy 1:8-11</vt:lpstr>
      <vt:lpstr>1 Timothy 1:8-11</vt:lpstr>
      <vt:lpstr>1 Timothy 1:8-11</vt:lpstr>
      <vt:lpstr>1 Timothy 1:8-11</vt:lpstr>
      <vt:lpstr>1 Timothy 1:8-11</vt:lpstr>
      <vt:lpstr>1 Timothy 1:8-11</vt:lpstr>
      <vt:lpstr>1 Timothy 1:8-11</vt:lpstr>
      <vt:lpstr>1 Timothy 1:8-11</vt:lpstr>
      <vt:lpstr>1 Timothy 1:8-11</vt:lpstr>
      <vt:lpstr>1 Timothy 1:8-11</vt:lpstr>
      <vt:lpstr>1 Timothy 1:8-11</vt:lpstr>
      <vt:lpstr>1 Timothy 1:8-11</vt:lpstr>
      <vt:lpstr>1 Timothy 1:8-11</vt:lpstr>
      <vt:lpstr>1 Timothy 1:8-11</vt:lpstr>
      <vt:lpstr>1 Timothy 1:8-11</vt:lpstr>
      <vt:lpstr>1 Timothy 1:8-11</vt:lpstr>
      <vt:lpstr>1 Timothy 1:8-11</vt:lpstr>
      <vt:lpstr>1 Timothy 1:8-11</vt:lpstr>
      <vt:lpstr>1 Timothy 1:8-11</vt:lpstr>
      <vt:lpstr>1 Timothy 1:8-11</vt:lpstr>
      <vt:lpstr>1 Timothy 1:8-11</vt:lpstr>
      <vt:lpstr>1 Timothy 1:8-11</vt:lpstr>
      <vt:lpstr>1 Timothy 1:8-11</vt:lpstr>
      <vt:lpstr>INCORRECT USES OF LAW</vt:lpstr>
      <vt:lpstr>INCORRECT USES OF LAW</vt:lpstr>
      <vt:lpstr>INCORRECT USES OF LAW</vt:lpstr>
      <vt:lpstr>INCORRECT USES OF LAW</vt:lpstr>
      <vt:lpstr>INCORRECT USES OF LAW</vt:lpstr>
      <vt:lpstr>INCORRECT USES OF LAW</vt:lpstr>
      <vt:lpstr>INCORRECT USES OF LAW</vt:lpstr>
      <vt:lpstr>INCORRECT USES OF LAW</vt:lpstr>
      <vt:lpstr>APPLICATIONS</vt:lpstr>
      <vt:lpstr>APPLICATIONS</vt:lpstr>
      <vt:lpstr>APPLICATIONS</vt:lpstr>
      <vt:lpstr>APPLICATIONS</vt:lpstr>
      <vt:lpstr>APPLICATIONS</vt:lpstr>
      <vt:lpstr>APPLICATIONS</vt:lpstr>
      <vt:lpstr>Recommended resources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Tallgrass Church</dc:creator>
  <cp:lastModifiedBy>NEW HOPE COMMUNITY CHURCH</cp:lastModifiedBy>
  <cp:revision>144</cp:revision>
  <cp:lastPrinted>2018-07-22T19:51:09Z</cp:lastPrinted>
  <dcterms:created xsi:type="dcterms:W3CDTF">2018-04-05T21:46:16Z</dcterms:created>
  <dcterms:modified xsi:type="dcterms:W3CDTF">2018-07-23T18:50:43Z</dcterms:modified>
</cp:coreProperties>
</file>