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68" r:id="rId3"/>
    <p:sldMasterId id="2147483780" r:id="rId4"/>
  </p:sldMasterIdLst>
  <p:notesMasterIdLst>
    <p:notesMasterId r:id="rId32"/>
  </p:notesMasterIdLst>
  <p:sldIdLst>
    <p:sldId id="335" r:id="rId5"/>
    <p:sldId id="258" r:id="rId6"/>
    <p:sldId id="275" r:id="rId7"/>
    <p:sldId id="340" r:id="rId8"/>
    <p:sldId id="347" r:id="rId9"/>
    <p:sldId id="341" r:id="rId10"/>
    <p:sldId id="345" r:id="rId11"/>
    <p:sldId id="344" r:id="rId12"/>
    <p:sldId id="343" r:id="rId13"/>
    <p:sldId id="346" r:id="rId14"/>
    <p:sldId id="348" r:id="rId15"/>
    <p:sldId id="349" r:id="rId16"/>
    <p:sldId id="355" r:id="rId17"/>
    <p:sldId id="359" r:id="rId18"/>
    <p:sldId id="358" r:id="rId19"/>
    <p:sldId id="357" r:id="rId20"/>
    <p:sldId id="356" r:id="rId21"/>
    <p:sldId id="353" r:id="rId22"/>
    <p:sldId id="361" r:id="rId23"/>
    <p:sldId id="362" r:id="rId24"/>
    <p:sldId id="350" r:id="rId25"/>
    <p:sldId id="351" r:id="rId26"/>
    <p:sldId id="354" r:id="rId27"/>
    <p:sldId id="305" r:id="rId28"/>
    <p:sldId id="263" r:id="rId29"/>
    <p:sldId id="363" r:id="rId30"/>
    <p:sldId id="36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92C"/>
    <a:srgbClr val="C8780E"/>
    <a:srgbClr val="B38939"/>
    <a:srgbClr val="854B1F"/>
    <a:srgbClr val="4D4D4D"/>
    <a:srgbClr val="84410A"/>
    <a:srgbClr val="663300"/>
    <a:srgbClr val="0048A1"/>
    <a:srgbClr val="004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6" d="100"/>
          <a:sy n="116" d="100"/>
        </p:scale>
        <p:origin x="142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C43E7A-B165-4F9E-BA04-29E489B01970}" type="datetimeFigureOut">
              <a:rPr lang="en-US" smtClean="0"/>
              <a:t>7/2/2018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3CAF49-6D96-4F65-B038-88CD1917E716}" type="slidenum">
              <a:rPr lang="en-US" smtClean="0"/>
              <a:t>‹#›</a:t>
            </a:fld>
            <a:endParaRPr lang="en-US"/>
          </a:p>
        </p:txBody>
      </p:sp>
    </p:spTree>
    <p:extLst>
      <p:ext uri="{BB962C8B-B14F-4D97-AF65-F5344CB8AC3E}">
        <p14:creationId xmlns:p14="http://schemas.microsoft.com/office/powerpoint/2010/main" val="3569309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728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818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8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74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37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05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340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6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574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6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462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24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49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288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508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2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812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96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083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614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545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507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424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58"/>
            <a:ext cx="9139844" cy="6854883"/>
          </a:xfrm>
          <a:prstGeom prst="rect">
            <a:avLst/>
          </a:prstGeom>
        </p:spPr>
      </p:pic>
      <p:sp>
        <p:nvSpPr>
          <p:cNvPr id="2" name="Title 1"/>
          <p:cNvSpPr>
            <a:spLocks noGrp="1"/>
          </p:cNvSpPr>
          <p:nvPr>
            <p:ph type="title"/>
          </p:nvPr>
        </p:nvSpPr>
        <p:spPr/>
        <p:txBody>
          <a:bodyPr/>
          <a:lstStyle>
            <a:lvl1pPr>
              <a:defRPr b="1">
                <a:solidFill>
                  <a:srgbClr val="663300"/>
                </a:solidFill>
                <a:latin typeface="ITC Avant Garde Gothic Demi" panose="020B08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467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526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560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13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76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59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286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271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854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18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7/2/2018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4287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3121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7/2/2018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8257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jpeg"/><Relationship Id="rId7" Type="http://schemas.openxmlformats.org/officeDocument/2006/relationships/image" Target="../media/image12.jpg"/><Relationship Id="rId2" Type="http://schemas.openxmlformats.org/officeDocument/2006/relationships/image" Target="../media/image5.jpeg"/><Relationship Id="rId1" Type="http://schemas.openxmlformats.org/officeDocument/2006/relationships/slideLayout" Target="../slideLayouts/slideLayout24.xml"/><Relationship Id="rId6" Type="http://schemas.microsoft.com/office/2007/relationships/hdphoto" Target="../media/hdphoto1.wdp"/><Relationship Id="rId11" Type="http://schemas.openxmlformats.org/officeDocument/2006/relationships/image" Target="../media/image16.jpg"/><Relationship Id="rId5" Type="http://schemas.openxmlformats.org/officeDocument/2006/relationships/image" Target="../media/image11.png"/><Relationship Id="rId10" Type="http://schemas.openxmlformats.org/officeDocument/2006/relationships/image" Target="../media/image15.jpg"/><Relationship Id="rId4" Type="http://schemas.openxmlformats.org/officeDocument/2006/relationships/image" Target="../media/image10.jpeg"/><Relationship Id="rId9" Type="http://schemas.openxmlformats.org/officeDocument/2006/relationships/image" Target="../media/image14.jpg"/></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72D8DC0-DBFC-47BA-B2AC-2D4B8328A6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8194" cy="6858000"/>
          </a:xfrm>
        </p:spPr>
      </p:pic>
      <p:sp>
        <p:nvSpPr>
          <p:cNvPr id="3" name="Rectangle 2">
            <a:extLst>
              <a:ext uri="{FF2B5EF4-FFF2-40B4-BE49-F238E27FC236}">
                <a16:creationId xmlns:a16="http://schemas.microsoft.com/office/drawing/2014/main" id="{F244321A-916D-4D89-94DD-B687E08D4B46}"/>
              </a:ext>
            </a:extLst>
          </p:cNvPr>
          <p:cNvSpPr/>
          <p:nvPr/>
        </p:nvSpPr>
        <p:spPr>
          <a:xfrm>
            <a:off x="-226503" y="3244801"/>
            <a:ext cx="9991288" cy="145538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itle 1">
            <a:extLst>
              <a:ext uri="{FF2B5EF4-FFF2-40B4-BE49-F238E27FC236}">
                <a16:creationId xmlns:a16="http://schemas.microsoft.com/office/drawing/2014/main" id="{0D6D04B2-B69C-4613-A0E4-DDDF4A18F5ED}"/>
              </a:ext>
            </a:extLst>
          </p:cNvPr>
          <p:cNvSpPr txBox="1">
            <a:spLocks/>
          </p:cNvSpPr>
          <p:nvPr/>
        </p:nvSpPr>
        <p:spPr>
          <a:xfrm>
            <a:off x="213919" y="3884381"/>
            <a:ext cx="7772400" cy="9429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prstClr val="black">
                    <a:lumMod val="65000"/>
                    <a:lumOff val="35000"/>
                  </a:prstClr>
                </a:solidFill>
              </a:rPr>
              <a:t>COMMUNITY CHURCH</a:t>
            </a:r>
          </a:p>
        </p:txBody>
      </p:sp>
      <p:sp>
        <p:nvSpPr>
          <p:cNvPr id="6" name="Rectangle 5">
            <a:extLst>
              <a:ext uri="{FF2B5EF4-FFF2-40B4-BE49-F238E27FC236}">
                <a16:creationId xmlns:a16="http://schemas.microsoft.com/office/drawing/2014/main" id="{FDB11980-FE43-46BB-AF6D-84E1F0376A22}"/>
              </a:ext>
            </a:extLst>
          </p:cNvPr>
          <p:cNvSpPr/>
          <p:nvPr/>
        </p:nvSpPr>
        <p:spPr>
          <a:xfrm>
            <a:off x="205530" y="3097789"/>
            <a:ext cx="6262382" cy="1354217"/>
          </a:xfrm>
          <a:prstGeom prst="rect">
            <a:avLst/>
          </a:prstGeom>
        </p:spPr>
        <p:txBody>
          <a:bodyPr wrap="square">
            <a:spAutoFit/>
          </a:bodyPr>
          <a:lstStyle/>
          <a:p>
            <a:r>
              <a:rPr lang="en-US" sz="8100" spc="900" dirty="0">
                <a:solidFill>
                  <a:srgbClr val="C8780E"/>
                </a:solidFill>
              </a:rPr>
              <a:t>TALLGRASS</a:t>
            </a:r>
          </a:p>
        </p:txBody>
      </p:sp>
    </p:spTree>
    <p:extLst>
      <p:ext uri="{BB962C8B-B14F-4D97-AF65-F5344CB8AC3E}">
        <p14:creationId xmlns:p14="http://schemas.microsoft.com/office/powerpoint/2010/main" val="232997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747780"/>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pPr>
              <a:spcBef>
                <a:spcPts val="500"/>
              </a:spcBef>
              <a:spcAft>
                <a:spcPts val="500"/>
              </a:spcAft>
            </a:pPr>
            <a:r>
              <a:rPr lang="en-US" sz="2800" dirty="0"/>
              <a:t>1. Jesus Died by Crucifixion</a:t>
            </a:r>
          </a:p>
          <a:p>
            <a:pPr>
              <a:lnSpc>
                <a:spcPct val="100000"/>
              </a:lnSpc>
              <a:spcBef>
                <a:spcPts val="0"/>
              </a:spcBef>
            </a:pPr>
            <a:r>
              <a:rPr lang="en-US" sz="2800" dirty="0"/>
              <a:t>2. The Disciples’ Believed Jesus Rose and    </a:t>
            </a:r>
          </a:p>
          <a:p>
            <a:pPr>
              <a:lnSpc>
                <a:spcPct val="100000"/>
              </a:lnSpc>
              <a:spcBef>
                <a:spcPts val="0"/>
              </a:spcBef>
            </a:pPr>
            <a:r>
              <a:rPr lang="en-US" sz="2800" dirty="0"/>
              <a:t>    Appeared to Them</a:t>
            </a:r>
          </a:p>
          <a:p>
            <a:pPr>
              <a:spcBef>
                <a:spcPts val="500"/>
              </a:spcBef>
              <a:spcAft>
                <a:spcPts val="500"/>
              </a:spcAft>
            </a:pPr>
            <a:r>
              <a:rPr lang="en-US" sz="2800" dirty="0"/>
              <a:t>3. Paul was Suddenly Changed</a:t>
            </a:r>
          </a:p>
          <a:p>
            <a:pPr>
              <a:spcBef>
                <a:spcPts val="500"/>
              </a:spcBef>
              <a:spcAft>
                <a:spcPts val="500"/>
              </a:spcAft>
            </a:pPr>
            <a:r>
              <a:rPr lang="en-US" sz="2800" dirty="0"/>
              <a:t>4. James was Suddenly Changed</a:t>
            </a:r>
          </a:p>
          <a:p>
            <a:pPr>
              <a:spcBef>
                <a:spcPts val="500"/>
              </a:spcBef>
              <a:spcAft>
                <a:spcPts val="500"/>
              </a:spcAft>
            </a:pPr>
            <a:r>
              <a:rPr lang="en-US" sz="2800" dirty="0"/>
              <a:t>5. The Tomb was Empty</a:t>
            </a:r>
          </a:p>
          <a:p>
            <a:r>
              <a:rPr lang="en-US" sz="3600" dirty="0"/>
              <a:t>   </a:t>
            </a:r>
          </a:p>
        </p:txBody>
      </p:sp>
    </p:spTree>
    <p:extLst>
      <p:ext uri="{BB962C8B-B14F-4D97-AF65-F5344CB8AC3E}">
        <p14:creationId xmlns:p14="http://schemas.microsoft.com/office/powerpoint/2010/main" val="122676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644756"/>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3600" dirty="0"/>
              <a:t>1. Why believe in God?</a:t>
            </a:r>
            <a:endParaRPr lang="en-US" sz="1100" dirty="0"/>
          </a:p>
          <a:p>
            <a:endParaRPr lang="en-US" sz="1100" dirty="0"/>
          </a:p>
          <a:p>
            <a:r>
              <a:rPr lang="en-US" sz="3600" dirty="0"/>
              <a:t>2. Why believe the Bible?</a:t>
            </a:r>
          </a:p>
          <a:p>
            <a:endParaRPr lang="en-US" sz="1100" dirty="0"/>
          </a:p>
          <a:p>
            <a:r>
              <a:rPr lang="en-US" sz="3600" dirty="0"/>
              <a:t>3. Why believe in Jesus?</a:t>
            </a:r>
          </a:p>
          <a:p>
            <a:endParaRPr lang="en-US" sz="1100" dirty="0"/>
          </a:p>
          <a:p>
            <a:r>
              <a:rPr lang="en-US" sz="4000" i="1" dirty="0"/>
              <a:t>4. What’s my next step?   </a:t>
            </a:r>
          </a:p>
        </p:txBody>
      </p:sp>
    </p:spTree>
    <p:extLst>
      <p:ext uri="{BB962C8B-B14F-4D97-AF65-F5344CB8AC3E}">
        <p14:creationId xmlns:p14="http://schemas.microsoft.com/office/powerpoint/2010/main" val="106973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8" y="4644756"/>
            <a:ext cx="91434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pPr algn="ctr"/>
            <a:r>
              <a:rPr lang="en-US" sz="10000" dirty="0">
                <a:latin typeface="Creeper" panose="00000400000000000000" pitchFamily="2" charset="0"/>
              </a:rPr>
              <a:t>DOUBT…</a:t>
            </a:r>
          </a:p>
          <a:p>
            <a:pPr algn="ctr"/>
            <a:r>
              <a:rPr lang="en-US" sz="7500" dirty="0">
                <a:latin typeface="Creeper" panose="00000400000000000000" pitchFamily="2" charset="0"/>
              </a:rPr>
              <a:t>duh, duh, duh!</a:t>
            </a:r>
          </a:p>
        </p:txBody>
      </p:sp>
    </p:spTree>
    <p:extLst>
      <p:ext uri="{BB962C8B-B14F-4D97-AF65-F5344CB8AC3E}">
        <p14:creationId xmlns:p14="http://schemas.microsoft.com/office/powerpoint/2010/main" val="42259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Autofit/>
          </a:bodyPr>
          <a:lstStyle/>
          <a:p>
            <a:r>
              <a:rPr lang="en-US" sz="6600" dirty="0">
                <a:solidFill>
                  <a:srgbClr val="78492C"/>
                </a:solidFill>
              </a:rPr>
              <a:t>Dealing with Doubt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906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Autofit/>
          </a:bodyPr>
          <a:lstStyle/>
          <a:p>
            <a:r>
              <a:rPr lang="en-US" sz="6600" dirty="0">
                <a:solidFill>
                  <a:srgbClr val="78492C"/>
                </a:solidFill>
              </a:rPr>
              <a:t>Dealing with Doubt</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0"/>
            <a:ext cx="8603311" cy="1503871"/>
          </a:xfrm>
        </p:spPr>
        <p:txBody>
          <a:bodyPr>
            <a:normAutofit/>
          </a:bodyPr>
          <a:lstStyle/>
          <a:p>
            <a:pPr lvl="0"/>
            <a:r>
              <a:rPr lang="en-US" sz="3000" b="1" dirty="0"/>
              <a:t>Mark 9:24</a:t>
            </a:r>
            <a:r>
              <a:rPr lang="en-US" sz="3000" dirty="0"/>
              <a:t> “I believe; help my unbelief!”</a:t>
            </a:r>
          </a:p>
          <a:p>
            <a:pPr marL="0" indent="0">
              <a:buNone/>
            </a:pPr>
            <a:endParaRPr lang="en-US" sz="1100" dirty="0"/>
          </a:p>
          <a:p>
            <a:pPr marL="0" lvl="0" indent="0" algn="ctr">
              <a:buNone/>
            </a:pPr>
            <a:r>
              <a:rPr lang="en-US" sz="3100" dirty="0"/>
              <a:t>			</a:t>
            </a:r>
            <a:endParaRPr lang="en-US" sz="2400" dirty="0"/>
          </a:p>
        </p:txBody>
      </p:sp>
    </p:spTree>
    <p:extLst>
      <p:ext uri="{BB962C8B-B14F-4D97-AF65-F5344CB8AC3E}">
        <p14:creationId xmlns:p14="http://schemas.microsoft.com/office/powerpoint/2010/main" val="375176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Autofit/>
          </a:bodyPr>
          <a:lstStyle/>
          <a:p>
            <a:r>
              <a:rPr lang="en-US" sz="6600" dirty="0">
                <a:solidFill>
                  <a:srgbClr val="78492C"/>
                </a:solidFill>
              </a:rPr>
              <a:t>Dealing with Doubt</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0"/>
            <a:ext cx="8603311" cy="1503871"/>
          </a:xfrm>
        </p:spPr>
        <p:txBody>
          <a:bodyPr>
            <a:normAutofit fontScale="62500" lnSpcReduction="20000"/>
          </a:bodyPr>
          <a:lstStyle/>
          <a:p>
            <a:pPr lvl="0"/>
            <a:r>
              <a:rPr lang="en-US" sz="4800" b="1" dirty="0"/>
              <a:t>Mark 9:24</a:t>
            </a:r>
            <a:r>
              <a:rPr lang="en-US" sz="4800" dirty="0"/>
              <a:t> “I believe; help my unbelief!”</a:t>
            </a:r>
          </a:p>
          <a:p>
            <a:r>
              <a:rPr lang="en-US" sz="4800" b="1" dirty="0"/>
              <a:t>Jude 22</a:t>
            </a:r>
            <a:r>
              <a:rPr lang="en-US" sz="4800" dirty="0"/>
              <a:t> “And have mercy on those who doubt…”</a:t>
            </a:r>
          </a:p>
          <a:p>
            <a:pPr marL="0" indent="0">
              <a:buNone/>
            </a:pPr>
            <a:endParaRPr lang="en-US" sz="1100" dirty="0"/>
          </a:p>
          <a:p>
            <a:pPr marL="0" lvl="0" indent="0" algn="ctr">
              <a:buNone/>
            </a:pPr>
            <a:r>
              <a:rPr lang="en-US" sz="3100" dirty="0"/>
              <a:t>			</a:t>
            </a:r>
            <a:endParaRPr lang="en-US" sz="2400" dirty="0"/>
          </a:p>
        </p:txBody>
      </p:sp>
    </p:spTree>
    <p:extLst>
      <p:ext uri="{BB962C8B-B14F-4D97-AF65-F5344CB8AC3E}">
        <p14:creationId xmlns:p14="http://schemas.microsoft.com/office/powerpoint/2010/main" val="313979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Autofit/>
          </a:bodyPr>
          <a:lstStyle/>
          <a:p>
            <a:r>
              <a:rPr lang="en-US" sz="6600" dirty="0">
                <a:solidFill>
                  <a:srgbClr val="78492C"/>
                </a:solidFill>
              </a:rPr>
              <a:t>Dealing with Doubt</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0"/>
            <a:ext cx="8603311" cy="1503871"/>
          </a:xfrm>
        </p:spPr>
        <p:txBody>
          <a:bodyPr>
            <a:normAutofit fontScale="62500" lnSpcReduction="20000"/>
          </a:bodyPr>
          <a:lstStyle/>
          <a:p>
            <a:pPr lvl="0"/>
            <a:r>
              <a:rPr lang="en-US" sz="4800" b="1" dirty="0"/>
              <a:t>Mark 9:24</a:t>
            </a:r>
            <a:r>
              <a:rPr lang="en-US" sz="4800" dirty="0"/>
              <a:t> “I believe; help my unbelief!”</a:t>
            </a:r>
          </a:p>
          <a:p>
            <a:r>
              <a:rPr lang="en-US" sz="4800" b="1" dirty="0"/>
              <a:t>Jude 22</a:t>
            </a:r>
            <a:r>
              <a:rPr lang="en-US" sz="4800" dirty="0"/>
              <a:t> “And have mercy on those who doubt…”</a:t>
            </a:r>
          </a:p>
          <a:p>
            <a:pPr marL="0" indent="0">
              <a:buNone/>
            </a:pPr>
            <a:endParaRPr lang="en-US" sz="1100" dirty="0"/>
          </a:p>
          <a:p>
            <a:pPr marL="0" lvl="0" indent="0" algn="ctr">
              <a:buNone/>
            </a:pPr>
            <a:r>
              <a:rPr lang="en-US" sz="3100" dirty="0"/>
              <a:t>			</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23" y="3240368"/>
            <a:ext cx="2869649" cy="3505777"/>
          </a:xfrm>
          <a:prstGeom prst="rect">
            <a:avLst/>
          </a:prstGeom>
        </p:spPr>
      </p:pic>
      <p:sp>
        <p:nvSpPr>
          <p:cNvPr id="6" name="Rounded Rectangle 5"/>
          <p:cNvSpPr/>
          <p:nvPr/>
        </p:nvSpPr>
        <p:spPr>
          <a:xfrm>
            <a:off x="3278038" y="3847374"/>
            <a:ext cx="5545922" cy="1992702"/>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“Seeing too much to deny and too little to be sure.”</a:t>
            </a:r>
          </a:p>
          <a:p>
            <a:pPr algn="r"/>
            <a:r>
              <a:rPr lang="en-US" sz="2400" dirty="0"/>
              <a:t>—</a:t>
            </a:r>
            <a:r>
              <a:rPr lang="en-US" sz="2400" dirty="0">
                <a:solidFill>
                  <a:schemeClr val="bg1"/>
                </a:solidFill>
              </a:rPr>
              <a:t>Blaise Pascal</a:t>
            </a:r>
          </a:p>
        </p:txBody>
      </p:sp>
    </p:spTree>
    <p:extLst>
      <p:ext uri="{BB962C8B-B14F-4D97-AF65-F5344CB8AC3E}">
        <p14:creationId xmlns:p14="http://schemas.microsoft.com/office/powerpoint/2010/main" val="53101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Autofit/>
          </a:bodyPr>
          <a:lstStyle/>
          <a:p>
            <a:r>
              <a:rPr lang="en-US" sz="6600" dirty="0">
                <a:solidFill>
                  <a:srgbClr val="78492C"/>
                </a:solidFill>
              </a:rPr>
              <a:t>Dealing with Doubt</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0"/>
            <a:ext cx="8603311" cy="1503871"/>
          </a:xfrm>
        </p:spPr>
        <p:txBody>
          <a:bodyPr>
            <a:normAutofit fontScale="62500" lnSpcReduction="20000"/>
          </a:bodyPr>
          <a:lstStyle/>
          <a:p>
            <a:pPr lvl="0"/>
            <a:r>
              <a:rPr lang="en-US" sz="4800" b="1" dirty="0"/>
              <a:t>Mark 9:24</a:t>
            </a:r>
            <a:r>
              <a:rPr lang="en-US" sz="4800" dirty="0"/>
              <a:t> “I believe; help my unbelief!”</a:t>
            </a:r>
          </a:p>
          <a:p>
            <a:r>
              <a:rPr lang="en-US" sz="4800" b="1" dirty="0"/>
              <a:t>Jude 22</a:t>
            </a:r>
            <a:r>
              <a:rPr lang="en-US" sz="4800" dirty="0"/>
              <a:t> “And have mercy on those who doubt…”</a:t>
            </a:r>
          </a:p>
          <a:p>
            <a:pPr marL="0" indent="0">
              <a:buNone/>
            </a:pPr>
            <a:endParaRPr lang="en-US" sz="1100" dirty="0"/>
          </a:p>
          <a:p>
            <a:pPr marL="0" lvl="0" indent="0" algn="ctr">
              <a:buNone/>
            </a:pPr>
            <a:r>
              <a:rPr lang="en-US" sz="3100" dirty="0"/>
              <a:t>			</a:t>
            </a:r>
            <a:endParaRPr lang="en-US" sz="2400" dirty="0"/>
          </a:p>
        </p:txBody>
      </p:sp>
      <p:sp>
        <p:nvSpPr>
          <p:cNvPr id="6" name="Rounded Rectangle 5"/>
          <p:cNvSpPr/>
          <p:nvPr/>
        </p:nvSpPr>
        <p:spPr>
          <a:xfrm>
            <a:off x="431321" y="2682815"/>
            <a:ext cx="5046453" cy="3936169"/>
          </a:xfrm>
          <a:prstGeom prst="roundRect">
            <a:avLst/>
          </a:prstGeom>
          <a:solidFill>
            <a:srgbClr val="7849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“Those who believe they believe in God, but without passion in the heart, without anguish of mind, without uncertainty, without doubt, and even at times without despair, believe only in the idea of God, and not in God.”</a:t>
            </a:r>
          </a:p>
          <a:p>
            <a:pPr algn="r"/>
            <a:r>
              <a:rPr lang="en-US" sz="2400" dirty="0"/>
              <a:t>—</a:t>
            </a:r>
            <a:r>
              <a:rPr lang="en-US" sz="2400" dirty="0">
                <a:solidFill>
                  <a:schemeClr val="bg1"/>
                </a:solidFill>
              </a:rPr>
              <a:t>Madeleine </a:t>
            </a:r>
            <a:r>
              <a:rPr lang="en-US" sz="2400" dirty="0" err="1">
                <a:solidFill>
                  <a:schemeClr val="bg1"/>
                </a:solidFill>
              </a:rPr>
              <a:t>L’Engle</a:t>
            </a:r>
            <a:endParaRPr lang="en-US" sz="24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788"/>
          <a:stretch/>
        </p:blipFill>
        <p:spPr>
          <a:xfrm>
            <a:off x="5727940" y="2705005"/>
            <a:ext cx="3158417" cy="3913980"/>
          </a:xfrm>
          <a:prstGeom prst="rect">
            <a:avLst/>
          </a:prstGeom>
        </p:spPr>
      </p:pic>
    </p:spTree>
    <p:extLst>
      <p:ext uri="{BB962C8B-B14F-4D97-AF65-F5344CB8AC3E}">
        <p14:creationId xmlns:p14="http://schemas.microsoft.com/office/powerpoint/2010/main" val="62870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644756"/>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4000" dirty="0"/>
              <a:t>Three Kinds of Doubt:</a:t>
            </a:r>
          </a:p>
          <a:p>
            <a:endParaRPr lang="en-US" sz="1100" dirty="0"/>
          </a:p>
          <a:p>
            <a:r>
              <a:rPr lang="en-US" sz="3600" dirty="0"/>
              <a:t>1. Factual Doubt</a:t>
            </a:r>
            <a:endParaRPr lang="en-US" sz="1100" dirty="0"/>
          </a:p>
          <a:p>
            <a:endParaRPr lang="en-US" sz="1100" dirty="0"/>
          </a:p>
          <a:p>
            <a:r>
              <a:rPr lang="en-US" sz="3600" dirty="0"/>
              <a:t>2. Emotional Doubt</a:t>
            </a:r>
          </a:p>
          <a:p>
            <a:endParaRPr lang="en-US" sz="1100" dirty="0"/>
          </a:p>
          <a:p>
            <a:r>
              <a:rPr lang="en-US" sz="3600" dirty="0"/>
              <a:t>3. Willful Doubt</a:t>
            </a:r>
          </a:p>
          <a:p>
            <a:endParaRPr lang="en-US" sz="1100" dirty="0"/>
          </a:p>
        </p:txBody>
      </p:sp>
    </p:spTree>
    <p:extLst>
      <p:ext uri="{BB962C8B-B14F-4D97-AF65-F5344CB8AC3E}">
        <p14:creationId xmlns:p14="http://schemas.microsoft.com/office/powerpoint/2010/main" val="135769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Autofit/>
          </a:bodyPr>
          <a:lstStyle/>
          <a:p>
            <a:r>
              <a:rPr lang="en-US" sz="4800" dirty="0">
                <a:solidFill>
                  <a:srgbClr val="78492C"/>
                </a:solidFill>
              </a:rPr>
              <a:t>Causes of Emotional Doubt:</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0"/>
            <a:ext cx="8603311" cy="5239110"/>
          </a:xfrm>
        </p:spPr>
        <p:txBody>
          <a:bodyPr numCol="2">
            <a:normAutofit fontScale="77500" lnSpcReduction="20000"/>
          </a:bodyPr>
          <a:lstStyle/>
          <a:p>
            <a:r>
              <a:rPr lang="en-US" sz="4800" dirty="0"/>
              <a:t>psychological problems</a:t>
            </a:r>
          </a:p>
          <a:p>
            <a:r>
              <a:rPr lang="en-US" sz="4800" dirty="0"/>
              <a:t>medical problems</a:t>
            </a:r>
          </a:p>
          <a:p>
            <a:r>
              <a:rPr lang="en-US" sz="4800" dirty="0"/>
              <a:t>faulty view of God</a:t>
            </a:r>
          </a:p>
          <a:p>
            <a:r>
              <a:rPr lang="en-US" sz="4800" dirty="0"/>
              <a:t>childhood problems</a:t>
            </a:r>
          </a:p>
          <a:p>
            <a:r>
              <a:rPr lang="en-US" sz="4800" dirty="0"/>
              <a:t>old wounds</a:t>
            </a:r>
          </a:p>
          <a:p>
            <a:r>
              <a:rPr lang="en-US" sz="4800" dirty="0"/>
              <a:t>judging by feelings</a:t>
            </a:r>
          </a:p>
          <a:p>
            <a:r>
              <a:rPr lang="en-US" sz="4800" dirty="0"/>
              <a:t>need for attention</a:t>
            </a:r>
          </a:p>
          <a:p>
            <a:r>
              <a:rPr lang="en-US" sz="4800" dirty="0"/>
              <a:t>lack of sleep</a:t>
            </a:r>
          </a:p>
          <a:p>
            <a:endParaRPr lang="en-US" sz="4800" dirty="0"/>
          </a:p>
          <a:p>
            <a:r>
              <a:rPr lang="en-US" sz="4800" dirty="0"/>
              <a:t>peer pressure</a:t>
            </a:r>
          </a:p>
          <a:p>
            <a:r>
              <a:rPr lang="en-US" sz="4800" dirty="0"/>
              <a:t>identifying with fiction</a:t>
            </a:r>
          </a:p>
          <a:p>
            <a:r>
              <a:rPr lang="en-US" sz="4800" dirty="0"/>
              <a:t>Christian hypocrisy</a:t>
            </a:r>
          </a:p>
          <a:p>
            <a:r>
              <a:rPr lang="en-US" sz="4800" dirty="0"/>
              <a:t>concern about the unforgivable sin</a:t>
            </a:r>
          </a:p>
          <a:p>
            <a:r>
              <a:rPr lang="en-US" sz="4800" dirty="0"/>
              <a:t>anxiety about the future</a:t>
            </a:r>
          </a:p>
          <a:p>
            <a:r>
              <a:rPr lang="en-US" sz="4800" dirty="0"/>
              <a:t>judgment and Hell</a:t>
            </a:r>
          </a:p>
          <a:p>
            <a:pPr marL="0" indent="0">
              <a:buNone/>
            </a:pPr>
            <a:endParaRPr lang="en-US" sz="1100" dirty="0"/>
          </a:p>
          <a:p>
            <a:pPr marL="0" lvl="0" indent="0" algn="ctr">
              <a:buNone/>
            </a:pPr>
            <a:r>
              <a:rPr lang="en-US" sz="3100" dirty="0"/>
              <a:t>			</a:t>
            </a:r>
            <a:endParaRPr lang="en-US" sz="2400" dirty="0"/>
          </a:p>
        </p:txBody>
      </p:sp>
    </p:spTree>
    <p:extLst>
      <p:ext uri="{BB962C8B-B14F-4D97-AF65-F5344CB8AC3E}">
        <p14:creationId xmlns:p14="http://schemas.microsoft.com/office/powerpoint/2010/main" val="378198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0"/>
            <a:ext cx="9142857" cy="6857142"/>
          </a:xfrm>
          <a:prstGeom prst="rect">
            <a:avLst/>
          </a:prstGeom>
        </p:spPr>
      </p:pic>
    </p:spTree>
    <p:extLst>
      <p:ext uri="{BB962C8B-B14F-4D97-AF65-F5344CB8AC3E}">
        <p14:creationId xmlns:p14="http://schemas.microsoft.com/office/powerpoint/2010/main" val="329474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644756"/>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4000" dirty="0"/>
              <a:t>Three Kinds of Doubt:</a:t>
            </a:r>
          </a:p>
          <a:p>
            <a:endParaRPr lang="en-US" sz="1100" dirty="0"/>
          </a:p>
          <a:p>
            <a:r>
              <a:rPr lang="en-US" sz="3600" dirty="0"/>
              <a:t>1. Factual Doubt</a:t>
            </a:r>
            <a:endParaRPr lang="en-US" sz="1100" dirty="0"/>
          </a:p>
          <a:p>
            <a:endParaRPr lang="en-US" sz="1100" dirty="0"/>
          </a:p>
          <a:p>
            <a:r>
              <a:rPr lang="en-US" sz="3600" dirty="0"/>
              <a:t>2. Emotional Doubt</a:t>
            </a:r>
          </a:p>
          <a:p>
            <a:endParaRPr lang="en-US" sz="1100" dirty="0"/>
          </a:p>
          <a:p>
            <a:r>
              <a:rPr lang="en-US" sz="3600" dirty="0"/>
              <a:t>3. Willful Doubt</a:t>
            </a:r>
          </a:p>
          <a:p>
            <a:endParaRPr lang="en-US" sz="1100" dirty="0"/>
          </a:p>
        </p:txBody>
      </p:sp>
    </p:spTree>
    <p:extLst>
      <p:ext uri="{BB962C8B-B14F-4D97-AF65-F5344CB8AC3E}">
        <p14:creationId xmlns:p14="http://schemas.microsoft.com/office/powerpoint/2010/main" val="209055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619000"/>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4000" dirty="0"/>
              <a:t>Questions/Testimonies:</a:t>
            </a:r>
          </a:p>
          <a:p>
            <a:endParaRPr lang="en-US" sz="1100" dirty="0"/>
          </a:p>
          <a:p>
            <a:pPr marL="514350" lvl="0" indent="-514350">
              <a:buAutoNum type="arabicPeriod"/>
            </a:pPr>
            <a:r>
              <a:rPr lang="en-US" sz="2800" dirty="0"/>
              <a:t>What questions remain?</a:t>
            </a:r>
            <a:endParaRPr lang="en-US" sz="1100" dirty="0"/>
          </a:p>
          <a:p>
            <a:pPr marL="514350" lvl="0" indent="-514350">
              <a:buAutoNum type="arabicPeriod"/>
            </a:pPr>
            <a:endParaRPr lang="en-US" sz="1100" dirty="0"/>
          </a:p>
          <a:p>
            <a:pPr lvl="0"/>
            <a:r>
              <a:rPr lang="en-US" sz="2800" dirty="0"/>
              <a:t>2. How have you experienced  </a:t>
            </a:r>
          </a:p>
          <a:p>
            <a:pPr lvl="0"/>
            <a:r>
              <a:rPr lang="en-US" sz="2800" dirty="0"/>
              <a:t>    factual/emotional/willful doubt? </a:t>
            </a:r>
          </a:p>
          <a:p>
            <a:pPr lvl="0"/>
            <a:endParaRPr lang="en-US" sz="1100" dirty="0"/>
          </a:p>
          <a:p>
            <a:pPr lvl="0"/>
            <a:r>
              <a:rPr lang="en-US" sz="2800" dirty="0"/>
              <a:t>3. How have you engaged with your doubt?</a:t>
            </a:r>
          </a:p>
          <a:p>
            <a:pPr lvl="0"/>
            <a:endParaRPr lang="en-US" sz="1100" dirty="0"/>
          </a:p>
          <a:p>
            <a:pPr lvl="0"/>
            <a:r>
              <a:rPr lang="en-US" sz="2800" dirty="0"/>
              <a:t>4. How have you engaged with others’ doubts?</a:t>
            </a:r>
          </a:p>
          <a:p>
            <a:endParaRPr lang="en-US" sz="1100" dirty="0"/>
          </a:p>
        </p:txBody>
      </p:sp>
    </p:spTree>
    <p:extLst>
      <p:ext uri="{BB962C8B-B14F-4D97-AF65-F5344CB8AC3E}">
        <p14:creationId xmlns:p14="http://schemas.microsoft.com/office/powerpoint/2010/main" val="1202969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7" name="Title 4">
            <a:extLst>
              <a:ext uri="{FF2B5EF4-FFF2-40B4-BE49-F238E27FC236}">
                <a16:creationId xmlns:a16="http://schemas.microsoft.com/office/drawing/2014/main" id="{E747B232-BD43-4D9E-B1E9-6397FC313A39}"/>
              </a:ext>
            </a:extLst>
          </p:cNvPr>
          <p:cNvSpPr>
            <a:spLocks noGrp="1"/>
          </p:cNvSpPr>
          <p:nvPr>
            <p:ph type="title"/>
          </p:nvPr>
        </p:nvSpPr>
        <p:spPr>
          <a:xfrm>
            <a:off x="120771" y="3783148"/>
            <a:ext cx="8927814" cy="2072746"/>
          </a:xfrm>
        </p:spPr>
        <p:txBody>
          <a:bodyPr anchor="t" anchorCtr="0">
            <a:noAutofit/>
          </a:bodyPr>
          <a:lstStyle/>
          <a:p>
            <a:pPr>
              <a:spcBef>
                <a:spcPts val="900"/>
              </a:spcBef>
              <a:spcAft>
                <a:spcPts val="900"/>
              </a:spcAft>
            </a:pPr>
            <a:r>
              <a:rPr lang="en-US" sz="3600" dirty="0">
                <a:solidFill>
                  <a:srgbClr val="78492C"/>
                </a:solidFill>
              </a:rPr>
              <a:t>Scary Steps of Reasonable Faith:</a:t>
            </a:r>
            <a:br>
              <a:rPr lang="en-US" sz="3600" dirty="0">
                <a:solidFill>
                  <a:srgbClr val="78492C"/>
                </a:solidFill>
              </a:rPr>
            </a:br>
            <a:br>
              <a:rPr lang="en-US" sz="1100" dirty="0">
                <a:solidFill>
                  <a:srgbClr val="78492C"/>
                </a:solidFill>
              </a:rPr>
            </a:br>
            <a:r>
              <a:rPr lang="en-US" sz="2800" dirty="0">
                <a:solidFill>
                  <a:srgbClr val="78492C"/>
                </a:solidFill>
              </a:rPr>
              <a:t>1. Consider the evidence, risk commitment.</a:t>
            </a:r>
            <a:br>
              <a:rPr lang="en-US" sz="2800" dirty="0">
                <a:solidFill>
                  <a:srgbClr val="78492C"/>
                </a:solidFill>
              </a:rPr>
            </a:br>
            <a:br>
              <a:rPr lang="en-US" sz="600" dirty="0">
                <a:solidFill>
                  <a:srgbClr val="78492C"/>
                </a:solidFill>
              </a:rPr>
            </a:br>
            <a:r>
              <a:rPr lang="en-US" sz="2800" dirty="0">
                <a:solidFill>
                  <a:srgbClr val="78492C"/>
                </a:solidFill>
              </a:rPr>
              <a:t>2. Gain confidence in your faith.</a:t>
            </a:r>
            <a:br>
              <a:rPr lang="en-US" sz="2800" dirty="0">
                <a:solidFill>
                  <a:srgbClr val="78492C"/>
                </a:solidFill>
              </a:rPr>
            </a:br>
            <a:br>
              <a:rPr lang="en-US" sz="800" dirty="0">
                <a:solidFill>
                  <a:srgbClr val="78492C"/>
                </a:solidFill>
              </a:rPr>
            </a:br>
            <a:r>
              <a:rPr lang="en-US" sz="2800" dirty="0">
                <a:solidFill>
                  <a:srgbClr val="78492C"/>
                </a:solidFill>
              </a:rPr>
              <a:t>3. Grow in your ability to talk about this with others.</a:t>
            </a:r>
            <a:br>
              <a:rPr lang="en-US" sz="2800" dirty="0">
                <a:solidFill>
                  <a:srgbClr val="78492C"/>
                </a:solidFill>
              </a:rPr>
            </a:br>
            <a:br>
              <a:rPr lang="en-US" sz="800" dirty="0">
                <a:solidFill>
                  <a:srgbClr val="78492C"/>
                </a:solidFill>
              </a:rPr>
            </a:br>
            <a:r>
              <a:rPr lang="en-US" sz="2800" dirty="0">
                <a:solidFill>
                  <a:srgbClr val="78492C"/>
                </a:solidFill>
              </a:rPr>
              <a:t>4. Consider how you need to more fully align your </a:t>
            </a:r>
            <a:br>
              <a:rPr lang="en-US" sz="2800" dirty="0">
                <a:solidFill>
                  <a:srgbClr val="78492C"/>
                </a:solidFill>
              </a:rPr>
            </a:br>
            <a:r>
              <a:rPr lang="en-US" sz="2800" dirty="0">
                <a:solidFill>
                  <a:srgbClr val="78492C"/>
                </a:solidFill>
              </a:rPr>
              <a:t>    life with Jesus as Lord (then repent).</a:t>
            </a:r>
            <a:br>
              <a:rPr lang="en-US" sz="2800" dirty="0">
                <a:solidFill>
                  <a:srgbClr val="78492C"/>
                </a:solidFill>
              </a:rPr>
            </a:br>
            <a:endParaRPr lang="en-US" sz="2800" dirty="0">
              <a:solidFill>
                <a:srgbClr val="4D4D4D"/>
              </a:solidFill>
            </a:endParaRPr>
          </a:p>
        </p:txBody>
      </p:sp>
    </p:spTree>
    <p:extLst>
      <p:ext uri="{BB962C8B-B14F-4D97-AF65-F5344CB8AC3E}">
        <p14:creationId xmlns:p14="http://schemas.microsoft.com/office/powerpoint/2010/main" val="3105140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D10F49-95FA-4163-99FB-E246169977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73116" y="2285978"/>
            <a:ext cx="1783806" cy="2745137"/>
          </a:xfrm>
          <a:prstGeom prst="rect">
            <a:avLst/>
          </a:prstGeom>
        </p:spPr>
      </p:pic>
      <p:pic>
        <p:nvPicPr>
          <p:cNvPr id="1030" name="Picture 6" descr="Image result for case resurrection jesus">
            <a:extLst>
              <a:ext uri="{FF2B5EF4-FFF2-40B4-BE49-F238E27FC236}">
                <a16:creationId xmlns:a16="http://schemas.microsoft.com/office/drawing/2014/main" id="{A67A76FF-2102-40FE-8D88-0D370A5B749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2" y="4092326"/>
            <a:ext cx="1832272" cy="27706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w evidence demands verdict">
            <a:extLst>
              <a:ext uri="{FF2B5EF4-FFF2-40B4-BE49-F238E27FC236}">
                <a16:creationId xmlns:a16="http://schemas.microsoft.com/office/drawing/2014/main" id="{D69E8621-C1C6-43B7-BE5A-9529D4D7D6D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9000"/>
                    </a14:imgEffect>
                    <a14:imgEffect>
                      <a14:brightnessContrast bright="14000"/>
                    </a14:imgEffect>
                  </a14:imgLayer>
                </a14:imgProps>
              </a:ext>
              <a:ext uri="{28A0092B-C50C-407E-A947-70E740481C1C}">
                <a14:useLocalDpi xmlns:a14="http://schemas.microsoft.com/office/drawing/2010/main"/>
              </a:ext>
            </a:extLst>
          </a:blip>
          <a:srcRect/>
          <a:stretch>
            <a:fillRect/>
          </a:stretch>
        </p:blipFill>
        <p:spPr bwMode="auto">
          <a:xfrm>
            <a:off x="1828800" y="2257264"/>
            <a:ext cx="1881143" cy="27527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1" y="1"/>
            <a:ext cx="1825329" cy="2748946"/>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6204" y="3809"/>
            <a:ext cx="1776912" cy="2745137"/>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3521" y="-3811"/>
            <a:ext cx="1871875" cy="2752757"/>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3329" t="3089" r="6577" b="5698"/>
          <a:stretch/>
        </p:blipFill>
        <p:spPr>
          <a:xfrm>
            <a:off x="3739334" y="4368975"/>
            <a:ext cx="1686462" cy="2489960"/>
          </a:xfrm>
          <a:prstGeom prst="rect">
            <a:avLst/>
          </a:prstGeom>
        </p:spPr>
      </p:pic>
      <p:pic>
        <p:nvPicPr>
          <p:cNvPr id="11" name="Picture 10"/>
          <p:cNvPicPr>
            <a:picLocks noChangeAspect="1"/>
          </p:cNvPicPr>
          <p:nvPr/>
        </p:nvPicPr>
        <p:blipFill rotWithShape="1">
          <a:blip r:embed="rId11">
            <a:extLst>
              <a:ext uri="{28A0092B-C50C-407E-A947-70E740481C1C}">
                <a14:useLocalDpi xmlns:a14="http://schemas.microsoft.com/office/drawing/2010/main" val="0"/>
              </a:ext>
            </a:extLst>
          </a:blip>
          <a:srcRect l="13712" t="8304" r="14493" b="8381"/>
          <a:stretch/>
        </p:blipFill>
        <p:spPr>
          <a:xfrm>
            <a:off x="7280773" y="3972246"/>
            <a:ext cx="1863227" cy="2886689"/>
          </a:xfrm>
          <a:prstGeom prst="rect">
            <a:avLst/>
          </a:prstGeom>
        </p:spPr>
      </p:pic>
    </p:spTree>
    <p:extLst>
      <p:ext uri="{BB962C8B-B14F-4D97-AF65-F5344CB8AC3E}">
        <p14:creationId xmlns:p14="http://schemas.microsoft.com/office/powerpoint/2010/main" val="2370739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lstStyle/>
          <a:p>
            <a:r>
              <a:rPr lang="en-US" sz="6000" dirty="0">
                <a:solidFill>
                  <a:srgbClr val="78492C"/>
                </a:solidFill>
              </a:rPr>
              <a:t>RESOURCES:</a:t>
            </a:r>
            <a:endParaRPr lang="en-US" sz="1500" dirty="0">
              <a:solidFill>
                <a:srgbClr val="78492C"/>
              </a:solidFill>
            </a:endParaRP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282476"/>
            <a:ext cx="8527399" cy="5489260"/>
          </a:xfrm>
        </p:spPr>
        <p:txBody>
          <a:bodyPr>
            <a:normAutofit fontScale="85000" lnSpcReduction="10000"/>
          </a:bodyPr>
          <a:lstStyle/>
          <a:p>
            <a:pPr lvl="0" fontAlgn="base"/>
            <a:r>
              <a:rPr lang="en-US" sz="3100" i="1" dirty="0"/>
              <a:t>The Reason for God: Belief in an Age of Skepticism, </a:t>
            </a:r>
            <a:r>
              <a:rPr lang="en-US" sz="3100" dirty="0"/>
              <a:t>Tim Keller </a:t>
            </a:r>
            <a:r>
              <a:rPr lang="en-US" sz="3100" b="1" dirty="0"/>
              <a:t>($10 on Resource Table)</a:t>
            </a:r>
          </a:p>
          <a:p>
            <a:pPr lvl="0" fontAlgn="base"/>
            <a:r>
              <a:rPr lang="en-US" sz="3100" i="1" dirty="0"/>
              <a:t>Discovering God: Exploring the Possibilities of Faith, </a:t>
            </a:r>
            <a:r>
              <a:rPr lang="en-US" sz="3100" dirty="0"/>
              <a:t>Dennis McCallum </a:t>
            </a:r>
            <a:r>
              <a:rPr lang="en-US" sz="3100" b="1" dirty="0"/>
              <a:t>($Free.99 on Welcome Table)</a:t>
            </a:r>
          </a:p>
          <a:p>
            <a:pPr lvl="0" fontAlgn="base"/>
            <a:r>
              <a:rPr lang="en-US" sz="3100" i="1" dirty="0"/>
              <a:t>Evidence Unseen: Exposing the Myth of Blind Faith</a:t>
            </a:r>
            <a:r>
              <a:rPr lang="en-US" sz="3100" dirty="0"/>
              <a:t>, James Rochford </a:t>
            </a:r>
            <a:r>
              <a:rPr lang="en-US" sz="3100" b="1" dirty="0"/>
              <a:t>(www.evidenceunseen.com)</a:t>
            </a:r>
          </a:p>
          <a:p>
            <a:pPr lvl="0"/>
            <a:r>
              <a:rPr lang="en-US" sz="3100" i="1" dirty="0"/>
              <a:t>The Case for the Resurrection of Jesus, </a:t>
            </a:r>
            <a:r>
              <a:rPr lang="en-US" sz="3100" dirty="0"/>
              <a:t>Gary </a:t>
            </a:r>
            <a:r>
              <a:rPr lang="en-US" sz="3100" dirty="0" err="1"/>
              <a:t>Habermas</a:t>
            </a:r>
            <a:r>
              <a:rPr lang="en-US" sz="3100" dirty="0"/>
              <a:t> &amp; Mike </a:t>
            </a:r>
            <a:r>
              <a:rPr lang="en-US" sz="3100" dirty="0" err="1"/>
              <a:t>Licona</a:t>
            </a:r>
            <a:endParaRPr lang="en-US" sz="3100" dirty="0"/>
          </a:p>
          <a:p>
            <a:pPr lvl="0"/>
            <a:r>
              <a:rPr lang="en-US" sz="3100" i="1" dirty="0"/>
              <a:t>The Case for Christ: A Journalist’s Personal Investigation of the Evidence for Jesus, </a:t>
            </a:r>
            <a:r>
              <a:rPr lang="en-US" sz="3100" dirty="0"/>
              <a:t>Lee Strobel</a:t>
            </a:r>
          </a:p>
          <a:p>
            <a:pPr lvl="0"/>
            <a:r>
              <a:rPr lang="en-US" sz="3100" i="1" dirty="0"/>
              <a:t>The New Evidence that Demands a Verdict</a:t>
            </a:r>
            <a:r>
              <a:rPr lang="en-US" sz="3100" dirty="0"/>
              <a:t>, Josh McDowell</a:t>
            </a:r>
          </a:p>
          <a:p>
            <a:r>
              <a:rPr lang="en-US" sz="3100" i="1" dirty="0"/>
              <a:t>Dealing with Doubt,</a:t>
            </a:r>
            <a:r>
              <a:rPr lang="en-US" sz="3100" dirty="0"/>
              <a:t> Gary </a:t>
            </a:r>
            <a:r>
              <a:rPr lang="en-US" sz="3100" dirty="0" err="1"/>
              <a:t>Habermas</a:t>
            </a:r>
            <a:r>
              <a:rPr lang="en-US" sz="3100" dirty="0"/>
              <a:t> </a:t>
            </a:r>
            <a:r>
              <a:rPr lang="en-US" sz="3100" b="1" dirty="0"/>
              <a:t>($FREE.99 online)</a:t>
            </a:r>
            <a:endParaRPr lang="en-US" sz="3100" i="1" dirty="0"/>
          </a:p>
          <a:p>
            <a:pPr lvl="0"/>
            <a:r>
              <a:rPr lang="en-US" sz="3100" i="1" dirty="0"/>
              <a:t>The Myth of Certainty: The Reflective Christian &amp; the Risk of Commitment,</a:t>
            </a:r>
            <a:r>
              <a:rPr lang="en-US" sz="3100" dirty="0"/>
              <a:t> Daniel Taylor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489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A9225FC6-3700-41DF-AE6C-263A32036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 y="0"/>
            <a:ext cx="9144000" cy="6858000"/>
          </a:xfrm>
        </p:spPr>
      </p:pic>
    </p:spTree>
    <p:extLst>
      <p:ext uri="{BB962C8B-B14F-4D97-AF65-F5344CB8AC3E}">
        <p14:creationId xmlns:p14="http://schemas.microsoft.com/office/powerpoint/2010/main" val="4193108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Autofit/>
          </a:bodyPr>
          <a:lstStyle/>
          <a:p>
            <a:r>
              <a:rPr lang="en-US" sz="4800" dirty="0">
                <a:solidFill>
                  <a:srgbClr val="78492C"/>
                </a:solidFill>
              </a:rPr>
              <a:t>Different Types of Doubters:</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0"/>
            <a:ext cx="8603311" cy="5239110"/>
          </a:xfrm>
        </p:spPr>
        <p:txBody>
          <a:bodyPr numCol="2">
            <a:normAutofit/>
          </a:bodyPr>
          <a:lstStyle/>
          <a:p>
            <a:pPr lvl="0"/>
            <a:r>
              <a:rPr lang="en-US" sz="3600" dirty="0"/>
              <a:t>Thomas</a:t>
            </a:r>
          </a:p>
          <a:p>
            <a:pPr lvl="0"/>
            <a:r>
              <a:rPr lang="en-US" sz="3600" dirty="0"/>
              <a:t>Other Disciples</a:t>
            </a:r>
          </a:p>
          <a:p>
            <a:r>
              <a:rPr lang="en-US" sz="3600" dirty="0"/>
              <a:t>John the Baptist</a:t>
            </a:r>
          </a:p>
          <a:p>
            <a:r>
              <a:rPr lang="en-US" sz="3600" dirty="0"/>
              <a:t>Jewish Leaders</a:t>
            </a:r>
          </a:p>
          <a:p>
            <a:r>
              <a:rPr lang="en-US" sz="3600" dirty="0"/>
              <a:t>Father Abraham</a:t>
            </a:r>
          </a:p>
          <a:p>
            <a:r>
              <a:rPr lang="en-US" sz="3600" dirty="0"/>
              <a:t>King David</a:t>
            </a:r>
          </a:p>
          <a:p>
            <a:endParaRPr lang="en-US" sz="3600" dirty="0"/>
          </a:p>
          <a:p>
            <a:endParaRPr lang="en-US" sz="3600" dirty="0"/>
          </a:p>
          <a:p>
            <a:r>
              <a:rPr lang="en-US" sz="3600" dirty="0"/>
              <a:t>Paul</a:t>
            </a:r>
          </a:p>
          <a:p>
            <a:r>
              <a:rPr lang="en-US" sz="3600" dirty="0"/>
              <a:t>Brothers in Luke 16 story</a:t>
            </a:r>
          </a:p>
          <a:p>
            <a:r>
              <a:rPr lang="en-US" sz="3600" dirty="0"/>
              <a:t>Judas Iscariot</a:t>
            </a:r>
          </a:p>
          <a:p>
            <a:r>
              <a:rPr lang="en-US" sz="3600" dirty="0"/>
              <a:t>Humanity</a:t>
            </a:r>
          </a:p>
          <a:p>
            <a:r>
              <a:rPr lang="en-US" sz="3600" dirty="0"/>
              <a:t>Jesus</a:t>
            </a:r>
          </a:p>
          <a:p>
            <a:pPr lvl="0"/>
            <a:endParaRPr lang="en-US" sz="2400" dirty="0"/>
          </a:p>
          <a:p>
            <a:pPr marL="0" indent="0">
              <a:buNone/>
            </a:pPr>
            <a:endParaRPr lang="en-US" sz="1100" dirty="0"/>
          </a:p>
          <a:p>
            <a:pPr marL="0" lvl="0" indent="0" algn="ctr">
              <a:buNone/>
            </a:pPr>
            <a:r>
              <a:rPr lang="en-US" sz="3100" dirty="0"/>
              <a:t>			</a:t>
            </a:r>
            <a:endParaRPr lang="en-US" sz="2400" dirty="0"/>
          </a:p>
        </p:txBody>
      </p:sp>
    </p:spTree>
    <p:extLst>
      <p:ext uri="{BB962C8B-B14F-4D97-AF65-F5344CB8AC3E}">
        <p14:creationId xmlns:p14="http://schemas.microsoft.com/office/powerpoint/2010/main" val="275538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B96B22-D954-491E-AE95-5FEB6BE3BAAF}"/>
              </a:ext>
            </a:extLst>
          </p:cNvPr>
          <p:cNvSpPr>
            <a:spLocks noGrp="1"/>
          </p:cNvSpPr>
          <p:nvPr>
            <p:ph type="title"/>
          </p:nvPr>
        </p:nvSpPr>
        <p:spPr>
          <a:xfrm>
            <a:off x="357809" y="214052"/>
            <a:ext cx="8674873" cy="1325563"/>
          </a:xfrm>
        </p:spPr>
        <p:txBody>
          <a:bodyPr>
            <a:noAutofit/>
          </a:bodyPr>
          <a:lstStyle/>
          <a:p>
            <a:r>
              <a:rPr lang="en-US" sz="4800" dirty="0">
                <a:solidFill>
                  <a:srgbClr val="78492C"/>
                </a:solidFill>
              </a:rPr>
              <a:t>Different Types of Doubters:</a:t>
            </a:r>
          </a:p>
        </p:txBody>
      </p:sp>
      <p:sp>
        <p:nvSpPr>
          <p:cNvPr id="7" name="Content Placeholder 6">
            <a:extLst>
              <a:ext uri="{FF2B5EF4-FFF2-40B4-BE49-F238E27FC236}">
                <a16:creationId xmlns:a16="http://schemas.microsoft.com/office/drawing/2014/main" id="{EFE5C5D5-38FA-47C3-85F8-51AAFB34B59D}"/>
              </a:ext>
            </a:extLst>
          </p:cNvPr>
          <p:cNvSpPr>
            <a:spLocks noGrp="1"/>
          </p:cNvSpPr>
          <p:nvPr>
            <p:ph idx="1"/>
          </p:nvPr>
        </p:nvSpPr>
        <p:spPr>
          <a:xfrm>
            <a:off x="357809" y="1618890"/>
            <a:ext cx="8603311" cy="5239110"/>
          </a:xfrm>
        </p:spPr>
        <p:txBody>
          <a:bodyPr numCol="3">
            <a:normAutofit fontScale="85000" lnSpcReduction="20000"/>
          </a:bodyPr>
          <a:lstStyle/>
          <a:p>
            <a:pPr marL="0" lvl="0" indent="0">
              <a:buNone/>
            </a:pPr>
            <a:r>
              <a:rPr lang="en-US" sz="3600" b="1" dirty="0"/>
              <a:t>Factual:</a:t>
            </a:r>
          </a:p>
          <a:p>
            <a:pPr lvl="0"/>
            <a:r>
              <a:rPr lang="en-US" sz="3600" dirty="0"/>
              <a:t>Thomas</a:t>
            </a:r>
          </a:p>
          <a:p>
            <a:pPr lvl="0"/>
            <a:r>
              <a:rPr lang="en-US" sz="3600" dirty="0"/>
              <a:t>Other Disciples</a:t>
            </a:r>
          </a:p>
          <a:p>
            <a:r>
              <a:rPr lang="en-US" sz="3600" dirty="0"/>
              <a:t>John the Baptist</a:t>
            </a:r>
          </a:p>
          <a:p>
            <a:r>
              <a:rPr lang="en-US" sz="3600" dirty="0"/>
              <a:t>Jewish Leaders</a:t>
            </a:r>
          </a:p>
          <a:p>
            <a:r>
              <a:rPr lang="en-US" sz="3600" dirty="0"/>
              <a:t>Brothers in Luke 16 story</a:t>
            </a:r>
          </a:p>
          <a:p>
            <a:r>
              <a:rPr lang="en-US" sz="3600" dirty="0"/>
              <a:t>Humanity</a:t>
            </a:r>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b="1" dirty="0"/>
              <a:t>Emotional:</a:t>
            </a:r>
          </a:p>
          <a:p>
            <a:r>
              <a:rPr lang="en-US" sz="3600" dirty="0"/>
              <a:t>Father Abraham</a:t>
            </a:r>
          </a:p>
          <a:p>
            <a:r>
              <a:rPr lang="en-US" sz="3600" dirty="0"/>
              <a:t>King David</a:t>
            </a:r>
          </a:p>
          <a:p>
            <a:r>
              <a:rPr lang="en-US" sz="3600" dirty="0"/>
              <a:t>Paul</a:t>
            </a:r>
          </a:p>
          <a:p>
            <a:r>
              <a:rPr lang="en-US" sz="3600" dirty="0"/>
              <a:t>Humanity</a:t>
            </a:r>
          </a:p>
          <a:p>
            <a:r>
              <a:rPr lang="en-US" sz="3600" dirty="0"/>
              <a:t>Jesus</a:t>
            </a:r>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endParaRPr lang="en-US" sz="3600" dirty="0"/>
          </a:p>
          <a:p>
            <a:pPr marL="0" indent="0">
              <a:buNone/>
            </a:pPr>
            <a:r>
              <a:rPr lang="en-US" sz="3600" b="1" dirty="0"/>
              <a:t>Volitional:</a:t>
            </a:r>
          </a:p>
          <a:p>
            <a:r>
              <a:rPr lang="en-US" sz="3600" dirty="0"/>
              <a:t>Jewish Leaders</a:t>
            </a:r>
          </a:p>
          <a:p>
            <a:r>
              <a:rPr lang="en-US" sz="3600" dirty="0"/>
              <a:t>Judas Iscariot</a:t>
            </a:r>
          </a:p>
          <a:p>
            <a:r>
              <a:rPr lang="en-US" sz="3600" dirty="0"/>
              <a:t>Brothers in Luke 16 story</a:t>
            </a:r>
          </a:p>
          <a:p>
            <a:r>
              <a:rPr lang="en-US" sz="3600" dirty="0"/>
              <a:t>Father Abraham</a:t>
            </a:r>
          </a:p>
          <a:p>
            <a:r>
              <a:rPr lang="en-US" sz="3600" dirty="0"/>
              <a:t>King David</a:t>
            </a:r>
          </a:p>
          <a:p>
            <a:r>
              <a:rPr lang="en-US" sz="3600" dirty="0"/>
              <a:t>Humanity</a:t>
            </a:r>
          </a:p>
          <a:p>
            <a:endParaRPr lang="en-US" dirty="0"/>
          </a:p>
          <a:p>
            <a:pPr marL="0" indent="0">
              <a:buNone/>
            </a:pPr>
            <a:endParaRPr lang="en-US" dirty="0"/>
          </a:p>
          <a:p>
            <a:pPr lvl="0"/>
            <a:endParaRPr lang="en-US" sz="2400" dirty="0"/>
          </a:p>
          <a:p>
            <a:pPr marL="0" indent="0">
              <a:buNone/>
            </a:pPr>
            <a:endParaRPr lang="en-US" sz="1100" dirty="0"/>
          </a:p>
          <a:p>
            <a:pPr marL="0" lvl="0" indent="0" algn="ctr">
              <a:buNone/>
            </a:pPr>
            <a:r>
              <a:rPr lang="en-US" sz="3100" dirty="0"/>
              <a:t>			</a:t>
            </a:r>
            <a:endParaRPr lang="en-US" sz="2400" dirty="0"/>
          </a:p>
        </p:txBody>
      </p:sp>
    </p:spTree>
    <p:extLst>
      <p:ext uri="{BB962C8B-B14F-4D97-AF65-F5344CB8AC3E}">
        <p14:creationId xmlns:p14="http://schemas.microsoft.com/office/powerpoint/2010/main" val="134941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931608"/>
            <a:ext cx="9142857" cy="6857142"/>
          </a:xfrm>
          <a:prstGeom prst="rect">
            <a:avLst/>
          </a:prstGeom>
        </p:spPr>
      </p:pic>
      <p:sp>
        <p:nvSpPr>
          <p:cNvPr id="3" name="Title 4">
            <a:extLst>
              <a:ext uri="{FF2B5EF4-FFF2-40B4-BE49-F238E27FC236}">
                <a16:creationId xmlns:a16="http://schemas.microsoft.com/office/drawing/2014/main" id="{E747B232-BD43-4D9E-B1E9-6397FC313A39}"/>
              </a:ext>
            </a:extLst>
          </p:cNvPr>
          <p:cNvSpPr>
            <a:spLocks noGrp="1"/>
          </p:cNvSpPr>
          <p:nvPr>
            <p:ph type="title"/>
          </p:nvPr>
        </p:nvSpPr>
        <p:spPr>
          <a:xfrm>
            <a:off x="1" y="4808650"/>
            <a:ext cx="9143428" cy="1325563"/>
          </a:xfrm>
        </p:spPr>
        <p:txBody>
          <a:bodyPr>
            <a:noAutofit/>
          </a:bodyPr>
          <a:lstStyle/>
          <a:p>
            <a:pPr algn="ctr"/>
            <a:r>
              <a:rPr lang="en-US" sz="3600" dirty="0">
                <a:solidFill>
                  <a:srgbClr val="4D4D4D"/>
                </a:solidFill>
              </a:rPr>
              <a:t>Tallgrass Church Mission Statement: </a:t>
            </a:r>
            <a:r>
              <a:rPr lang="en-US" sz="4200" dirty="0">
                <a:solidFill>
                  <a:srgbClr val="4D4D4D"/>
                </a:solidFill>
              </a:rPr>
              <a:t>Because God first loved us, </a:t>
            </a:r>
            <a:br>
              <a:rPr lang="en-US" sz="4200" dirty="0">
                <a:solidFill>
                  <a:srgbClr val="4D4D4D"/>
                </a:solidFill>
              </a:rPr>
            </a:br>
            <a:r>
              <a:rPr lang="en-US" sz="4200" dirty="0">
                <a:solidFill>
                  <a:srgbClr val="4D4D4D"/>
                </a:solidFill>
              </a:rPr>
              <a:t>we exist to love God </a:t>
            </a:r>
            <a:br>
              <a:rPr lang="en-US" sz="4200" dirty="0">
                <a:solidFill>
                  <a:srgbClr val="4D4D4D"/>
                </a:solidFill>
              </a:rPr>
            </a:br>
            <a:r>
              <a:rPr lang="en-US" sz="4200" dirty="0">
                <a:solidFill>
                  <a:srgbClr val="4D4D4D"/>
                </a:solidFill>
              </a:rPr>
              <a:t>and love our neighbors.</a:t>
            </a:r>
          </a:p>
        </p:txBody>
      </p:sp>
    </p:spTree>
    <p:extLst>
      <p:ext uri="{BB962C8B-B14F-4D97-AF65-F5344CB8AC3E}">
        <p14:creationId xmlns:p14="http://schemas.microsoft.com/office/powerpoint/2010/main" val="104464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644756"/>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3600" dirty="0"/>
              <a:t>1. Why believe in God?</a:t>
            </a:r>
            <a:endParaRPr lang="en-US" sz="1100" dirty="0"/>
          </a:p>
          <a:p>
            <a:endParaRPr lang="en-US" sz="1100" dirty="0"/>
          </a:p>
          <a:p>
            <a:r>
              <a:rPr lang="en-US" sz="3600" dirty="0"/>
              <a:t>2. Why believe the Bible?</a:t>
            </a:r>
          </a:p>
          <a:p>
            <a:endParaRPr lang="en-US" sz="1100" dirty="0"/>
          </a:p>
          <a:p>
            <a:r>
              <a:rPr lang="en-US" sz="3600" dirty="0"/>
              <a:t>3. Why believe in Jesus?</a:t>
            </a:r>
          </a:p>
          <a:p>
            <a:endParaRPr lang="en-US" sz="1100" dirty="0"/>
          </a:p>
          <a:p>
            <a:r>
              <a:rPr lang="en-US" sz="3600" dirty="0"/>
              <a:t>4. What’s my next step?   </a:t>
            </a:r>
          </a:p>
        </p:txBody>
      </p:sp>
    </p:spTree>
    <p:extLst>
      <p:ext uri="{BB962C8B-B14F-4D97-AF65-F5344CB8AC3E}">
        <p14:creationId xmlns:p14="http://schemas.microsoft.com/office/powerpoint/2010/main" val="105642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644756"/>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4000" i="1" dirty="0"/>
              <a:t>1. Why believe in God?</a:t>
            </a:r>
          </a:p>
          <a:p>
            <a:endParaRPr lang="en-US" sz="1100" dirty="0"/>
          </a:p>
          <a:p>
            <a:r>
              <a:rPr lang="en-US" sz="3600" dirty="0"/>
              <a:t>2. Why believe the Bible?</a:t>
            </a:r>
          </a:p>
          <a:p>
            <a:endParaRPr lang="en-US" sz="1100" dirty="0"/>
          </a:p>
          <a:p>
            <a:r>
              <a:rPr lang="en-US" sz="3600" dirty="0"/>
              <a:t>3. Why believe in Jesus?</a:t>
            </a:r>
          </a:p>
          <a:p>
            <a:endParaRPr lang="en-US" sz="1100" dirty="0"/>
          </a:p>
          <a:p>
            <a:r>
              <a:rPr lang="en-US" sz="3600" dirty="0"/>
              <a:t>4. What’s my next step?   </a:t>
            </a:r>
          </a:p>
        </p:txBody>
      </p:sp>
    </p:spTree>
    <p:extLst>
      <p:ext uri="{BB962C8B-B14F-4D97-AF65-F5344CB8AC3E}">
        <p14:creationId xmlns:p14="http://schemas.microsoft.com/office/powerpoint/2010/main" val="281348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5" name="Title 4">
            <a:extLst>
              <a:ext uri="{FF2B5EF4-FFF2-40B4-BE49-F238E27FC236}">
                <a16:creationId xmlns:a16="http://schemas.microsoft.com/office/drawing/2014/main" id="{E747B232-BD43-4D9E-B1E9-6397FC313A39}"/>
              </a:ext>
            </a:extLst>
          </p:cNvPr>
          <p:cNvSpPr txBox="1">
            <a:spLocks/>
          </p:cNvSpPr>
          <p:nvPr/>
        </p:nvSpPr>
        <p:spPr>
          <a:xfrm>
            <a:off x="552073" y="4946666"/>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2400" dirty="0"/>
              <a:t>Clue 1: Origin of the Universe</a:t>
            </a:r>
          </a:p>
          <a:p>
            <a:r>
              <a:rPr lang="en-US" sz="2200" b="0" i="1" dirty="0"/>
              <a:t>Are you </a:t>
            </a:r>
            <a:r>
              <a:rPr lang="en-US" sz="2200" b="0" i="1" dirty="0" err="1"/>
              <a:t>gonna</a:t>
            </a:r>
            <a:r>
              <a:rPr lang="en-US" sz="2200" b="0" i="1" dirty="0"/>
              <a:t> put your faith in NOTHING or GOD?</a:t>
            </a:r>
          </a:p>
          <a:p>
            <a:endParaRPr lang="en-US" sz="1100" dirty="0"/>
          </a:p>
          <a:p>
            <a:r>
              <a:rPr lang="en-US" sz="2400" dirty="0"/>
              <a:t>Clue 2: Fine-Tuning of the Universe</a:t>
            </a:r>
          </a:p>
          <a:p>
            <a:r>
              <a:rPr lang="en-US" sz="2200" b="0" i="1" dirty="0"/>
              <a:t>Are you </a:t>
            </a:r>
            <a:r>
              <a:rPr lang="en-US" sz="2200" b="0" i="1" dirty="0" err="1"/>
              <a:t>gonna</a:t>
            </a:r>
            <a:r>
              <a:rPr lang="en-US" sz="2200" b="0" i="1" dirty="0"/>
              <a:t> put your faith in the MULTIVERSE or GOD?</a:t>
            </a:r>
          </a:p>
          <a:p>
            <a:endParaRPr lang="en-US" sz="1100" dirty="0"/>
          </a:p>
          <a:p>
            <a:r>
              <a:rPr lang="en-US" sz="2400" dirty="0"/>
              <a:t>Clue 3: Morality</a:t>
            </a:r>
          </a:p>
          <a:p>
            <a:r>
              <a:rPr lang="en-US" sz="2200" b="0" i="1" dirty="0"/>
              <a:t>Are you </a:t>
            </a:r>
            <a:r>
              <a:rPr lang="en-US" sz="2200" b="0" i="1" dirty="0" err="1"/>
              <a:t>gonna</a:t>
            </a:r>
            <a:r>
              <a:rPr lang="en-US" sz="2200" b="0" i="1" dirty="0"/>
              <a:t> put your faith in HUMANITY or GOD? </a:t>
            </a:r>
            <a:endParaRPr lang="en-US" sz="1100" b="0" i="1" dirty="0"/>
          </a:p>
          <a:p>
            <a:endParaRPr lang="en-US" sz="1100" b="0" i="1" dirty="0"/>
          </a:p>
          <a:p>
            <a:r>
              <a:rPr lang="en-US" sz="2400" dirty="0"/>
              <a:t>Clue #4: Love &amp; Beauty</a:t>
            </a:r>
          </a:p>
          <a:p>
            <a:r>
              <a:rPr lang="en-US" sz="2200" b="0" i="1" dirty="0"/>
              <a:t>Does love and beauty come from EVOLUTION or GOD?</a:t>
            </a:r>
          </a:p>
          <a:p>
            <a:endParaRPr lang="en-US" sz="2200" b="0" i="1" dirty="0"/>
          </a:p>
          <a:p>
            <a:r>
              <a:rPr lang="en-US" sz="3600" dirty="0"/>
              <a:t>  </a:t>
            </a:r>
          </a:p>
        </p:txBody>
      </p:sp>
    </p:spTree>
    <p:extLst>
      <p:ext uri="{BB962C8B-B14F-4D97-AF65-F5344CB8AC3E}">
        <p14:creationId xmlns:p14="http://schemas.microsoft.com/office/powerpoint/2010/main" val="40108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644756"/>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3600" dirty="0"/>
              <a:t>1. Why believe in God?</a:t>
            </a:r>
            <a:endParaRPr lang="en-US" sz="1100" dirty="0"/>
          </a:p>
          <a:p>
            <a:endParaRPr lang="en-US" sz="1100" dirty="0"/>
          </a:p>
          <a:p>
            <a:r>
              <a:rPr lang="en-US" sz="4000" i="1" dirty="0"/>
              <a:t>2. Why believe the Bible?</a:t>
            </a:r>
          </a:p>
          <a:p>
            <a:endParaRPr lang="en-US" sz="1100" dirty="0"/>
          </a:p>
          <a:p>
            <a:r>
              <a:rPr lang="en-US" sz="3600" dirty="0"/>
              <a:t>3. Why believe in Jesus?</a:t>
            </a:r>
          </a:p>
          <a:p>
            <a:endParaRPr lang="en-US" sz="1100" dirty="0"/>
          </a:p>
          <a:p>
            <a:r>
              <a:rPr lang="en-US" sz="3600" dirty="0"/>
              <a:t>4. What’s my next step?   </a:t>
            </a:r>
          </a:p>
        </p:txBody>
      </p:sp>
    </p:spTree>
    <p:extLst>
      <p:ext uri="{BB962C8B-B14F-4D97-AF65-F5344CB8AC3E}">
        <p14:creationId xmlns:p14="http://schemas.microsoft.com/office/powerpoint/2010/main" val="329345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497269"/>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pPr marL="514350" indent="-514350">
              <a:buAutoNum type="arabicPeriod"/>
            </a:pPr>
            <a:r>
              <a:rPr lang="en-US" sz="3600" dirty="0">
                <a:solidFill>
                  <a:srgbClr val="78492C"/>
                </a:solidFill>
              </a:rPr>
              <a:t>Hasn’t the Bible been changed?</a:t>
            </a:r>
          </a:p>
          <a:p>
            <a:endParaRPr lang="en-US" sz="1100" dirty="0">
              <a:solidFill>
                <a:srgbClr val="78492C"/>
              </a:solidFill>
            </a:endParaRPr>
          </a:p>
          <a:p>
            <a:r>
              <a:rPr lang="en-US" sz="3600" dirty="0">
                <a:solidFill>
                  <a:srgbClr val="78492C"/>
                </a:solidFill>
              </a:rPr>
              <a:t>2. Isn’t the Bible filled with historical </a:t>
            </a:r>
          </a:p>
          <a:p>
            <a:r>
              <a:rPr lang="en-US" sz="3600" dirty="0">
                <a:solidFill>
                  <a:srgbClr val="78492C"/>
                </a:solidFill>
              </a:rPr>
              <a:t>    inaccuracies and contradictions?</a:t>
            </a:r>
          </a:p>
          <a:p>
            <a:endParaRPr lang="en-US" sz="1100" dirty="0">
              <a:solidFill>
                <a:srgbClr val="78492C"/>
              </a:solidFill>
            </a:endParaRPr>
          </a:p>
          <a:p>
            <a:r>
              <a:rPr lang="en-US" sz="3600" dirty="0">
                <a:solidFill>
                  <a:srgbClr val="78492C"/>
                </a:solidFill>
              </a:rPr>
              <a:t>3. Isn’t the Bible just another holy </a:t>
            </a:r>
          </a:p>
          <a:p>
            <a:r>
              <a:rPr lang="en-US" sz="3600" dirty="0">
                <a:solidFill>
                  <a:srgbClr val="78492C"/>
                </a:solidFill>
              </a:rPr>
              <a:t>    book?</a:t>
            </a:r>
            <a:r>
              <a:rPr lang="en-US" sz="3600" dirty="0"/>
              <a:t>   </a:t>
            </a:r>
          </a:p>
        </p:txBody>
      </p:sp>
    </p:spTree>
    <p:extLst>
      <p:ext uri="{BB962C8B-B14F-4D97-AF65-F5344CB8AC3E}">
        <p14:creationId xmlns:p14="http://schemas.microsoft.com/office/powerpoint/2010/main" val="61777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78B552-D962-4477-9E38-4645E81BC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1449168"/>
            <a:ext cx="9142857" cy="6857142"/>
          </a:xfrm>
          <a:prstGeom prst="rect">
            <a:avLst/>
          </a:prstGeom>
        </p:spPr>
      </p:pic>
      <p:sp>
        <p:nvSpPr>
          <p:cNvPr id="4" name="Title 4">
            <a:extLst>
              <a:ext uri="{FF2B5EF4-FFF2-40B4-BE49-F238E27FC236}">
                <a16:creationId xmlns:a16="http://schemas.microsoft.com/office/drawing/2014/main" id="{E747B232-BD43-4D9E-B1E9-6397FC313A39}"/>
              </a:ext>
            </a:extLst>
          </p:cNvPr>
          <p:cNvSpPr txBox="1">
            <a:spLocks/>
          </p:cNvSpPr>
          <p:nvPr/>
        </p:nvSpPr>
        <p:spPr>
          <a:xfrm>
            <a:off x="552073" y="4644756"/>
            <a:ext cx="896227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663300"/>
                </a:solidFill>
                <a:latin typeface="ITC Avant Garde Gothic Demi" panose="020B0802020202020204" pitchFamily="34" charset="0"/>
                <a:ea typeface="+mj-ea"/>
                <a:cs typeface="+mj-cs"/>
              </a:defRPr>
            </a:lvl1pPr>
          </a:lstStyle>
          <a:p>
            <a:r>
              <a:rPr lang="en-US" sz="3600" dirty="0"/>
              <a:t>1. Why believe in God?</a:t>
            </a:r>
            <a:endParaRPr lang="en-US" sz="1100" dirty="0"/>
          </a:p>
          <a:p>
            <a:endParaRPr lang="en-US" sz="1100" dirty="0"/>
          </a:p>
          <a:p>
            <a:r>
              <a:rPr lang="en-US" sz="3600" dirty="0"/>
              <a:t>2. Why believe the Bible?</a:t>
            </a:r>
          </a:p>
          <a:p>
            <a:endParaRPr lang="en-US" sz="1100" dirty="0"/>
          </a:p>
          <a:p>
            <a:r>
              <a:rPr lang="en-US" sz="4000" i="1" dirty="0"/>
              <a:t>3. Why believe in Jesus?</a:t>
            </a:r>
          </a:p>
          <a:p>
            <a:endParaRPr lang="en-US" sz="1100" dirty="0"/>
          </a:p>
          <a:p>
            <a:r>
              <a:rPr lang="en-US" sz="3600" dirty="0"/>
              <a:t>4. What’s my next step?   </a:t>
            </a:r>
          </a:p>
        </p:txBody>
      </p:sp>
    </p:spTree>
    <p:extLst>
      <p:ext uri="{BB962C8B-B14F-4D97-AF65-F5344CB8AC3E}">
        <p14:creationId xmlns:p14="http://schemas.microsoft.com/office/powerpoint/2010/main" val="42056476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10685</TotalTime>
  <Words>783</Words>
  <Application>Microsoft Office PowerPoint</Application>
  <PresentationFormat>On-screen Show (4:3)</PresentationFormat>
  <Paragraphs>194</Paragraphs>
  <Slides>27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Arial</vt:lpstr>
      <vt:lpstr>Calibri</vt:lpstr>
      <vt:lpstr>Calibri Light</vt:lpstr>
      <vt:lpstr>Creeper</vt:lpstr>
      <vt:lpstr>ITC Avant Garde Gothic Demi</vt:lpstr>
      <vt:lpstr>Office Theme</vt:lpstr>
      <vt:lpstr>1_Office Theme</vt:lpstr>
      <vt:lpstr>4_Office Theme</vt:lpstr>
      <vt:lpstr>5_Office Theme</vt:lpstr>
      <vt:lpstr>PowerPoint Presentation</vt:lpstr>
      <vt:lpstr>PowerPoint Presentation</vt:lpstr>
      <vt:lpstr>Tallgrass Church Mission Statement: Because God first loved us,  we exist to love God  and love our neighbors.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Dealing with Doubt</vt:lpstr>
      <vt:lpstr>Dealing with Doubt</vt:lpstr>
      <vt:lpstr>Dealing with Doubt</vt:lpstr>
      <vt:lpstr>Dealing with Doubt</vt:lpstr>
      <vt:lpstr>Dealing with Doubt</vt:lpstr>
      <vt:lpstr>PowerPoint Presentation</vt:lpstr>
      <vt:lpstr>Causes of Emotional Doubt:</vt:lpstr>
      <vt:lpstr>PowerPoint Presentation</vt:lpstr>
      <vt:lpstr>PowerPoint Presentation</vt:lpstr>
      <vt:lpstr>Scary Steps of Reasonable Faith:  1. Consider the evidence, risk commitment.  2. Gain confidence in your faith.  3. Grow in your ability to talk about this with others.  4. Consider how you need to more fully align your      life with Jesus as Lord (then repent). </vt:lpstr>
      <vt:lpstr>PowerPoint Presentation</vt:lpstr>
      <vt:lpstr>RESOURCES:</vt:lpstr>
      <vt:lpstr>PowerPoint Presentation</vt:lpstr>
      <vt:lpstr>Different Types of Doubters:</vt:lpstr>
      <vt:lpstr>Different Types of Doubters: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HOPE COMMUNITY CHURCH</dc:creator>
  <cp:lastModifiedBy>NEW HOPE COMMUNITY CHURCH</cp:lastModifiedBy>
  <cp:revision>75</cp:revision>
  <dcterms:created xsi:type="dcterms:W3CDTF">2018-04-05T21:46:16Z</dcterms:created>
  <dcterms:modified xsi:type="dcterms:W3CDTF">2018-07-02T15:16:57Z</dcterms:modified>
</cp:coreProperties>
</file>