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332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3" r:id="rId14"/>
    <p:sldId id="334" r:id="rId15"/>
    <p:sldId id="335" r:id="rId16"/>
    <p:sldId id="261" r:id="rId17"/>
    <p:sldId id="336" r:id="rId18"/>
    <p:sldId id="338" r:id="rId19"/>
    <p:sldId id="337" r:id="rId20"/>
    <p:sldId id="272" r:id="rId21"/>
    <p:sldId id="371" r:id="rId22"/>
    <p:sldId id="372" r:id="rId23"/>
    <p:sldId id="373" r:id="rId24"/>
    <p:sldId id="374" r:id="rId25"/>
    <p:sldId id="343" r:id="rId26"/>
    <p:sldId id="351" r:id="rId27"/>
    <p:sldId id="369" r:id="rId28"/>
    <p:sldId id="355" r:id="rId29"/>
    <p:sldId id="356" r:id="rId30"/>
    <p:sldId id="357" r:id="rId31"/>
    <p:sldId id="370" r:id="rId32"/>
    <p:sldId id="359" r:id="rId33"/>
    <p:sldId id="360" r:id="rId34"/>
    <p:sldId id="361" r:id="rId35"/>
    <p:sldId id="362" r:id="rId36"/>
    <p:sldId id="364" r:id="rId37"/>
    <p:sldId id="366" r:id="rId38"/>
    <p:sldId id="368" r:id="rId39"/>
    <p:sldId id="287" r:id="rId40"/>
    <p:sldId id="282" r:id="rId41"/>
    <p:sldId id="283" r:id="rId42"/>
    <p:sldId id="284" r:id="rId43"/>
    <p:sldId id="268" r:id="rId44"/>
    <p:sldId id="285" r:id="rId45"/>
    <p:sldId id="286" r:id="rId46"/>
    <p:sldId id="288" r:id="rId47"/>
    <p:sldId id="29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9" r:id="rId58"/>
    <p:sldId id="300" r:id="rId59"/>
    <p:sldId id="301" r:id="rId60"/>
    <p:sldId id="302" r:id="rId61"/>
    <p:sldId id="304" r:id="rId62"/>
    <p:sldId id="306" r:id="rId63"/>
    <p:sldId id="305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54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7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5" autoAdjust="0"/>
    <p:restoredTop sz="94660"/>
  </p:normalViewPr>
  <p:slideViewPr>
    <p:cSldViewPr snapToGrid="0">
      <p:cViewPr>
        <p:scale>
          <a:sx n="96" d="100"/>
          <a:sy n="96" d="100"/>
        </p:scale>
        <p:origin x="-998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D484E4-6EF5-4E9F-A56F-7996579A041B}"/>
              </a:ext>
            </a:extLst>
          </p:cNvPr>
          <p:cNvSpPr/>
          <p:nvPr userDrawn="1"/>
        </p:nvSpPr>
        <p:spPr>
          <a:xfrm>
            <a:off x="-79513" y="270344"/>
            <a:ext cx="9303025" cy="633719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8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7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1261900"/>
      </p:ext>
    </p:extLst>
  </p:cSld>
  <p:clrMapOvr>
    <a:masterClrMapping/>
  </p:clrMapOvr>
  <p:transition advClick="0" advTm="2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99544"/>
      </p:ext>
    </p:extLst>
  </p:cSld>
  <p:clrMapOvr>
    <a:masterClrMapping/>
  </p:clrMapOvr>
  <p:transition advClick="0" advTm="2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1531594"/>
      </p:ext>
    </p:extLst>
  </p:cSld>
  <p:clrMapOvr>
    <a:masterClrMapping/>
  </p:clrMapOvr>
  <p:transition advClick="0" advTm="2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2819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4423267"/>
      </p:ext>
    </p:extLst>
  </p:cSld>
  <p:clrMapOvr>
    <a:masterClrMapping/>
  </p:clrMapOvr>
  <p:transition advClick="0" advTm="2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991275"/>
      </p:ext>
    </p:extLst>
  </p:cSld>
  <p:clrMapOvr>
    <a:masterClrMapping/>
  </p:clrMapOvr>
  <p:transition advClick="0" advTm="2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405498"/>
      </p:ext>
    </p:extLst>
  </p:cSld>
  <p:clrMapOvr>
    <a:masterClrMapping/>
  </p:clrMapOvr>
  <p:transition advClick="0" advTm="2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380558"/>
      </p:ext>
    </p:extLst>
  </p:cSld>
  <p:clrMapOvr>
    <a:masterClrMapping/>
  </p:clrMapOvr>
  <p:transition advClick="0" advTm="2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131831"/>
      </p:ext>
    </p:extLst>
  </p:cSld>
  <p:clrMapOvr>
    <a:masterClrMapping/>
  </p:clrMapOvr>
  <p:transition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AA60F2-5FC0-42EF-8B9C-8164E02BF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1E4773-E675-44AA-AD1E-9A065E812D6D}"/>
              </a:ext>
            </a:extLst>
          </p:cNvPr>
          <p:cNvSpPr/>
          <p:nvPr userDrawn="1"/>
        </p:nvSpPr>
        <p:spPr>
          <a:xfrm>
            <a:off x="-63610" y="270344"/>
            <a:ext cx="9271220" cy="633719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9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14979"/>
      </p:ext>
    </p:extLst>
  </p:cSld>
  <p:clrMapOvr>
    <a:masterClrMapping/>
  </p:clrMapOvr>
  <p:transition advClick="0" advTm="2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838962"/>
      </p:ext>
    </p:extLst>
  </p:cSld>
  <p:clrMapOvr>
    <a:masterClrMapping/>
  </p:clrMapOvr>
  <p:transition advClick="0" advTm="2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3600" y="1066800"/>
            <a:ext cx="14478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066800"/>
            <a:ext cx="41910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4150269"/>
      </p:ext>
    </p:extLst>
  </p:cSld>
  <p:clrMapOvr>
    <a:masterClrMapping/>
  </p:clrMapOvr>
  <p:transition advClick="0" advTm="20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79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938931"/>
      </p:ext>
    </p:extLst>
  </p:cSld>
  <p:clrMapOvr>
    <a:masterClrMapping/>
  </p:clrMapOvr>
  <p:transition advClick="0" advTm="20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79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2438400"/>
            <a:ext cx="28194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305300"/>
            <a:ext cx="28194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5853906"/>
      </p:ext>
    </p:extLst>
  </p:cSld>
  <p:clrMapOvr>
    <a:masterClrMapping/>
  </p:clrMapOvr>
  <p:transition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8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4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6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0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4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1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8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066800"/>
            <a:ext cx="579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438400"/>
            <a:ext cx="579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72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advClick="0" advTm="2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</p:spTree>
    <p:extLst>
      <p:ext uri="{BB962C8B-B14F-4D97-AF65-F5344CB8AC3E}">
        <p14:creationId xmlns:p14="http://schemas.microsoft.com/office/powerpoint/2010/main" val="33726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838200" y="5356862"/>
            <a:ext cx="10302437" cy="1043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-126067" y="5501656"/>
            <a:ext cx="9148193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5500" dirty="0"/>
              <a:t>INFO@TALLGRASS.CHURCH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838200" y="5356862"/>
            <a:ext cx="10302437" cy="1043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-126067" y="5501656"/>
            <a:ext cx="9148193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5500" dirty="0"/>
              <a:t>INFO@TALLGRASS.CHURCH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3848100" y="5356862"/>
            <a:ext cx="7165537" cy="1043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4064000" y="5540293"/>
            <a:ext cx="6793719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/>
              <a:t>RICKY GREEVE | Elder</a:t>
            </a:r>
            <a:endParaRPr lang="en-US" sz="4200" baseline="30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2528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2882900" y="5356862"/>
            <a:ext cx="8130737" cy="1043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3048000" y="5540293"/>
            <a:ext cx="7898619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What brings you here?</a:t>
            </a:r>
            <a:endParaRPr lang="en-US" sz="4200" baseline="30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8022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2882900" y="5356862"/>
            <a:ext cx="8130737" cy="1043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3048000" y="5540293"/>
            <a:ext cx="7898619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/>
              <a:t>BEN DEAVER| Lead Pastor</a:t>
            </a:r>
            <a:endParaRPr lang="en-US" sz="4200" baseline="30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5229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162650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3879102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neighboring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8" y="3022288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RECLAIMING</a:t>
            </a:r>
          </a:p>
        </p:txBody>
      </p:sp>
    </p:spTree>
    <p:extLst>
      <p:ext uri="{BB962C8B-B14F-4D97-AF65-F5344CB8AC3E}">
        <p14:creationId xmlns:p14="http://schemas.microsoft.com/office/powerpoint/2010/main" val="38181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1890490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2606942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neighboring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8" y="1750128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RECLAIMING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2882900" y="4084701"/>
            <a:ext cx="8130737" cy="22524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3048000" y="4268133"/>
            <a:ext cx="7898619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APRIL 15| God first loved us.</a:t>
            </a:r>
          </a:p>
          <a:p>
            <a:pPr marL="0" indent="0">
              <a:buNone/>
            </a:pPr>
            <a:r>
              <a:rPr lang="en-US" sz="3600" dirty="0"/>
              <a:t>APRIL </a:t>
            </a:r>
            <a:r>
              <a:rPr lang="en-US" sz="3600" dirty="0" smtClean="0"/>
              <a:t>22| Love God.</a:t>
            </a:r>
          </a:p>
          <a:p>
            <a:pPr marL="0" indent="0">
              <a:buNone/>
            </a:pPr>
            <a:r>
              <a:rPr lang="en-US" sz="3600" dirty="0"/>
              <a:t>APRIL </a:t>
            </a:r>
            <a:r>
              <a:rPr lang="en-US" sz="3600" dirty="0" smtClean="0"/>
              <a:t>29| Love our neighbors.</a:t>
            </a:r>
            <a:endParaRPr lang="en-US" sz="3600" baseline="30000" dirty="0"/>
          </a:p>
          <a:p>
            <a:pPr marL="0" indent="0">
              <a:buNone/>
            </a:pPr>
            <a:endParaRPr lang="en-US" sz="3600" baseline="30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600" baseline="30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9863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162650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3879102"/>
            <a:ext cx="8972026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paul’s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 letter to a young leader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7" y="3022288"/>
            <a:ext cx="8417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C8780E"/>
                </a:solidFill>
              </a:rPr>
              <a:t>FIRST TIMOTHY</a:t>
            </a:r>
            <a:endParaRPr lang="en-US" sz="8000" dirty="0">
              <a:solidFill>
                <a:srgbClr val="C878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1890490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2606942"/>
            <a:ext cx="8972026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p</a:t>
            </a:r>
            <a:r>
              <a:rPr lang="en-US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aul’s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 letter to a young leader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Verdana Pro Cond Light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7" y="1750128"/>
            <a:ext cx="864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C8780E"/>
                </a:solidFill>
              </a:rPr>
              <a:t>FIRST TIMOTHY 3</a:t>
            </a:r>
            <a:endParaRPr lang="en-US" sz="8000" dirty="0">
              <a:solidFill>
                <a:srgbClr val="C8780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2882900" y="4084702"/>
            <a:ext cx="8130737" cy="26023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3048000" y="4268133"/>
            <a:ext cx="5809753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baseline="30000" dirty="0"/>
              <a:t>14 </a:t>
            </a:r>
            <a:r>
              <a:rPr lang="en-US" sz="2600" dirty="0"/>
              <a:t>I hope to come to you soon, but I am writing these things to you so that, </a:t>
            </a:r>
            <a:r>
              <a:rPr lang="en-US" sz="2600" b="1" baseline="30000" dirty="0"/>
              <a:t>15 </a:t>
            </a:r>
            <a:r>
              <a:rPr lang="en-US" sz="2600" dirty="0"/>
              <a:t>if I delay, you may know how one ought to behave in the household of God, which is the church of the living God, a pillar and buttress of the truth.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baseline="30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5788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162650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3879102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tallgrass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8" y="3022288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RECLAIMING</a:t>
            </a:r>
          </a:p>
        </p:txBody>
      </p:sp>
    </p:spTree>
    <p:extLst>
      <p:ext uri="{BB962C8B-B14F-4D97-AF65-F5344CB8AC3E}">
        <p14:creationId xmlns:p14="http://schemas.microsoft.com/office/powerpoint/2010/main" val="15030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</p:spTree>
    <p:extLst>
      <p:ext uri="{BB962C8B-B14F-4D97-AF65-F5344CB8AC3E}">
        <p14:creationId xmlns:p14="http://schemas.microsoft.com/office/powerpoint/2010/main" val="34137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4369737" y="5356862"/>
            <a:ext cx="8130737" cy="1043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4534837" y="5540293"/>
            <a:ext cx="7898619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Why are you here?</a:t>
            </a:r>
            <a:endParaRPr lang="en-US" sz="4200" baseline="30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8725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4369737" y="5356862"/>
            <a:ext cx="8130737" cy="1043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4534837" y="5540293"/>
            <a:ext cx="7898619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WHY </a:t>
            </a:r>
            <a:r>
              <a:rPr lang="en-US" sz="4200" dirty="0" smtClean="0"/>
              <a:t>are you here?</a:t>
            </a:r>
            <a:endParaRPr lang="en-US" sz="4200" baseline="30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1909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1555083" y="5356862"/>
            <a:ext cx="8130737" cy="1043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1720183" y="5540293"/>
            <a:ext cx="7898619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 smtClean="0"/>
              <a:t>What are you bringing with you?</a:t>
            </a:r>
            <a:endParaRPr lang="en-US" sz="4200" baseline="30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5013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</p:spTree>
    <p:extLst>
      <p:ext uri="{BB962C8B-B14F-4D97-AF65-F5344CB8AC3E}">
        <p14:creationId xmlns:p14="http://schemas.microsoft.com/office/powerpoint/2010/main" val="12327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162650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3879102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tallgrass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8" y="3022288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RECLAIMING</a:t>
            </a:r>
          </a:p>
        </p:txBody>
      </p:sp>
    </p:spTree>
    <p:extLst>
      <p:ext uri="{BB962C8B-B14F-4D97-AF65-F5344CB8AC3E}">
        <p14:creationId xmlns:p14="http://schemas.microsoft.com/office/powerpoint/2010/main" val="18549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681938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1398390"/>
            <a:ext cx="8972026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n</a:t>
            </a:r>
            <a:r>
              <a:rPr lang="en-US" sz="6000" spc="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ational park service</a:t>
            </a:r>
            <a:endParaRPr lang="en-US" sz="6000" spc="400" dirty="0">
              <a:solidFill>
                <a:schemeClr val="tx1">
                  <a:lumMod val="65000"/>
                  <a:lumOff val="35000"/>
                </a:schemeClr>
              </a:solidFill>
              <a:latin typeface="Verdana Pro Cond Light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7" y="541576"/>
            <a:ext cx="864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C8780E"/>
                </a:solidFill>
              </a:rPr>
              <a:t>TALLGRASS PRAIRIE</a:t>
            </a:r>
            <a:endParaRPr lang="en-US" sz="8000" dirty="0">
              <a:solidFill>
                <a:srgbClr val="C8780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2882900" y="2876149"/>
            <a:ext cx="8130737" cy="38230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3048000" y="3059581"/>
            <a:ext cx="5809753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400" dirty="0"/>
              <a:t>Where's the tall grass? Tallgrass prairie once covered 170 million acres of North America. Within a generation the vast majority was developed and plowed under. Today less than 4% remains, mostly here in the Kansas Flint Hills. The preserve protects a nationally significant remnant of the once vast tallgrass prairie and its cultural resources. Here the tallgrass prairie takes its last stand.</a:t>
            </a:r>
          </a:p>
          <a:p>
            <a:pPr marL="0" lvl="0" indent="0" algn="r">
              <a:buNone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9319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138" y="-1283524"/>
            <a:ext cx="11090276" cy="80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34454" y="5015233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3" y="5652175"/>
            <a:ext cx="9258273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 Pro Cond Light" panose="020B0604020202020204" pitchFamily="34" charset="0"/>
              </a:rPr>
              <a:t>Last Stand of the </a:t>
            </a:r>
            <a:r>
              <a:rPr lang="en-US" sz="2600" i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 Pro Cond Light" panose="020B0604020202020204" pitchFamily="34" charset="0"/>
              </a:rPr>
              <a:t>the</a:t>
            </a:r>
            <a:r>
              <a:rPr lang="en-US" sz="26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 Pro Cond Light" panose="020B0604020202020204" pitchFamily="34" charset="0"/>
              </a:rPr>
              <a:t> Tallgrass Prairie 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 Pro Cond Light" panose="020B0604020202020204" pitchFamily="34" charset="0"/>
              </a:rPr>
              <a:t>(2001 documentary)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Verdana Pro Cond Light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7" y="5232666"/>
            <a:ext cx="919641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C8780E"/>
                </a:solidFill>
              </a:rPr>
              <a:t>ORIGINAL vs. REMAINING PRAIRIE</a:t>
            </a:r>
            <a:endParaRPr lang="en-US" sz="4800" dirty="0">
              <a:solidFill>
                <a:srgbClr val="C878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681938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1398390"/>
            <a:ext cx="8972026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f</a:t>
            </a:r>
            <a:r>
              <a:rPr lang="en-US" sz="6000" spc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uture reality</a:t>
            </a:r>
            <a:endParaRPr lang="en-US" sz="6000" spc="1100" dirty="0">
              <a:solidFill>
                <a:schemeClr val="tx1">
                  <a:lumMod val="65000"/>
                  <a:lumOff val="35000"/>
                </a:schemeClr>
              </a:solidFill>
              <a:latin typeface="Verdana Pro Cond Light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7" y="541576"/>
            <a:ext cx="864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C8780E"/>
                </a:solidFill>
              </a:rPr>
              <a:t>ISAIAH 61</a:t>
            </a:r>
            <a:endParaRPr lang="en-US" sz="8000" dirty="0">
              <a:solidFill>
                <a:srgbClr val="C8780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2882900" y="2876149"/>
            <a:ext cx="8130737" cy="25227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3048000" y="3059581"/>
            <a:ext cx="5809753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400" b="1" baseline="30000" dirty="0"/>
              <a:t>10a </a:t>
            </a:r>
            <a:r>
              <a:rPr lang="en-US" sz="2400" dirty="0"/>
              <a:t>I will greatly rejoice in the </a:t>
            </a:r>
            <a:r>
              <a:rPr lang="en-US" sz="2400" cap="small" dirty="0"/>
              <a:t>Lord</a:t>
            </a:r>
            <a:r>
              <a:rPr lang="en-US" sz="2400" dirty="0"/>
              <a:t>; my soul shall exult in my God… </a:t>
            </a:r>
            <a:r>
              <a:rPr lang="en-US" sz="2400" b="1" baseline="30000" dirty="0"/>
              <a:t>11 </a:t>
            </a:r>
            <a:r>
              <a:rPr lang="en-US" sz="2400" dirty="0"/>
              <a:t>For as the earth brings forth its sprouts, and as a garden causes what is sown in it to sprout up, so the Lord </a:t>
            </a:r>
            <a:r>
              <a:rPr lang="en-US" sz="2400" cap="small" dirty="0"/>
              <a:t>God</a:t>
            </a:r>
            <a:r>
              <a:rPr lang="en-US" sz="2400" dirty="0"/>
              <a:t> will cause righteousness and praise to sprout up before all the nations.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0723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681938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1398390"/>
            <a:ext cx="8972026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j</a:t>
            </a:r>
            <a:r>
              <a:rPr lang="en-US" sz="6000" spc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esus’</a:t>
            </a:r>
            <a:r>
              <a:rPr lang="en-US" sz="6000" spc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 ministry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7" y="541576"/>
            <a:ext cx="864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C8780E"/>
                </a:solidFill>
              </a:rPr>
              <a:t>LUKE 4</a:t>
            </a:r>
            <a:endParaRPr lang="en-US" sz="8000" dirty="0">
              <a:solidFill>
                <a:srgbClr val="C8780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2882900" y="2876149"/>
            <a:ext cx="8130737" cy="312708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3048000" y="3059581"/>
            <a:ext cx="5809753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baseline="30000" dirty="0"/>
              <a:t>18 </a:t>
            </a:r>
            <a:r>
              <a:rPr lang="en-US" sz="2400" dirty="0"/>
              <a:t>“The Spirit of the Lord is upon me,</a:t>
            </a:r>
            <a:br>
              <a:rPr lang="en-US" sz="2400" dirty="0"/>
            </a:br>
            <a:r>
              <a:rPr lang="en-US" sz="2400" dirty="0"/>
              <a:t>    because he has anointed me</a:t>
            </a:r>
            <a:br>
              <a:rPr lang="en-US" sz="2400" dirty="0"/>
            </a:br>
            <a:r>
              <a:rPr lang="en-US" sz="2400" dirty="0"/>
              <a:t>    to proclaim good news to the poor.</a:t>
            </a:r>
            <a:br>
              <a:rPr lang="en-US" sz="2400" dirty="0"/>
            </a:br>
            <a:r>
              <a:rPr lang="en-US" sz="2400" dirty="0" smtClean="0"/>
              <a:t>    He </a:t>
            </a:r>
            <a:r>
              <a:rPr lang="en-US" sz="2400" dirty="0"/>
              <a:t>has sent me </a:t>
            </a:r>
            <a:r>
              <a:rPr lang="en-US" sz="2400" dirty="0" smtClean="0"/>
              <a:t>to </a:t>
            </a:r>
            <a:r>
              <a:rPr lang="en-US" sz="2400" dirty="0"/>
              <a:t>proclaim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  liberty </a:t>
            </a:r>
            <a:r>
              <a:rPr lang="en-US" sz="2400" dirty="0"/>
              <a:t>to the captives</a:t>
            </a:r>
            <a:br>
              <a:rPr lang="en-US" sz="2400" dirty="0"/>
            </a:br>
            <a:r>
              <a:rPr lang="en-US" sz="2400" dirty="0"/>
              <a:t>    and recovering of sight to the blind,</a:t>
            </a:r>
            <a:br>
              <a:rPr lang="en-US" sz="2400" dirty="0"/>
            </a:br>
            <a:r>
              <a:rPr lang="en-US" sz="2400" dirty="0"/>
              <a:t>    to set at liberty those who are oppressed,</a:t>
            </a:r>
            <a:br>
              <a:rPr lang="en-US" sz="2400" dirty="0"/>
            </a:br>
            <a:r>
              <a:rPr lang="en-US" sz="2400" b="1" baseline="30000" dirty="0"/>
              <a:t>19 </a:t>
            </a:r>
            <a:r>
              <a:rPr lang="en-US" sz="2400" dirty="0"/>
              <a:t>to proclaim the year of the Lord's favor.”</a:t>
            </a:r>
          </a:p>
        </p:txBody>
      </p:sp>
    </p:spTree>
    <p:extLst>
      <p:ext uri="{BB962C8B-B14F-4D97-AF65-F5344CB8AC3E}">
        <p14:creationId xmlns:p14="http://schemas.microsoft.com/office/powerpoint/2010/main" val="42749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435457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1151909"/>
            <a:ext cx="8972026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j</a:t>
            </a:r>
            <a:r>
              <a:rPr lang="en-US" sz="6000" spc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esus’</a:t>
            </a:r>
            <a:r>
              <a:rPr lang="en-US" sz="6000" spc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 ministry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7" y="295095"/>
            <a:ext cx="864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C8780E"/>
                </a:solidFill>
              </a:rPr>
              <a:t>ISAIAH 61</a:t>
            </a:r>
            <a:endParaRPr lang="en-US" sz="8000" dirty="0">
              <a:solidFill>
                <a:srgbClr val="C8780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2882900" y="2629667"/>
            <a:ext cx="8130737" cy="35962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3048000" y="2813100"/>
            <a:ext cx="5809753" cy="3639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600" b="1" baseline="30000" dirty="0"/>
              <a:t>2b </a:t>
            </a:r>
            <a:r>
              <a:rPr lang="en-US" sz="2600" dirty="0" smtClean="0"/>
              <a:t>…and </a:t>
            </a:r>
            <a:r>
              <a:rPr lang="en-US" sz="2600" dirty="0"/>
              <a:t>the day of vengeance of our God;</a:t>
            </a:r>
            <a:br>
              <a:rPr lang="en-US" sz="2600" dirty="0"/>
            </a:br>
            <a:r>
              <a:rPr lang="en-US" sz="2600" dirty="0"/>
              <a:t>    to comfort all who mourn;</a:t>
            </a:r>
            <a:br>
              <a:rPr lang="en-US" sz="2600" dirty="0"/>
            </a:br>
            <a:r>
              <a:rPr lang="en-US" sz="2600" b="1" baseline="30000" dirty="0"/>
              <a:t>3 </a:t>
            </a:r>
            <a:r>
              <a:rPr lang="en-US" sz="2600" dirty="0"/>
              <a:t>to grant to those who mourn in Zion—</a:t>
            </a:r>
            <a:br>
              <a:rPr lang="en-US" sz="2600" dirty="0"/>
            </a:br>
            <a:r>
              <a:rPr lang="en-US" sz="2600" dirty="0"/>
              <a:t>  </a:t>
            </a:r>
            <a:r>
              <a:rPr lang="en-US" sz="2600" dirty="0" smtClean="0"/>
              <a:t> to </a:t>
            </a:r>
            <a:r>
              <a:rPr lang="en-US" sz="2600" dirty="0"/>
              <a:t>give them a beautiful headdress </a:t>
            </a:r>
            <a:endParaRPr lang="en-US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</a:t>
            </a:r>
            <a:r>
              <a:rPr lang="en-US" sz="2600" dirty="0" smtClean="0"/>
              <a:t>  instead </a:t>
            </a:r>
            <a:r>
              <a:rPr lang="en-US" sz="2600" dirty="0"/>
              <a:t>of ashes,</a:t>
            </a:r>
            <a:br>
              <a:rPr lang="en-US" sz="2600" dirty="0"/>
            </a:br>
            <a:r>
              <a:rPr lang="en-US" sz="2600" dirty="0"/>
              <a:t>the oil of gladness instead of mourning,</a:t>
            </a:r>
            <a:br>
              <a:rPr lang="en-US" sz="2600" dirty="0"/>
            </a:br>
            <a:r>
              <a:rPr lang="en-US" sz="2600" dirty="0"/>
              <a:t>    the garment of praise </a:t>
            </a:r>
            <a:endParaRPr lang="en-US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</a:t>
            </a:r>
            <a:r>
              <a:rPr lang="en-US" sz="2600" dirty="0" smtClean="0"/>
              <a:t>   instead </a:t>
            </a:r>
            <a:r>
              <a:rPr lang="en-US" sz="2600" dirty="0"/>
              <a:t>of a faint spirit;</a:t>
            </a:r>
            <a:br>
              <a:rPr lang="en-US" sz="2600" dirty="0"/>
            </a:br>
            <a:r>
              <a:rPr lang="en-US" sz="2600" dirty="0" smtClean="0"/>
              <a:t>    that </a:t>
            </a:r>
            <a:r>
              <a:rPr lang="en-US" sz="2600" dirty="0"/>
              <a:t>they may be called </a:t>
            </a:r>
            <a:endParaRPr lang="en-US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</a:t>
            </a:r>
            <a:r>
              <a:rPr lang="en-US" sz="2600" dirty="0" smtClean="0"/>
              <a:t>   oaks </a:t>
            </a:r>
            <a:r>
              <a:rPr lang="en-US" sz="2600" dirty="0"/>
              <a:t>of righteousness,</a:t>
            </a:r>
            <a:br>
              <a:rPr lang="en-US" sz="2600" dirty="0"/>
            </a:br>
            <a:r>
              <a:rPr lang="en-US" sz="2600" dirty="0"/>
              <a:t>    the planting of the </a:t>
            </a:r>
            <a:r>
              <a:rPr lang="en-US" sz="2600" cap="small" dirty="0"/>
              <a:t>Lord</a:t>
            </a:r>
            <a:r>
              <a:rPr lang="en-US" sz="2600" dirty="0"/>
              <a:t>, </a:t>
            </a:r>
            <a:endParaRPr lang="en-US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 </a:t>
            </a:r>
            <a:r>
              <a:rPr lang="en-US" sz="2600" dirty="0" smtClean="0"/>
              <a:t>   that </a:t>
            </a:r>
            <a:r>
              <a:rPr lang="en-US" sz="2600" dirty="0"/>
              <a:t>he may be glorified.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75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1326524" y="5356862"/>
            <a:ext cx="9687113" cy="1043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1442430" y="5540293"/>
            <a:ext cx="9504189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00" dirty="0"/>
              <a:t>DAVE GELDART | Associate Pastor</a:t>
            </a:r>
            <a:endParaRPr lang="en-US" sz="4200" baseline="300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918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681938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1398390"/>
            <a:ext cx="8972026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 Pro Cond Light" panose="020B0604020202020204" pitchFamily="34" charset="0"/>
              </a:rPr>
              <a:t>current reality</a:t>
            </a:r>
            <a:endParaRPr lang="en-US" sz="6000" spc="1100" dirty="0">
              <a:solidFill>
                <a:prstClr val="black">
                  <a:lumMod val="65000"/>
                  <a:lumOff val="35000"/>
                </a:prstClr>
              </a:solidFill>
              <a:latin typeface="Verdana Pro Cond Light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7" y="541576"/>
            <a:ext cx="864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C8780E"/>
                </a:solidFill>
              </a:rPr>
              <a:t>ISAIAH 61</a:t>
            </a:r>
            <a:endParaRPr lang="en-US" sz="8000" dirty="0">
              <a:solidFill>
                <a:srgbClr val="C8780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2882900" y="2876149"/>
            <a:ext cx="8130737" cy="25227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3048000" y="3059581"/>
            <a:ext cx="5809753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baseline="30000" dirty="0">
                <a:solidFill>
                  <a:prstClr val="black"/>
                </a:solidFill>
              </a:rPr>
              <a:t>10a </a:t>
            </a:r>
            <a:r>
              <a:rPr lang="en-US" sz="2400" dirty="0">
                <a:solidFill>
                  <a:prstClr val="black"/>
                </a:solidFill>
              </a:rPr>
              <a:t>I will greatly rejoice in the </a:t>
            </a:r>
            <a:r>
              <a:rPr lang="en-US" sz="2400" cap="small" dirty="0">
                <a:solidFill>
                  <a:prstClr val="black"/>
                </a:solidFill>
              </a:rPr>
              <a:t>Lord</a:t>
            </a:r>
            <a:r>
              <a:rPr lang="en-US" sz="2400" dirty="0">
                <a:solidFill>
                  <a:prstClr val="black"/>
                </a:solidFill>
              </a:rPr>
              <a:t>; my soul shall exult in my God… </a:t>
            </a:r>
            <a:r>
              <a:rPr lang="en-US" sz="2400" b="1" baseline="30000" dirty="0">
                <a:solidFill>
                  <a:prstClr val="black"/>
                </a:solidFill>
              </a:rPr>
              <a:t>11 </a:t>
            </a:r>
            <a:r>
              <a:rPr lang="en-US" sz="2400" dirty="0">
                <a:solidFill>
                  <a:prstClr val="black"/>
                </a:solidFill>
              </a:rPr>
              <a:t>For as the earth brings forth its sprouts, and as a garden causes what is sown in it to sprout up, so the Lord </a:t>
            </a:r>
            <a:r>
              <a:rPr lang="en-US" sz="2400" cap="small" dirty="0">
                <a:solidFill>
                  <a:prstClr val="black"/>
                </a:solidFill>
              </a:rPr>
              <a:t>God</a:t>
            </a:r>
            <a:r>
              <a:rPr lang="en-US" sz="2400" dirty="0">
                <a:solidFill>
                  <a:prstClr val="black"/>
                </a:solidFill>
              </a:rPr>
              <a:t> will cause righteousness and praise to sprout up before all the nations.</a:t>
            </a:r>
            <a:endParaRPr lang="en-US" sz="4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435457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1151909"/>
            <a:ext cx="8972026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5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God gives the growth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7" y="295095"/>
            <a:ext cx="864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C8780E"/>
                </a:solidFill>
              </a:rPr>
              <a:t>1 CORINTHIANS 3</a:t>
            </a:r>
            <a:endParaRPr lang="en-US" sz="8000" dirty="0">
              <a:solidFill>
                <a:srgbClr val="C8780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2882900" y="2629666"/>
            <a:ext cx="8130737" cy="389040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3048000" y="2813100"/>
            <a:ext cx="5809753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b="1" baseline="30000" dirty="0"/>
              <a:t>4 </a:t>
            </a:r>
            <a:r>
              <a:rPr lang="en-US" dirty="0"/>
              <a:t>For when one says, “I follow Paul,” and another, “I follow Apollos,” are you not being merely human? </a:t>
            </a:r>
            <a:r>
              <a:rPr lang="en-US" b="1" baseline="30000" dirty="0"/>
              <a:t>5 </a:t>
            </a:r>
            <a:r>
              <a:rPr lang="en-US" dirty="0"/>
              <a:t>What then is Apollos? What </a:t>
            </a:r>
            <a:r>
              <a:rPr lang="en-US" dirty="0" smtClean="0"/>
              <a:t>is Paul? Servants </a:t>
            </a:r>
            <a:r>
              <a:rPr lang="en-US" dirty="0"/>
              <a:t>through whom </a:t>
            </a:r>
            <a:r>
              <a:rPr lang="en-US" dirty="0" smtClean="0"/>
              <a:t>you believed, as </a:t>
            </a:r>
            <a:r>
              <a:rPr lang="en-US" dirty="0"/>
              <a:t>the Lord assigned to each. </a:t>
            </a:r>
            <a:r>
              <a:rPr lang="en-US" b="1" baseline="30000" dirty="0"/>
              <a:t>6 </a:t>
            </a:r>
            <a:r>
              <a:rPr lang="en-US" dirty="0" smtClean="0"/>
              <a:t>I </a:t>
            </a:r>
            <a:r>
              <a:rPr lang="en-US" dirty="0"/>
              <a:t>planted, Apollos watered, but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200" b="1" i="1" dirty="0" smtClean="0"/>
              <a:t>God </a:t>
            </a:r>
            <a:r>
              <a:rPr lang="en-US" sz="3200" b="1" i="1" dirty="0"/>
              <a:t>gave the growth</a:t>
            </a:r>
            <a:r>
              <a:rPr lang="en-US" dirty="0"/>
              <a:t>. 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84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435457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1151909"/>
            <a:ext cx="8972026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f</a:t>
            </a:r>
            <a:r>
              <a:rPr lang="en-US" sz="6000" spc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irst importance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7" y="295095"/>
            <a:ext cx="864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C8780E"/>
                </a:solidFill>
              </a:rPr>
              <a:t>1 CORINTHIANS 15</a:t>
            </a:r>
            <a:endParaRPr lang="en-US" sz="8000" dirty="0">
              <a:solidFill>
                <a:srgbClr val="C8780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2882900" y="2629667"/>
            <a:ext cx="8130737" cy="327020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3048000" y="2813100"/>
            <a:ext cx="5809753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b="1" baseline="30000" dirty="0"/>
              <a:t>1 </a:t>
            </a:r>
            <a:r>
              <a:rPr lang="en-US" dirty="0"/>
              <a:t>Now I would remind you, brothers and sisters, of the gospel I preached to you, which you received, in which you stand, </a:t>
            </a:r>
            <a:r>
              <a:rPr lang="en-US" b="1" baseline="30000" dirty="0"/>
              <a:t>2 </a:t>
            </a:r>
            <a:r>
              <a:rPr lang="en-US" dirty="0"/>
              <a:t>and by which you are being saved, if you hold fast to the word I preached to you—unless you believed in vain.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13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435457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1151909"/>
            <a:ext cx="8972026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f</a:t>
            </a:r>
            <a:r>
              <a:rPr lang="en-US" sz="6000" spc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irst importance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7" y="295095"/>
            <a:ext cx="864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C8780E"/>
                </a:solidFill>
              </a:rPr>
              <a:t>1 CORINTHIANS 15</a:t>
            </a:r>
            <a:endParaRPr lang="en-US" sz="8000" dirty="0">
              <a:solidFill>
                <a:srgbClr val="C8780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2882900" y="2629667"/>
            <a:ext cx="8130737" cy="36280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3048000" y="2813100"/>
            <a:ext cx="5809753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b="1" baseline="30000" dirty="0"/>
              <a:t>3 </a:t>
            </a:r>
            <a:r>
              <a:rPr lang="en-US" dirty="0"/>
              <a:t>For I delivered to you as of first importance what I also received: that Christ died for our sins in accordance with the Scriptures, </a:t>
            </a:r>
            <a:r>
              <a:rPr lang="en-US" b="1" baseline="30000" dirty="0"/>
              <a:t>4 </a:t>
            </a:r>
            <a:r>
              <a:rPr lang="en-US" dirty="0"/>
              <a:t>that he was buried, that he was raised on the third day in accordance with </a:t>
            </a:r>
            <a:r>
              <a:rPr lang="en-US" dirty="0" smtClean="0"/>
              <a:t>the Scriptures, </a:t>
            </a:r>
            <a:r>
              <a:rPr lang="en-US" b="1" baseline="30000" dirty="0" smtClean="0"/>
              <a:t>5</a:t>
            </a:r>
            <a:r>
              <a:rPr lang="en-US" b="1" baseline="30000" dirty="0"/>
              <a:t> </a:t>
            </a:r>
            <a:r>
              <a:rPr lang="en-US" dirty="0"/>
              <a:t>and that he appeared to Cephas</a:t>
            </a:r>
            <a:r>
              <a:rPr lang="en-US" dirty="0" smtClean="0"/>
              <a:t>, </a:t>
            </a:r>
            <a:r>
              <a:rPr lang="en-US" dirty="0"/>
              <a:t>then to the twelve.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03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435457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1151909"/>
            <a:ext cx="8972026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f</a:t>
            </a:r>
            <a:r>
              <a:rPr lang="en-US" sz="6000" spc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 Pro Cond Light" panose="020B0604020202020204" pitchFamily="34" charset="0"/>
              </a:rPr>
              <a:t>irst importance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7" y="295095"/>
            <a:ext cx="864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C8780E"/>
                </a:solidFill>
              </a:rPr>
              <a:t>1 CORINTHIANS 15</a:t>
            </a:r>
            <a:endParaRPr lang="en-US" sz="8000" dirty="0">
              <a:solidFill>
                <a:srgbClr val="C8780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2882900" y="2629667"/>
            <a:ext cx="8130737" cy="360415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3048000" y="2813100"/>
            <a:ext cx="5809753" cy="36395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b="1" baseline="30000" dirty="0"/>
              <a:t>6 </a:t>
            </a:r>
            <a:r>
              <a:rPr lang="en-US" dirty="0"/>
              <a:t>Then he appeared to more than five hundred brothers at one time, most of whom are still alive, though some have fallen asleep.</a:t>
            </a:r>
            <a:r>
              <a:rPr lang="en-US" b="1" baseline="30000" dirty="0"/>
              <a:t> 7 </a:t>
            </a:r>
            <a:r>
              <a:rPr lang="en-US" dirty="0"/>
              <a:t>Then he appeared to James, then to all </a:t>
            </a:r>
            <a:r>
              <a:rPr lang="en-US" dirty="0" smtClean="0"/>
              <a:t>the apostles. </a:t>
            </a:r>
            <a:r>
              <a:rPr lang="en-US" b="1" baseline="30000" dirty="0" smtClean="0"/>
              <a:t>8</a:t>
            </a:r>
            <a:r>
              <a:rPr lang="en-US" b="1" baseline="30000" dirty="0"/>
              <a:t> </a:t>
            </a:r>
            <a:r>
              <a:rPr lang="en-US" dirty="0"/>
              <a:t>Last of all, as to one </a:t>
            </a:r>
            <a:r>
              <a:rPr lang="en-US" dirty="0" smtClean="0"/>
              <a:t>untimely born, he </a:t>
            </a:r>
            <a:r>
              <a:rPr lang="en-US" dirty="0"/>
              <a:t>appeared also to me</a:t>
            </a:r>
            <a:r>
              <a:rPr lang="en-US" dirty="0" smtClean="0"/>
              <a:t>.</a:t>
            </a:r>
            <a:r>
              <a:rPr lang="en-US" b="1" baseline="30000" dirty="0"/>
              <a:t> 11 </a:t>
            </a:r>
            <a:r>
              <a:rPr lang="en-US" dirty="0"/>
              <a:t>Whether then it was I or they, so we preach and so you believed.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48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435457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1151909"/>
            <a:ext cx="8972026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800" dirty="0">
                <a:solidFill>
                  <a:prstClr val="black">
                    <a:lumMod val="65000"/>
                    <a:lumOff val="35000"/>
                  </a:prstClr>
                </a:solidFill>
                <a:latin typeface="Verdana Pro Cond Light" panose="020B0604020202020204" pitchFamily="34" charset="0"/>
              </a:rPr>
              <a:t>y</a:t>
            </a:r>
            <a:r>
              <a:rPr lang="en-US" sz="6000" spc="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 Pro Cond Light" panose="020B0604020202020204" pitchFamily="34" charset="0"/>
              </a:rPr>
              <a:t>ou are God’s field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7" y="295095"/>
            <a:ext cx="864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C8780E"/>
                </a:solidFill>
              </a:rPr>
              <a:t>1 CORINTHIANS 3</a:t>
            </a:r>
            <a:endParaRPr lang="en-US" sz="8000" dirty="0">
              <a:solidFill>
                <a:srgbClr val="C8780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2882900" y="2629666"/>
            <a:ext cx="8130737" cy="389040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3048000" y="2813100"/>
            <a:ext cx="5809753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baseline="30000" dirty="0" smtClean="0">
                <a:solidFill>
                  <a:prstClr val="black"/>
                </a:solidFill>
              </a:rPr>
              <a:t>7</a:t>
            </a:r>
            <a:r>
              <a:rPr lang="en-US" b="1" baseline="30000" dirty="0">
                <a:solidFill>
                  <a:prstClr val="black"/>
                </a:solidFill>
              </a:rPr>
              <a:t> </a:t>
            </a:r>
            <a:r>
              <a:rPr lang="en-US" dirty="0">
                <a:solidFill>
                  <a:prstClr val="black"/>
                </a:solidFill>
              </a:rPr>
              <a:t>So neither he who plants nor he who waters is anything, but only God who gives the growth. </a:t>
            </a:r>
            <a:r>
              <a:rPr lang="en-US" b="1" baseline="30000" dirty="0">
                <a:solidFill>
                  <a:prstClr val="black"/>
                </a:solidFill>
              </a:rPr>
              <a:t>8 </a:t>
            </a:r>
            <a:r>
              <a:rPr lang="en-US" dirty="0">
                <a:solidFill>
                  <a:prstClr val="black"/>
                </a:solidFill>
              </a:rPr>
              <a:t>He who plants and he who waters are one, and each will receive his wages according to his labor. </a:t>
            </a:r>
            <a:r>
              <a:rPr lang="en-US" b="1" baseline="30000" dirty="0">
                <a:solidFill>
                  <a:prstClr val="black"/>
                </a:solidFill>
              </a:rPr>
              <a:t>9 </a:t>
            </a:r>
            <a:r>
              <a:rPr lang="en-US" dirty="0">
                <a:solidFill>
                  <a:prstClr val="black"/>
                </a:solidFill>
              </a:rPr>
              <a:t>For we are God's fellow workers. </a:t>
            </a:r>
            <a:r>
              <a:rPr lang="en-US" sz="3200" b="1" i="1" dirty="0">
                <a:solidFill>
                  <a:prstClr val="black"/>
                </a:solidFill>
              </a:rPr>
              <a:t>You are God's field</a:t>
            </a:r>
            <a:r>
              <a:rPr lang="en-US" dirty="0">
                <a:solidFill>
                  <a:prstClr val="black"/>
                </a:solidFill>
              </a:rPr>
              <a:t>, 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God's </a:t>
            </a:r>
            <a:r>
              <a:rPr lang="en-US" dirty="0">
                <a:solidFill>
                  <a:prstClr val="black"/>
                </a:solidFill>
              </a:rPr>
              <a:t>building.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162650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3879102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1100" dirty="0">
                <a:solidFill>
                  <a:prstClr val="black">
                    <a:lumMod val="65000"/>
                    <a:lumOff val="35000"/>
                  </a:prstClr>
                </a:solidFill>
                <a:latin typeface="Verdana Pro Cond Light" panose="020B0604020202020204" pitchFamily="34" charset="0"/>
              </a:rPr>
              <a:t>tallgrass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8" y="3022288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RECLAIMING</a:t>
            </a:r>
          </a:p>
        </p:txBody>
      </p:sp>
    </p:spTree>
    <p:extLst>
      <p:ext uri="{BB962C8B-B14F-4D97-AF65-F5344CB8AC3E}">
        <p14:creationId xmlns:p14="http://schemas.microsoft.com/office/powerpoint/2010/main" val="27724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162650"/>
            <a:ext cx="9991288" cy="1686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C19357D-1697-4393-A579-D809837566FA}"/>
              </a:ext>
            </a:extLst>
          </p:cNvPr>
          <p:cNvSpPr txBox="1">
            <a:spLocks/>
          </p:cNvSpPr>
          <p:nvPr/>
        </p:nvSpPr>
        <p:spPr>
          <a:xfrm>
            <a:off x="171974" y="3879102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Verdana Pro Cond Light" panose="020B0604020202020204" pitchFamily="34" charset="0"/>
              </a:rPr>
              <a:t>testimonies</a:t>
            </a:r>
            <a:endParaRPr lang="en-US" sz="6000" spc="1100" dirty="0">
              <a:solidFill>
                <a:prstClr val="black">
                  <a:lumMod val="65000"/>
                  <a:lumOff val="35000"/>
                </a:prstClr>
              </a:solidFill>
              <a:latin typeface="Verdana Pro Cond Light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97B893-52AF-497C-A57D-8A749B8C975D}"/>
              </a:ext>
            </a:extLst>
          </p:cNvPr>
          <p:cNvSpPr/>
          <p:nvPr/>
        </p:nvSpPr>
        <p:spPr>
          <a:xfrm>
            <a:off x="138417" y="3022288"/>
            <a:ext cx="81070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rgbClr val="C8780E"/>
                </a:solidFill>
              </a:rPr>
              <a:t>JOYS &amp; SORROWS</a:t>
            </a:r>
            <a:endParaRPr lang="en-US" sz="8000" dirty="0">
              <a:solidFill>
                <a:srgbClr val="C878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TAKE COURAGE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994C26-D54F-4C53-A2AA-20525909B117}"/>
              </a:ext>
            </a:extLst>
          </p:cNvPr>
          <p:cNvSpPr txBox="1"/>
          <p:nvPr/>
        </p:nvSpPr>
        <p:spPr>
          <a:xfrm>
            <a:off x="8194554" y="6194068"/>
            <a:ext cx="8257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Bethel</a:t>
            </a:r>
          </a:p>
        </p:txBody>
      </p:sp>
    </p:spTree>
    <p:extLst>
      <p:ext uri="{BB962C8B-B14F-4D97-AF65-F5344CB8AC3E}">
        <p14:creationId xmlns:p14="http://schemas.microsoft.com/office/powerpoint/2010/main" val="1123409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TAKE COURAGE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Slow down, take time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"Breathe in," He said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He'd reveal what's to come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thoughts in His mind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Always higher than mine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He'll reveal all to come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[See Isaiah 55:8-9]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83850C-0D1C-4EB3-A6B3-FB78E0828B50}"/>
              </a:ext>
            </a:extLst>
          </p:cNvPr>
          <p:cNvSpPr txBox="1"/>
          <p:nvPr/>
        </p:nvSpPr>
        <p:spPr>
          <a:xfrm>
            <a:off x="8194554" y="6194068"/>
            <a:ext cx="8257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Bethel</a:t>
            </a:r>
          </a:p>
        </p:txBody>
      </p:sp>
    </p:spTree>
    <p:extLst>
      <p:ext uri="{BB962C8B-B14F-4D97-AF65-F5344CB8AC3E}">
        <p14:creationId xmlns:p14="http://schemas.microsoft.com/office/powerpoint/2010/main" val="229349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3111574" y="5356862"/>
            <a:ext cx="7902063" cy="1043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3469563" y="5501656"/>
            <a:ext cx="7902063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500" dirty="0"/>
              <a:t>SUNDAYS 5-6:15</a:t>
            </a:r>
            <a:r>
              <a:rPr lang="en-US" sz="5500" baseline="30000" dirty="0"/>
              <a:t>PM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TAKE COURAGE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So take courage my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Stay steadfast my soul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He's in the waiting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He's in the waiting</a:t>
            </a:r>
            <a:b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endParaRPr lang="en-US" sz="15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hold onto your hope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As your triumph unfolds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He's never failing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He's never failing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82E7FB-7CDE-4270-B716-2A7144820A36}"/>
              </a:ext>
            </a:extLst>
          </p:cNvPr>
          <p:cNvSpPr txBox="1"/>
          <p:nvPr/>
        </p:nvSpPr>
        <p:spPr>
          <a:xfrm>
            <a:off x="8194554" y="6194068"/>
            <a:ext cx="8257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Bethel</a:t>
            </a:r>
          </a:p>
        </p:txBody>
      </p:sp>
    </p:spTree>
    <p:extLst>
      <p:ext uri="{BB962C8B-B14F-4D97-AF65-F5344CB8AC3E}">
        <p14:creationId xmlns:p14="http://schemas.microsoft.com/office/powerpoint/2010/main" val="1755416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TAKE COURAGE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Sing praise my soul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Find strength in 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Let His words lead you 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Do not forget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His great faithfulness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He'll finish all He's begun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[See Nehemiah 8:10]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3B2A91-9CF0-4763-B7AC-961898FFA9D8}"/>
              </a:ext>
            </a:extLst>
          </p:cNvPr>
          <p:cNvSpPr txBox="1"/>
          <p:nvPr/>
        </p:nvSpPr>
        <p:spPr>
          <a:xfrm>
            <a:off x="8194554" y="6194068"/>
            <a:ext cx="8257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Bethel</a:t>
            </a:r>
          </a:p>
        </p:txBody>
      </p:sp>
    </p:spTree>
    <p:extLst>
      <p:ext uri="{BB962C8B-B14F-4D97-AF65-F5344CB8AC3E}">
        <p14:creationId xmlns:p14="http://schemas.microsoft.com/office/powerpoint/2010/main" val="2946384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TAKE COURAGE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So take courage my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Stay steadfast my soul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He's in the waiting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He's in the waiting</a:t>
            </a:r>
            <a:b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endParaRPr lang="en-US" sz="15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hold onto your hope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As your triumph unfolds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He's never failing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He's never failing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5D6DFE-FB87-4A4C-BBA3-791C9C70A7DB}"/>
              </a:ext>
            </a:extLst>
          </p:cNvPr>
          <p:cNvSpPr txBox="1"/>
          <p:nvPr/>
        </p:nvSpPr>
        <p:spPr>
          <a:xfrm>
            <a:off x="8194554" y="6194068"/>
            <a:ext cx="8257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Bethel</a:t>
            </a:r>
          </a:p>
        </p:txBody>
      </p:sp>
    </p:spTree>
    <p:extLst>
      <p:ext uri="{BB962C8B-B14F-4D97-AF65-F5344CB8AC3E}">
        <p14:creationId xmlns:p14="http://schemas.microsoft.com/office/powerpoint/2010/main" val="1084110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TAKE COURAGE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You who hold the stars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Who call them each by name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Will surely keep Your promise to me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That I will rise in Your victory!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66015D-BA30-4C0D-BD1D-7D18EDCA29AE}"/>
              </a:ext>
            </a:extLst>
          </p:cNvPr>
          <p:cNvSpPr txBox="1"/>
          <p:nvPr/>
        </p:nvSpPr>
        <p:spPr>
          <a:xfrm>
            <a:off x="8194554" y="6194068"/>
            <a:ext cx="8257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Bethel</a:t>
            </a:r>
          </a:p>
        </p:txBody>
      </p:sp>
    </p:spTree>
    <p:extLst>
      <p:ext uri="{BB962C8B-B14F-4D97-AF65-F5344CB8AC3E}">
        <p14:creationId xmlns:p14="http://schemas.microsoft.com/office/powerpoint/2010/main" val="349238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TAKE COURAGE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So take courage my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Stay steadfast my soul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He's in the waiting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He's in the waiting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hold onto your hope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As your triumph unfolds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He's never failing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He's never failing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055837-EDEE-4E34-AB8D-6DF2A6D1156C}"/>
              </a:ext>
            </a:extLst>
          </p:cNvPr>
          <p:cNvSpPr txBox="1"/>
          <p:nvPr/>
        </p:nvSpPr>
        <p:spPr>
          <a:xfrm>
            <a:off x="8194554" y="6194068"/>
            <a:ext cx="8257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Bethel</a:t>
            </a:r>
          </a:p>
        </p:txBody>
      </p:sp>
    </p:spTree>
    <p:extLst>
      <p:ext uri="{BB962C8B-B14F-4D97-AF65-F5344CB8AC3E}">
        <p14:creationId xmlns:p14="http://schemas.microsoft.com/office/powerpoint/2010/main" val="41118147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JESUS PAID IT ALL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AF072B-B9F8-40C2-BA22-69A74F17F69C}"/>
              </a:ext>
            </a:extLst>
          </p:cNvPr>
          <p:cNvSpPr txBox="1"/>
          <p:nvPr/>
        </p:nvSpPr>
        <p:spPr>
          <a:xfrm>
            <a:off x="7624077" y="6194068"/>
            <a:ext cx="13962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Kristian </a:t>
            </a:r>
            <a:r>
              <a:rPr 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Stanfill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32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JESUS PAID IT ALL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hear the Savior say,</a:t>
            </a:r>
            <a:b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“Thy strength indeed is small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Child of weakness, watch and pray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Find in me thine all in all”</a:t>
            </a: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EED430-6246-4D39-AE14-8F49DE4DE789}"/>
              </a:ext>
            </a:extLst>
          </p:cNvPr>
          <p:cNvSpPr txBox="1"/>
          <p:nvPr/>
        </p:nvSpPr>
        <p:spPr>
          <a:xfrm>
            <a:off x="7624077" y="6194068"/>
            <a:ext cx="13962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Kristian </a:t>
            </a:r>
            <a:r>
              <a:rPr 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Stanfill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35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JESUS PAID IT ALL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Jesus paid it all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to him I owe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Sin had left a crimson stain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 washed it white as snow</a:t>
            </a: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785A3F-6AB8-4023-96B8-93AC8981EDF8}"/>
              </a:ext>
            </a:extLst>
          </p:cNvPr>
          <p:cNvSpPr txBox="1"/>
          <p:nvPr/>
        </p:nvSpPr>
        <p:spPr>
          <a:xfrm>
            <a:off x="7624077" y="6194068"/>
            <a:ext cx="13962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Kristian </a:t>
            </a:r>
            <a:r>
              <a:rPr 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Stanfill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609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JESUS PAID IT ALL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Lord, now indeed I find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Thy power and thine alone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can change the leper's spots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melt the heart of stone</a:t>
            </a: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E387BB-B67F-4992-B774-2AD7087198F5}"/>
              </a:ext>
            </a:extLst>
          </p:cNvPr>
          <p:cNvSpPr txBox="1"/>
          <p:nvPr/>
        </p:nvSpPr>
        <p:spPr>
          <a:xfrm>
            <a:off x="7624077" y="6194068"/>
            <a:ext cx="13962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Kristian </a:t>
            </a:r>
            <a:r>
              <a:rPr 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Stanfill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095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JESUS PAID IT ALL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Jesus paid it all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to him I owe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Sin had left a crimson stain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 washed it white as snow</a:t>
            </a: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75F73E-9088-4A89-B809-94F7FF4B20D1}"/>
              </a:ext>
            </a:extLst>
          </p:cNvPr>
          <p:cNvSpPr txBox="1"/>
          <p:nvPr/>
        </p:nvSpPr>
        <p:spPr>
          <a:xfrm>
            <a:off x="7624077" y="6194068"/>
            <a:ext cx="13962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Kristian </a:t>
            </a:r>
            <a:r>
              <a:rPr 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Stanfill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2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2590800" y="5356862"/>
            <a:ext cx="8422837" cy="1043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1120063" y="5501656"/>
            <a:ext cx="7902063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5500" dirty="0"/>
              <a:t>WHERE TO TAKE KIDS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JESUS PAID IT ALL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When from my dying bed</a:t>
            </a:r>
            <a:b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ransomed soul shall rise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“Jesus died my soul to save”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shall rend the vaulted skies</a:t>
            </a: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399B2E-D9C8-4D32-8ECE-42F7F5B1049F}"/>
              </a:ext>
            </a:extLst>
          </p:cNvPr>
          <p:cNvSpPr txBox="1"/>
          <p:nvPr/>
        </p:nvSpPr>
        <p:spPr>
          <a:xfrm>
            <a:off x="7624077" y="6194068"/>
            <a:ext cx="13962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Kristian </a:t>
            </a:r>
            <a:r>
              <a:rPr 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Stanfill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785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JESUS PAID IT ALL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Jesus paid it all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to him I owe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Sin had left a crimson stain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 washed it white as snow</a:t>
            </a: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E692C5-F5EC-4D7F-98EE-C257D0C8CB89}"/>
              </a:ext>
            </a:extLst>
          </p:cNvPr>
          <p:cNvSpPr txBox="1"/>
          <p:nvPr/>
        </p:nvSpPr>
        <p:spPr>
          <a:xfrm>
            <a:off x="7624077" y="6194068"/>
            <a:ext cx="13962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Kristian </a:t>
            </a:r>
            <a:r>
              <a:rPr 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Stanfill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54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JESUS PAID IT ALL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Oh praise the one who paid my debt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raised this life up from the dead</a:t>
            </a: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DD60FE-1C8C-42E9-BD64-323D4290DA56}"/>
              </a:ext>
            </a:extLst>
          </p:cNvPr>
          <p:cNvSpPr txBox="1"/>
          <p:nvPr/>
        </p:nvSpPr>
        <p:spPr>
          <a:xfrm>
            <a:off x="7624077" y="6194068"/>
            <a:ext cx="13962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Kristian </a:t>
            </a:r>
            <a:r>
              <a:rPr 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Stanfill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338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JESUS PAID IT ALL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when before the throne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stand in Him complete</a:t>
            </a:r>
            <a:b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I’ll lay my trophies down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down at Jesus’ feet</a:t>
            </a: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C7F975-8933-4B95-8644-03296451CA27}"/>
              </a:ext>
            </a:extLst>
          </p:cNvPr>
          <p:cNvSpPr txBox="1"/>
          <p:nvPr/>
        </p:nvSpPr>
        <p:spPr>
          <a:xfrm>
            <a:off x="7624077" y="6194068"/>
            <a:ext cx="13962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Kristian </a:t>
            </a:r>
            <a:r>
              <a:rPr 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Stanfill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33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JESUS PAID IT ALL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Jesus paid it all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to him I owe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Sin had left a crimson stain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 washed it white as snow</a:t>
            </a:r>
            <a:endParaRPr lang="en-US" sz="28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77A063-DB19-424B-B7AC-E8968DF7619D}"/>
              </a:ext>
            </a:extLst>
          </p:cNvPr>
          <p:cNvSpPr txBox="1"/>
          <p:nvPr/>
        </p:nvSpPr>
        <p:spPr>
          <a:xfrm>
            <a:off x="7624077" y="6194068"/>
            <a:ext cx="139621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Kristian </a:t>
            </a:r>
            <a:r>
              <a:rPr 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Stanfill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147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 OF THE LORD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88082C-CAB3-4426-BB2D-F16F8AD205FC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30748055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 OF THE LORD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Though the tears may fall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song will rise, my song will rise to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Though my heart may fail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song will rise, my song will rise to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While there's breath in my lungs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will praise You, Lord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8274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 OF THE LORD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dead of night,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I'll lift my eyes, I'll lift my eyes to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Though the waters rise,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I'll lift my eyes, I'll lift my eyes to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While there's hope in this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will praise You, Lord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E97938-352E-4886-8D93-9371A26C7E35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29666799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 OF THE LORD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 of the Lord is my strength!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 of the Lord is my strength!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darkness I'll dance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shadows I'll sing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 of the Lord is my strength!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175DBC-7889-4F13-8FCA-C3617D37D3CB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37157335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 OF THE LORD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When I cannot see You with my eyes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Let faith arise to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When I cannot feel Your hand in mine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Let faith arise to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God of mercy and love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will praise You, Lord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F6AB67-7C16-4DB6-BC5D-1BF3F6F79F98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365478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2235200" y="5356862"/>
            <a:ext cx="8905437" cy="1043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1120063" y="5501656"/>
            <a:ext cx="7902063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5500" dirty="0"/>
              <a:t>WHERE TO TAKE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 OF THE LORD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How You shine with glory, Lord of light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feel alive with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Your presence now I come alive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am alive with You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There is strength when I say: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“I will praise You, Lord”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7A6081-F33B-4BA2-9FA8-8A3B4AE4646B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10407528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 OF THE LORD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 of the Lord is my strength!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 of the Lord is my strength!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darkness I'll dance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shadows I'll sing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 of the Lord is my strength!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96F514-6888-4032-A44A-DB8CD1B8897F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17210249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 OF THE LORD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When sorrow comes my way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You’re the shield around me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Always, You remain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courage in the fight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hear You call my name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Jesus, I am coming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Walking on the waves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Reaching for Your light!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52AC41-A834-4046-B64A-0656F2DB6BD0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1351375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 OF THE LORD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 of the Lord is my strength!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 of the Lord is my strength!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darkness I'll dance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shadows I'll sing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 of the Lord is my strength!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45DA4A-5D03-45D3-B1F5-8E342E6A4445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13208679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FD3313-B9A1-43C5-836D-712A8F4DFBA5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20297615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We're choosing celebration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Breaking into freedom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 of our hearts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 cast aside our shadows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Trust You with our sorrows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 of our hearts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EC202A-AAFF-4F79-A5FB-78728031AE50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41074394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We're dancing to the rhythm of Your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We're rising from the ashes to the stars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E791E8-992D-4E9D-8AC8-5E7F797F8958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3062791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joy, joy, joy lighting my soul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joy, joy, joy making me whole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Though I'm broken, I am running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into Your arms of love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F6A0D0-FFE3-414F-AEC3-779E003548BC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5748567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pain will not define us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Joy will reignite us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 of our hearts.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dark is just a canvas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for Your grace and brightness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 of our hearts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659CDA-E9CE-4B51-AD58-3D3CDCB8CE14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17911823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We're dancing to the rhythm of Your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We're rising from the ashes to the stars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D6CC9E-A8B9-4423-8719-EA720A4E56AE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290090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482600" y="5356862"/>
            <a:ext cx="10658037" cy="1043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-126067" y="5501656"/>
            <a:ext cx="9148193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5500" dirty="0"/>
              <a:t>WHERE TO GIVE DONATIONS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joy, joy, joy lighting my soul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joy, joy, joy making me whole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Though I'm broken, I am running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into Your arms of love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A6310A-4621-4CCC-B1DB-6C6342B3ABC9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27007600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shadows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sorrows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desert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When the pain hits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 constant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Ever-present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 of my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1B0D84-C88D-423D-A19F-D37E0B15933A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36445833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joy, joy, joy lighting my soul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joy, joy, joy making me whole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Though I'm broken, I am running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into Your arms of love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A0FAA-53F8-4AFA-A441-6D39BB3FAC72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Rend Collective</a:t>
            </a:r>
          </a:p>
        </p:txBody>
      </p:sp>
    </p:spTree>
    <p:extLst>
      <p:ext uri="{BB962C8B-B14F-4D97-AF65-F5344CB8AC3E}">
        <p14:creationId xmlns:p14="http://schemas.microsoft.com/office/powerpoint/2010/main" val="334156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YES AND AMEN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A0FAA-53F8-4AFA-A441-6D39BB3FAC72}"/>
              </a:ext>
            </a:extLst>
          </p:cNvPr>
          <p:cNvSpPr txBox="1"/>
          <p:nvPr/>
        </p:nvSpPr>
        <p:spPr>
          <a:xfrm>
            <a:off x="7911976" y="6194068"/>
            <a:ext cx="11083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Housefires</a:t>
            </a:r>
          </a:p>
        </p:txBody>
      </p:sp>
    </p:spTree>
    <p:extLst>
      <p:ext uri="{BB962C8B-B14F-4D97-AF65-F5344CB8AC3E}">
        <p14:creationId xmlns:p14="http://schemas.microsoft.com/office/powerpoint/2010/main" val="14768021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YES AND AMEN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Father of kindness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have poured out grace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brought me out of darkness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have filled me with peace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Giver of mercy You're my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help in time of need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Lord I can't help but sing: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A0FAA-53F8-4AFA-A441-6D39BB3FAC72}"/>
              </a:ext>
            </a:extLst>
          </p:cNvPr>
          <p:cNvSpPr txBox="1"/>
          <p:nvPr/>
        </p:nvSpPr>
        <p:spPr>
          <a:xfrm>
            <a:off x="7911976" y="6194068"/>
            <a:ext cx="11083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Housefires</a:t>
            </a:r>
          </a:p>
        </p:txBody>
      </p:sp>
    </p:spTree>
    <p:extLst>
      <p:ext uri="{BB962C8B-B14F-4D97-AF65-F5344CB8AC3E}">
        <p14:creationId xmlns:p14="http://schemas.microsoft.com/office/powerpoint/2010/main" val="22844420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YES AND AMEN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Faithful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Faithful forever You will be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Faithful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Your promises are yes and Amen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Your promises are yes and Amen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[See 2 Corinthians 1:20]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A0FAA-53F8-4AFA-A441-6D39BB3FAC72}"/>
              </a:ext>
            </a:extLst>
          </p:cNvPr>
          <p:cNvSpPr txBox="1"/>
          <p:nvPr/>
        </p:nvSpPr>
        <p:spPr>
          <a:xfrm>
            <a:off x="7911976" y="6194068"/>
            <a:ext cx="11083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Housefires</a:t>
            </a:r>
          </a:p>
        </p:txBody>
      </p:sp>
    </p:spTree>
    <p:extLst>
      <p:ext uri="{BB962C8B-B14F-4D97-AF65-F5344CB8AC3E}">
        <p14:creationId xmlns:p14="http://schemas.microsoft.com/office/powerpoint/2010/main" val="35785561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YES AND AMEN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Beautiful Savior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have brought me near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pulled me from the ashes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have broken every curse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Blessed redeemer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have set this captive free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Lord I can't help but sing: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A0FAA-53F8-4AFA-A441-6D39BB3FAC72}"/>
              </a:ext>
            </a:extLst>
          </p:cNvPr>
          <p:cNvSpPr txBox="1"/>
          <p:nvPr/>
        </p:nvSpPr>
        <p:spPr>
          <a:xfrm>
            <a:off x="7911976" y="6194068"/>
            <a:ext cx="11083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Housefires</a:t>
            </a:r>
          </a:p>
        </p:txBody>
      </p:sp>
    </p:spTree>
    <p:extLst>
      <p:ext uri="{BB962C8B-B14F-4D97-AF65-F5344CB8AC3E}">
        <p14:creationId xmlns:p14="http://schemas.microsoft.com/office/powerpoint/2010/main" val="29294977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YES AND AMEN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Faithful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Faithful forever You will be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Faithful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Your promises are yes and Amen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Your promises are yes and Amen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[See 2 Corinthians 1:20]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A0FAA-53F8-4AFA-A441-6D39BB3FAC72}"/>
              </a:ext>
            </a:extLst>
          </p:cNvPr>
          <p:cNvSpPr txBox="1"/>
          <p:nvPr/>
        </p:nvSpPr>
        <p:spPr>
          <a:xfrm>
            <a:off x="7911976" y="6194068"/>
            <a:ext cx="11083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Housefires</a:t>
            </a:r>
          </a:p>
        </p:txBody>
      </p:sp>
    </p:spTree>
    <p:extLst>
      <p:ext uri="{BB962C8B-B14F-4D97-AF65-F5344CB8AC3E}">
        <p14:creationId xmlns:p14="http://schemas.microsoft.com/office/powerpoint/2010/main" val="36365333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YES AND AMEN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will rest in Your promises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confidence is Your faithfulness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A0FAA-53F8-4AFA-A441-6D39BB3FAC72}"/>
              </a:ext>
            </a:extLst>
          </p:cNvPr>
          <p:cNvSpPr txBox="1"/>
          <p:nvPr/>
        </p:nvSpPr>
        <p:spPr>
          <a:xfrm>
            <a:off x="7911976" y="6194068"/>
            <a:ext cx="11083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Housefires</a:t>
            </a:r>
          </a:p>
        </p:txBody>
      </p:sp>
    </p:spTree>
    <p:extLst>
      <p:ext uri="{BB962C8B-B14F-4D97-AF65-F5344CB8AC3E}">
        <p14:creationId xmlns:p14="http://schemas.microsoft.com/office/powerpoint/2010/main" val="39684739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YES AND AMEN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Faithful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Faithful forever You will be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Faithful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Your promises are yes and Amen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Your promises are yes and Amen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[See 2 Corinthians 1:20]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A0FAA-53F8-4AFA-A441-6D39BB3FAC72}"/>
              </a:ext>
            </a:extLst>
          </p:cNvPr>
          <p:cNvSpPr txBox="1"/>
          <p:nvPr/>
        </p:nvSpPr>
        <p:spPr>
          <a:xfrm>
            <a:off x="7911976" y="6194068"/>
            <a:ext cx="11083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Housefires</a:t>
            </a:r>
          </a:p>
        </p:txBody>
      </p:sp>
    </p:spTree>
    <p:extLst>
      <p:ext uri="{BB962C8B-B14F-4D97-AF65-F5344CB8AC3E}">
        <p14:creationId xmlns:p14="http://schemas.microsoft.com/office/powerpoint/2010/main" val="139938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1765300" y="5356862"/>
            <a:ext cx="9375337" cy="1043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-126067" y="5501656"/>
            <a:ext cx="9148193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5500" dirty="0"/>
              <a:t>HOW TO STAY IN TOUCH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</p:spTree>
    <p:extLst>
      <p:ext uri="{BB962C8B-B14F-4D97-AF65-F5344CB8AC3E}">
        <p14:creationId xmlns:p14="http://schemas.microsoft.com/office/powerpoint/2010/main" val="315547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65175-AE62-4221-9465-A441D9D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2D8DC0-DBFC-47BA-B2AC-2D4B8328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194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244321A-916D-4D89-94DD-B687E08D4B46}"/>
              </a:ext>
            </a:extLst>
          </p:cNvPr>
          <p:cNvSpPr/>
          <p:nvPr/>
        </p:nvSpPr>
        <p:spPr>
          <a:xfrm>
            <a:off x="-226503" y="3244801"/>
            <a:ext cx="9991288" cy="14553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6D04B2-B69C-4613-A0E4-DDDF4A18F5ED}"/>
              </a:ext>
            </a:extLst>
          </p:cNvPr>
          <p:cNvSpPr txBox="1">
            <a:spLocks/>
          </p:cNvSpPr>
          <p:nvPr/>
        </p:nvSpPr>
        <p:spPr>
          <a:xfrm>
            <a:off x="213919" y="3884381"/>
            <a:ext cx="7772400" cy="942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CHURCH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B11980-FE43-46BB-AF6D-84E1F0376A22}"/>
              </a:ext>
            </a:extLst>
          </p:cNvPr>
          <p:cNvSpPr/>
          <p:nvPr/>
        </p:nvSpPr>
        <p:spPr>
          <a:xfrm>
            <a:off x="205530" y="3097789"/>
            <a:ext cx="6262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C8780E"/>
                </a:solidFill>
              </a:rPr>
              <a:t>TALLGRASS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A4458E-67A6-44DA-87B4-58860175633F}"/>
              </a:ext>
            </a:extLst>
          </p:cNvPr>
          <p:cNvSpPr/>
          <p:nvPr/>
        </p:nvSpPr>
        <p:spPr>
          <a:xfrm>
            <a:off x="2857500" y="5356862"/>
            <a:ext cx="8283137" cy="104393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A90971B-261C-4FD2-82C9-CA10A0F5F1F4}"/>
              </a:ext>
            </a:extLst>
          </p:cNvPr>
          <p:cNvSpPr txBox="1">
            <a:spLocks/>
          </p:cNvSpPr>
          <p:nvPr/>
        </p:nvSpPr>
        <p:spPr>
          <a:xfrm>
            <a:off x="-126067" y="5501656"/>
            <a:ext cx="9148193" cy="363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5500" dirty="0"/>
              <a:t>TALLGRASS.CHURCH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2479</TotalTime>
  <Words>1518</Words>
  <Application>Microsoft Office PowerPoint</Application>
  <PresentationFormat>On-screen Show (4:3)</PresentationFormat>
  <Paragraphs>470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HOPE COMMUNITY CHURCH</dc:creator>
  <cp:lastModifiedBy>Windows User</cp:lastModifiedBy>
  <cp:revision>45</cp:revision>
  <dcterms:created xsi:type="dcterms:W3CDTF">2018-04-05T21:46:16Z</dcterms:created>
  <dcterms:modified xsi:type="dcterms:W3CDTF">2018-04-08T19:19:19Z</dcterms:modified>
</cp:coreProperties>
</file>